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6" r:id="rId10"/>
    <p:sldId id="267" r:id="rId11"/>
    <p:sldId id="269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7917D-F22E-4E0B-ABC4-9F71084DC97E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F16CC-6E26-4DED-93DA-DF13F260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05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8D6BC0-06B2-4928-B3DB-896784D398CD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082C2B-7438-47A6-8214-24C5B9323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ОБОБЩЕНИЕ ЗНАНИЙ ПО ТЕМЕ «ПРЕДЛОЖЕНИЕ»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РУССКИЙ ЯЗЫК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ru-RU" b="1" dirty="0" smtClean="0">
                <a:solidFill>
                  <a:srgbClr val="00B0F0"/>
                </a:solidFill>
              </a:rPr>
              <a:t>4 КЛАСС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 Учитель начальных классов ГБОУ  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«Школа № 777» г. Москвы 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Суворова Н.М.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957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Историческая </a:t>
            </a:r>
            <a:r>
              <a:rPr lang="ru-RU" dirty="0" smtClean="0">
                <a:solidFill>
                  <a:srgbClr val="00B0F0"/>
                </a:solidFill>
              </a:rPr>
              <a:t>справка.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Фёдор  Иванович  Буслаев  (1818-1897)</a:t>
            </a:r>
            <a:endParaRPr lang="ru-RU" sz="2000" b="1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>
          <a:xfrm>
            <a:off x="4645026" y="612648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82453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Российский языковед, историк литературы,  академик Петербургской Академии наук ,  основатель методики преподавания отечественного языка. Изучать первоначальные основы родного языка  Ф.И. Буслаев предлагал на тексте «Сказки о рыбаке и рыбке» А.С. Пушкина   в 1844 году.    </a:t>
            </a:r>
            <a:endParaRPr lang="ru-RU" b="1" dirty="0"/>
          </a:p>
        </p:txBody>
      </p:sp>
      <p:pic>
        <p:nvPicPr>
          <p:cNvPr id="1026" name="Picture 2" descr="C:\Users\User\Desktop\Буслаев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388843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77072"/>
            <a:ext cx="7481776" cy="504056"/>
          </a:xfrm>
        </p:spPr>
        <p:txBody>
          <a:bodyPr/>
          <a:lstStyle/>
          <a:p>
            <a:r>
              <a:rPr lang="ru-RU" b="1" dirty="0" smtClean="0"/>
              <a:t>Подведение  итогов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71600" y="4797152"/>
            <a:ext cx="7422592" cy="18002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 Что вам особенно  запомнилось и понравилось на уроке?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Остались  ли  непонятные  вам   вопросы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по пройденным темам?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358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0300"/>
              </a:tblGrid>
              <a:tr h="3586410">
                <a:tc>
                  <a:txBody>
                    <a:bodyPr/>
                    <a:lstStyle/>
                    <a:p>
                      <a:r>
                        <a:rPr lang="ru-RU" sz="7200" dirty="0" smtClean="0"/>
                        <a:t>Что я не  знаю?</a:t>
                      </a:r>
                      <a:endParaRPr lang="ru-RU" sz="7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C:\Users\User\Desktop\рыбк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84784"/>
            <a:ext cx="25922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i="1" dirty="0" smtClean="0"/>
              <a:t>Спасибо</a:t>
            </a:r>
            <a:endParaRPr lang="ru-RU" sz="8000" i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85800" y="3933055"/>
            <a:ext cx="7772400" cy="87825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ЗА ВНИМАНИЕ !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Бунеев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Р.Н.,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Бунеева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Е.В., Пронина О.В. Русский язык. Учебник для 4-го класса.  В 3-х частях.Часть1.  - М.: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2008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А.С. Пушкин. Сказка о рыбаке и рыбке.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С.И. Ожегов, Н.Ю. Шведова. Толковый словарь.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Бунеева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Е.В., Яковлева М.А. Русский язык. Методические рекомендации для учителя. – М.: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2010 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http://www.hrono.ru/biograf/bio_b/buslaev_f.php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Использованная литература: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1. Старичок к старухе воротился.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2. Воротился старик ко старухе, рассказал ей великое чудо.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3. Старик ловил неводом рыбу, старуха пряла свою пряжу.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4. Отпустил он золотую рыбку и сказал ей ласковое слово: «Бог с тобою, золотая рыбка!»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Определение темы </a:t>
            </a:r>
            <a:r>
              <a:rPr lang="ru-RU" dirty="0" smtClean="0">
                <a:solidFill>
                  <a:srgbClr val="0070C0"/>
                </a:solidFill>
              </a:rPr>
              <a:t>урока: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3567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Минутка чистописания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5589240"/>
            <a:ext cx="4040188" cy="582960"/>
          </a:xfrm>
        </p:spPr>
        <p:txBody>
          <a:bodyPr/>
          <a:lstStyle/>
          <a:p>
            <a:pPr algn="ctr"/>
            <a:r>
              <a:rPr lang="ru-RU" dirty="0" smtClean="0"/>
              <a:t>ЯЗЫКОЗНАНИЕ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6" y="612648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251520" y="1444294"/>
            <a:ext cx="4245868" cy="3208841"/>
          </a:xfrm>
        </p:spPr>
        <p:txBody>
          <a:bodyPr>
            <a:normAutofit/>
          </a:bodyPr>
          <a:lstStyle/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Син-----с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Пун------я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i="1" dirty="0" smtClean="0"/>
          </a:p>
          <a:p>
            <a:endParaRPr lang="ru-RU" sz="4000" i="1" dirty="0" smtClean="0"/>
          </a:p>
          <a:p>
            <a:endParaRPr lang="ru-RU" sz="40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57699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3400" b="1" dirty="0" smtClean="0"/>
              <a:t>–раздел языкознания, изучающий смысл и структуру предложения, а также сочетания  слов в предложении.</a:t>
            </a:r>
          </a:p>
          <a:p>
            <a:endParaRPr lang="ru-RU" sz="3400" b="1" dirty="0" smtClean="0"/>
          </a:p>
          <a:p>
            <a:pPr>
              <a:buNone/>
            </a:pPr>
            <a:endParaRPr lang="ru-RU" sz="3400" b="1" i="1" dirty="0" smtClean="0"/>
          </a:p>
          <a:p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Пунктуация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/>
              <a:t>– все правила о постановке знаков препинания  в рукописном  и печатном текстах.</a:t>
            </a:r>
          </a:p>
          <a:p>
            <a:endParaRPr lang="ru-RU" dirty="0"/>
          </a:p>
        </p:txBody>
      </p:sp>
      <p:pic>
        <p:nvPicPr>
          <p:cNvPr id="1027" name="Picture 3" descr="C:\Users\User\Desktop\САКЗКА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0728"/>
            <a:ext cx="4176464" cy="5210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Старик  пошёл  к  морю.</a:t>
            </a:r>
          </a:p>
          <a:p>
            <a:pPr>
              <a:buFontTx/>
              <a:buChar char="-"/>
            </a:pPr>
            <a:r>
              <a:rPr lang="ru-RU" sz="3200" b="1" dirty="0" smtClean="0"/>
              <a:t>Прочитайте предложение.</a:t>
            </a:r>
          </a:p>
          <a:p>
            <a:pPr>
              <a:buFontTx/>
              <a:buChar char="-"/>
            </a:pPr>
            <a:r>
              <a:rPr lang="ru-RU" sz="3200" b="1" dirty="0" smtClean="0"/>
              <a:t>Найдите в нём грамматическую основу.</a:t>
            </a:r>
          </a:p>
          <a:p>
            <a:pPr>
              <a:buFontTx/>
              <a:buChar char="-"/>
            </a:pPr>
            <a:r>
              <a:rPr lang="ru-RU" sz="3200" b="1" dirty="0" smtClean="0"/>
              <a:t>Назовите имена существительные.</a:t>
            </a:r>
          </a:p>
          <a:p>
            <a:pPr>
              <a:buFontTx/>
              <a:buChar char="-"/>
            </a:pPr>
            <a:r>
              <a:rPr lang="ru-RU" sz="3200" b="1" dirty="0" smtClean="0"/>
              <a:t>Подберите к ним имена прилагательные. (!!!)</a:t>
            </a:r>
          </a:p>
          <a:p>
            <a:pPr>
              <a:buFontTx/>
              <a:buChar char="-"/>
            </a:pPr>
            <a:r>
              <a:rPr lang="ru-RU" sz="3200" b="1" dirty="0" smtClean="0"/>
              <a:t>Распространите предложение.</a:t>
            </a:r>
          </a:p>
          <a:p>
            <a:pPr>
              <a:buFontTx/>
              <a:buChar char="-"/>
            </a:pPr>
            <a:r>
              <a:rPr lang="ru-RU" sz="3200" b="1" dirty="0" smtClean="0"/>
              <a:t>Дайте характеристику новому предложению.</a:t>
            </a:r>
          </a:p>
          <a:p>
            <a:pPr>
              <a:buFontTx/>
              <a:buChar char="-"/>
            </a:pPr>
            <a:r>
              <a:rPr lang="ru-RU" sz="3200" b="1" dirty="0" smtClean="0"/>
              <a:t>Найдите слово с безударной гласной в корне, проверьте его.</a:t>
            </a:r>
          </a:p>
          <a:p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Языковая </a:t>
            </a:r>
            <a:r>
              <a:rPr lang="ru-RU" dirty="0" smtClean="0">
                <a:solidFill>
                  <a:srgbClr val="0070C0"/>
                </a:solidFill>
              </a:rPr>
              <a:t>разминка: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СКАЗКА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84976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Однородные члены в предложении могут соединяться как ..., так и ...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два однородных члена соединены союзами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или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то   ...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союз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одиночный, то запятая  ... ,  если союз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повторяющийся, то запятая ...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предложение состоит из ...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Запятая ставится в сложных предложениях  ...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Прямая речь заключается  в  ... 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знаки препинания ставятся в предложениях с прямой речью, когда прямая речь стоит после слов автора…?  и  перед словами автора…?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Повторение: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pPr lvl="4"/>
            <a:endParaRPr lang="ru-RU" dirty="0" smtClean="0"/>
          </a:p>
          <a:p>
            <a:r>
              <a:rPr lang="ru-RU" b="1" dirty="0" smtClean="0"/>
              <a:t>1станция  </a:t>
            </a:r>
            <a:r>
              <a:rPr lang="ru-RU" b="1" dirty="0" smtClean="0">
                <a:solidFill>
                  <a:srgbClr val="7030A0"/>
                </a:solidFill>
              </a:rPr>
              <a:t>«СЛОВАРНО-</a:t>
            </a:r>
            <a:r>
              <a:rPr lang="ru-RU" sz="2400" b="1" dirty="0" smtClean="0">
                <a:solidFill>
                  <a:srgbClr val="7030A0"/>
                </a:solidFill>
              </a:rPr>
              <a:t>ЛЕКСИЧЕСКАЯ</a:t>
            </a:r>
            <a:r>
              <a:rPr lang="ru-RU" b="1" dirty="0" smtClean="0">
                <a:solidFill>
                  <a:srgbClr val="7030A0"/>
                </a:solidFill>
              </a:rPr>
              <a:t>»</a:t>
            </a:r>
          </a:p>
          <a:p>
            <a:r>
              <a:rPr lang="ru-RU" b="1" dirty="0" smtClean="0"/>
              <a:t>2 станция  </a:t>
            </a:r>
            <a:r>
              <a:rPr lang="ru-RU" b="1" dirty="0" smtClean="0">
                <a:solidFill>
                  <a:srgbClr val="7030A0"/>
                </a:solidFill>
              </a:rPr>
              <a:t>«ОДНОРОДНЫЕ ЧЛЕНЫ ПРЕДЛОЖЕНИЯ»</a:t>
            </a:r>
          </a:p>
          <a:p>
            <a:r>
              <a:rPr lang="ru-RU" b="1" dirty="0" smtClean="0"/>
              <a:t>3 станция  </a:t>
            </a:r>
            <a:r>
              <a:rPr lang="ru-RU" b="1" dirty="0" smtClean="0">
                <a:solidFill>
                  <a:srgbClr val="7030A0"/>
                </a:solidFill>
              </a:rPr>
              <a:t>«СЛОЖНОЕ ПРЕДЛОЖЕНИЕ»</a:t>
            </a:r>
          </a:p>
          <a:p>
            <a:r>
              <a:rPr lang="ru-RU" b="1" dirty="0" smtClean="0"/>
              <a:t>4 станция  </a:t>
            </a:r>
            <a:r>
              <a:rPr lang="ru-RU" b="1" dirty="0" smtClean="0">
                <a:solidFill>
                  <a:srgbClr val="7030A0"/>
                </a:solidFill>
              </a:rPr>
              <a:t>«ПРЕДЛОЖЕНИЕ С ПРЯМОЙ РЕЧЬЮ»</a:t>
            </a:r>
          </a:p>
          <a:p>
            <a:r>
              <a:rPr lang="ru-RU" b="1" dirty="0" smtClean="0"/>
              <a:t>5 станция  </a:t>
            </a:r>
            <a:r>
              <a:rPr lang="ru-RU" b="1" dirty="0" smtClean="0">
                <a:solidFill>
                  <a:srgbClr val="7030A0"/>
                </a:solidFill>
              </a:rPr>
              <a:t>«ИНФОРМАЦИОННОЕ ПРОСТРАНСТВО»</a:t>
            </a:r>
          </a:p>
          <a:p>
            <a:r>
              <a:rPr lang="ru-RU" b="1" dirty="0" smtClean="0"/>
              <a:t>6 станция  </a:t>
            </a:r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sz="2800" b="1" dirty="0" smtClean="0">
                <a:solidFill>
                  <a:srgbClr val="7030A0"/>
                </a:solidFill>
              </a:rPr>
              <a:t>ИСТОРИЧЕСКАЯ</a:t>
            </a:r>
            <a:r>
              <a:rPr lang="ru-RU" b="1" dirty="0" smtClean="0">
                <a:solidFill>
                  <a:srgbClr val="7030A0"/>
                </a:solidFill>
              </a:rPr>
              <a:t>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Маршрутный </a:t>
            </a:r>
            <a:r>
              <a:rPr lang="ru-RU" dirty="0" smtClean="0">
                <a:solidFill>
                  <a:srgbClr val="7030A0"/>
                </a:solidFill>
              </a:rPr>
              <a:t>лист: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Работа в группах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User\Desktop\групп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488832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Простофиля –глуповатый, малосообразительный человек, разиня.</a:t>
            </a:r>
          </a:p>
          <a:p>
            <a:endParaRPr lang="ru-RU" sz="3600" i="1" dirty="0" smtClean="0"/>
          </a:p>
          <a:p>
            <a:r>
              <a:rPr lang="ru-RU" sz="3600" i="1" dirty="0" smtClean="0"/>
              <a:t>Дайте свою оценку значения этого слова, исходя из текста сказки. 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Работа со </a:t>
            </a:r>
            <a:r>
              <a:rPr lang="ru-RU" dirty="0" smtClean="0">
                <a:solidFill>
                  <a:srgbClr val="0070C0"/>
                </a:solidFill>
              </a:rPr>
              <a:t>словарём: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</TotalTime>
  <Words>499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ОБОБЩЕНИЕ ЗНАНИЙ ПО ТЕМЕ «ПРЕДЛОЖЕНИЕ»</vt:lpstr>
      <vt:lpstr>Определение темы урока:</vt:lpstr>
      <vt:lpstr>Минутка чистописания</vt:lpstr>
      <vt:lpstr>Языковая разминка:</vt:lpstr>
      <vt:lpstr>Слайд 5</vt:lpstr>
      <vt:lpstr>Повторение:</vt:lpstr>
      <vt:lpstr>Маршрутный лист:</vt:lpstr>
      <vt:lpstr>Работа в группах</vt:lpstr>
      <vt:lpstr>Работа со словарём:</vt:lpstr>
      <vt:lpstr>Историческая справка.</vt:lpstr>
      <vt:lpstr>Подведение  итогов:</vt:lpstr>
      <vt:lpstr>Спасибо</vt:lpstr>
      <vt:lpstr>Использованная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User</cp:lastModifiedBy>
  <cp:revision>66</cp:revision>
  <dcterms:created xsi:type="dcterms:W3CDTF">2015-11-17T03:45:25Z</dcterms:created>
  <dcterms:modified xsi:type="dcterms:W3CDTF">2016-01-12T03:28:53Z</dcterms:modified>
</cp:coreProperties>
</file>