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300" r:id="rId3"/>
    <p:sldId id="281" r:id="rId4"/>
    <p:sldId id="280" r:id="rId5"/>
    <p:sldId id="301" r:id="rId6"/>
    <p:sldId id="282" r:id="rId7"/>
    <p:sldId id="284" r:id="rId8"/>
    <p:sldId id="285" r:id="rId9"/>
    <p:sldId id="304" r:id="rId10"/>
    <p:sldId id="305" r:id="rId11"/>
    <p:sldId id="267" r:id="rId12"/>
    <p:sldId id="269" r:id="rId13"/>
    <p:sldId id="299" r:id="rId14"/>
    <p:sldId id="306" r:id="rId15"/>
    <p:sldId id="286" r:id="rId16"/>
    <p:sldId id="270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89F6-150B-458A-9D0E-055F84C20DE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5D54D-0F9A-41AA-962E-3E5B46C55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34E73-A771-4336-8ACD-222421554741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83650-BC1E-4D49-94CF-DB757070D71C}" type="slidenum">
              <a:rPr lang="ru-RU" smtClean="0">
                <a:latin typeface="Arial" pitchFamily="34" charset="0"/>
              </a:rPr>
              <a:pPr/>
              <a:t>26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416C0-2CA7-4DBB-9872-D6A8208A84E7}" type="slidenum">
              <a:rPr lang="ru-RU" smtClean="0">
                <a:latin typeface="Arial" pitchFamily="34" charset="0"/>
              </a:rPr>
              <a:pPr/>
              <a:t>18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ACEFDD-F20B-4BCE-B764-81D819AB89F3}" type="slidenum">
              <a:rPr lang="ru-RU" smtClean="0">
                <a:latin typeface="Arial" pitchFamily="34" charset="0"/>
              </a:rPr>
              <a:pPr/>
              <a:t>19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59AF0-90C1-4389-9FA3-BE94FA5B97D5}" type="slidenum">
              <a:rPr lang="ru-RU" smtClean="0">
                <a:latin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BCE3D-B149-4501-896C-5301C337B0F2}" type="slidenum">
              <a:rPr lang="ru-RU" smtClean="0">
                <a:latin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BB0C5-C011-40B8-AC73-0CB9B31F4163}" type="slidenum">
              <a:rPr lang="ru-RU" smtClean="0">
                <a:latin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B6D60-69D3-4E75-A09A-D46BC53CBFE8}" type="slidenum">
              <a:rPr lang="ru-RU" smtClean="0">
                <a:latin typeface="Arial" pitchFamily="34" charset="0"/>
              </a:rPr>
              <a:pPr/>
              <a:t>23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4BBB5-6C68-415B-92E0-B84CDE87AF44}" type="slidenum">
              <a:rPr lang="ru-RU" smtClean="0">
                <a:latin typeface="Arial" pitchFamily="34" charset="0"/>
              </a:rPr>
              <a:pPr/>
              <a:t>24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4739A-6604-45EC-8B3F-BA2FDE41440E}" type="slidenum">
              <a:rPr lang="ru-RU" smtClean="0">
                <a:latin typeface="Arial" pitchFamily="34" charset="0"/>
              </a:rPr>
              <a:pPr/>
              <a:t>25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6.png"/><Relationship Id="rId7" Type="http://schemas.openxmlformats.org/officeDocument/2006/relationships/slide" Target="slide19.xml"/><Relationship Id="rId12" Type="http://schemas.openxmlformats.org/officeDocument/2006/relationships/slide" Target="slide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5.xml"/><Relationship Id="rId5" Type="http://schemas.openxmlformats.org/officeDocument/2006/relationships/image" Target="../media/image27.png"/><Relationship Id="rId10" Type="http://schemas.openxmlformats.org/officeDocument/2006/relationships/slide" Target="slide24.xml"/><Relationship Id="rId4" Type="http://schemas.openxmlformats.org/officeDocument/2006/relationships/slide" Target="slide21.xml"/><Relationship Id="rId9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;images/search;images;;&amp;text=&amp;etext=902.UCCU7xXYw5a-HwOxfo14fUBazgqtcXtw6APBKQu7hU0hc30GutcZ6HVmzh3Z2T35gVD__V76zFFsXCpFT2-h3w.119b0471a340b61cace303d7443e52fd566d086f&amp;uuid=&amp;state=tid_Wvm4RM28ca_MiO4Ne9osTPtpHS9wicjEF5X7fRziVPIHCd9FyQ&amp;data=UlNrNmk5WktYejR0eWJFYk1LdmtxblZyV2VxQ0NEQnBOR2k4TVFfOWdlMWw4c2I4VEtubmp1NlVGVnBJcHZ3OTFJVVZacDltMkRLVV9Ybk5lZ01md29YVWxNVVpvZzIwZDhmMWNqZkJrMlBEek9KdzQ5blVYT2Y5dEZsaTJaRjB4XzZZTFZFUkxpbnZVYjVXTTZfZ3dJLVBNbTdaVlB6T3ZqUVVHN0s2aW44NlZtbDBNcDR2ZzFtWDROanRRUUdT&amp;b64e=2&amp;sign=9dfe4b305af5dc87e4f1bd707cd9027c&amp;keyno=0&amp;l10n=ru" TargetMode="External"/><Relationship Id="rId3" Type="http://schemas.openxmlformats.org/officeDocument/2006/relationships/hyperlink" Target="http://almaty.satu.kz/p1954390-pudra-kompaktnaya-lyubimaya.html" TargetMode="External"/><Relationship Id="rId7" Type="http://schemas.openxmlformats.org/officeDocument/2006/relationships/hyperlink" Target="http://yandex.ru/clck/jsredir?from=yandex.ru;images/search;images;;&amp;text=&amp;etext=902.f46jkcGP7N8qs3Dh0_E0ptNO2zir45VZo_yNZTQdoSt86Q590QmGap4su3ON3v8XnZbgMrCSPpXhHZEs4lGOHg.18be1a798ce74b9233d9e37e84be76e196479560&amp;uuid=&amp;state=tid_Wvm4RM28ca_MiO4Ne9osTPtpHS9wicjEF5X7fRziVPIHCd9FyQ&amp;data=UlNrNmk5WktYejR0eWJFYk1LdmtxdFl2WHl2SDN0UG11WTNhREJ0dlBORWx4TWozbDJ1aFhHXzJUUkh3YTJzUHNpbWhqc2pTQnhoWEttTUNRZ21kTjZsYnljRVJIODBmZ2psQnNNRGhrdk5qMHVJRFlwRlpkajJTbnVTQTJoZ2YtSDRXNWllcUotMA&amp;b64e=2&amp;sign=0ca3bcd1316814276d937ba8d4439c85&amp;keyno=0&amp;l10n=ru" TargetMode="External"/><Relationship Id="rId2" Type="http://schemas.openxmlformats.org/officeDocument/2006/relationships/hyperlink" Target="http://malchishki-i-devchonki.ru/Skorogovork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ying-field.ru/" TargetMode="External"/><Relationship Id="rId5" Type="http://schemas.openxmlformats.org/officeDocument/2006/relationships/hyperlink" Target="http://yandex.ru/clck/jsredir?from=yandex.ru;images/search;images;;&amp;text=&amp;etext=901.kZK5Sb2XMh_4zrftE5cg0x4vfeGCYeBnxJaUFos4FHyVdxPWioqVX71cw4GLu0_f2JRr_16367AEeOJ8BBzz7g.d7653308e4388b96e04be194819f765040a1e9b8&amp;uuid=&amp;state=tid_Wvm4RM28ca_MiO4Ne9osTPtpHS9wicjEF5X7fRziVPIHCd9FyQ&amp;data=UlNrNmk5WktYejR0eWJFYk1LdmtxdWhUTVFUMjRnUEUzMnRmTWE5WTByNHZQaGhCOTJvX3E4UnFXS0VPa2V0RUNfZHYxYVRCNzV3b1hYVmFLbkYzVGRCTnFIYVJrdzRLZDE0cmhfampIQ2ZNcWtwMUp0NlFVa1pkY2tXa0VubXVjbE1veDllaUhsNA&amp;b64e=2&amp;sign=2b639207ddc6f75f20ccabfea11c7976&amp;keyno=0&amp;l10n=ru" TargetMode="External"/><Relationship Id="rId10" Type="http://schemas.openxmlformats.org/officeDocument/2006/relationships/hyperlink" Target="http://yandex.ru/clck/jsredir?from=yandex.ru;images/search;images;;&amp;text=&amp;etext=902.Y79sMSiWHlHQRufRrHeQokPhUNS0XbRTdyb8drtMsSrPQQlVTWT1JQtuYWhLbBuQ.3f55e117cc2fb5bea73c26b0ceb5f90ec42d2d7c&amp;uuid=&amp;state=tid_Wvm4RM28ca_MiO4Ne9osTPtpHS9wicjEF5X7fRziVPIHCd9FyQ&amp;data=UlNrNmk5WktYejR0eWJFYk1LdmtxdjBpSWZGVDh6UXNlTmJObHpVNFdBSGFUYzhLeGpSb0Q4djUtWE05OUV3b2xEWjZ2VzJkbTVXdDlHNU8xM3J4N1k2eG8xal9CT3NBbUhtbHROOEMyQ0Rlek81V2JxeEVtM3ZEcXVjQmlhdFRlV2d6LWI2aHlvUQ&amp;b64e=2&amp;sign=a20ed425085a1316f0a596ec5d3f984f&amp;keyno=0&amp;l10n=ru" TargetMode="External"/><Relationship Id="rId4" Type="http://schemas.openxmlformats.org/officeDocument/2006/relationships/hyperlink" Target="http://gompix.ru/kartinki/derevo_pesok_pustynya_afrika" TargetMode="External"/><Relationship Id="rId9" Type="http://schemas.openxmlformats.org/officeDocument/2006/relationships/hyperlink" Target="http://yandex.ru/clck/jsredir?from=yandex.ru;images/search;images;;&amp;text=&amp;etext=902.PHFcmsFg0JlEB4Rum-6a9EZR9R9GwTnFIKxHvNi6TXResA_DhNQpTKw_S8ueprgr.0946c1ad8424ea61db27ae24354cd9936c50f20a&amp;uuid=&amp;state=tid_Wvm4RM28ca_MiO4Ne9osTPtpHS9wicjEF5X7fRziVPIHCd9FyQ&amp;data=UlNrNmk5WktYejR0eWJFYk1LdmtxdW9zR1cwYzh6X1JKeEZIZ1pKb2NoYXI0TGxaOGxsRFJUTHI0U0FyNnB6cFZvUDlfWS15SkdJTk1VVHBNbzlZMFJheXFSZk0xSTRVd1UwSFNiak16VUlxbzEyb1NLT1dmc0stTFViS1lUUDQ2R3I5ME5JSkVGZVhvMmFWV1BwSWdB&amp;b64e=2&amp;sign=bb3ad4ff66600ab3fb829cfa5e296266&amp;keyno=0&amp;l10n=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slide" Target="slide11.xml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234679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Олимпиады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 математике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 класс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5432425" cy="1202308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Автор шаблона</a:t>
            </a:r>
          </a:p>
          <a:p>
            <a:pPr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Носова Ольга Михайловна</a:t>
            </a:r>
          </a:p>
          <a:p>
            <a:pPr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Учитель начальных классов МОУ СОШ № 11 Ставропольского края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835696" y="3501008"/>
            <a:ext cx="557644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/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Презентацию подготовила </a:t>
            </a:r>
          </a:p>
          <a:p>
            <a:pPr algn="ctr"/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учитель начальных классов </a:t>
            </a:r>
          </a:p>
          <a:p>
            <a:pPr algn="ctr"/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 квалификационной категории</a:t>
            </a:r>
          </a:p>
          <a:p>
            <a:pPr algn="ctr"/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МАОУ-СОШ №148 Железнодорожного района</a:t>
            </a:r>
          </a:p>
          <a:p>
            <a:pPr algn="ctr"/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г. Екатеринбурга</a:t>
            </a:r>
          </a:p>
          <a:p>
            <a:pPr algn="ctr"/>
            <a:r>
              <a:rPr lang="ru-RU" sz="3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Циммер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Алиса Леонидовна.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0"/>
            <a:ext cx="9144000" cy="74295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1357298"/>
            <a:ext cx="592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ЗАКРЕПЛЕНИЕ ИЗУЧЕННОГО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3357562"/>
            <a:ext cx="4894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Презентация к уроку математики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программе «Школа России»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3 класс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4643446"/>
            <a:ext cx="45990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учителя начальных классов</a:t>
            </a:r>
          </a:p>
          <a:p>
            <a:pPr algn="ctr"/>
            <a:r>
              <a:rPr lang="ru-RU" sz="2000" dirty="0" smtClean="0"/>
              <a:t>МБОУ Вязьма – Брянской СОШ</a:t>
            </a:r>
          </a:p>
          <a:p>
            <a:pPr algn="ctr"/>
            <a:r>
              <a:rPr lang="ru-RU" sz="2000" dirty="0" smtClean="0"/>
              <a:t>имени Героя РФ А. В. </a:t>
            </a:r>
            <a:r>
              <a:rPr lang="ru-RU" sz="2000" dirty="0" err="1" smtClean="0"/>
              <a:t>Пуцыкина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Вяземского района Смоленской области</a:t>
            </a:r>
          </a:p>
          <a:p>
            <a:pPr algn="ctr"/>
            <a:r>
              <a:rPr lang="ru-RU" sz="2000" b="1" dirty="0" smtClean="0"/>
              <a:t>Докучаевой Лилии Ивановны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ЭВКАЛИПТ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www.sagligim.org/wp-content/uploads/2013/08/okalip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826" y="857232"/>
            <a:ext cx="7205174" cy="6000768"/>
          </a:xfrm>
          <a:prstGeom prst="rect">
            <a:avLst/>
          </a:prstGeom>
          <a:noFill/>
        </p:spPr>
      </p:pic>
      <p:pic>
        <p:nvPicPr>
          <p:cNvPr id="52228" name="Picture 4" descr="http://en.academic.ru/pictures/enwiki/69/Eucalyptus_muelleri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4079598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71736" y="1785926"/>
            <a:ext cx="1143008" cy="9944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476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14810" y="1785926"/>
            <a:ext cx="1071570" cy="937814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476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643570" y="1785926"/>
            <a:ext cx="1073850" cy="922994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476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иагональная полоса 5"/>
          <p:cNvSpPr/>
          <p:nvPr/>
        </p:nvSpPr>
        <p:spPr>
          <a:xfrm>
            <a:off x="428596" y="3143248"/>
            <a:ext cx="748580" cy="785818"/>
          </a:xfrm>
          <a:prstGeom prst="diagStrip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>
            <a:off x="1357290" y="3143248"/>
            <a:ext cx="882906" cy="785818"/>
          </a:xfrm>
          <a:prstGeom prst="diagStrip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>
            <a:off x="2214546" y="3143248"/>
            <a:ext cx="731480" cy="785818"/>
          </a:xfrm>
          <a:prstGeom prst="diagStrip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>
            <a:off x="2928926" y="3143248"/>
            <a:ext cx="722360" cy="1000132"/>
          </a:xfrm>
          <a:prstGeom prst="diagStrip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071934" y="3143248"/>
            <a:ext cx="713240" cy="936104"/>
          </a:xfrm>
          <a:prstGeom prst="diagStrip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>
            <a:off x="4857752" y="3143248"/>
            <a:ext cx="633252" cy="1078980"/>
          </a:xfrm>
          <a:prstGeom prst="diagStrip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>
            <a:off x="5715008" y="3214686"/>
            <a:ext cx="714380" cy="936104"/>
          </a:xfrm>
          <a:prstGeom prst="diagStrip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>
            <a:off x="6500826" y="3214686"/>
            <a:ext cx="617292" cy="1007542"/>
          </a:xfrm>
          <a:prstGeom prst="diagStrip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715008" y="2928934"/>
            <a:ext cx="1500198" cy="1357322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i796.photobucket.com/albums/yy246/TownFury/to%20veoh/01Pizmey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714884"/>
            <a:ext cx="852126" cy="1854627"/>
          </a:xfrm>
          <a:prstGeom prst="rect">
            <a:avLst/>
          </a:prstGeom>
          <a:noFill/>
        </p:spPr>
      </p:pic>
      <p:pic>
        <p:nvPicPr>
          <p:cNvPr id="26" name="Picture 4" descr="http://i796.photobucket.com/albums/yy246/TownFury/to%20veoh/01Pizmey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4714884"/>
            <a:ext cx="844449" cy="1837918"/>
          </a:xfrm>
          <a:prstGeom prst="rect">
            <a:avLst/>
          </a:prstGeom>
          <a:noFill/>
        </p:spPr>
      </p:pic>
      <p:pic>
        <p:nvPicPr>
          <p:cNvPr id="16386" name="Picture 2" descr="http://malchishki-i-devchonki.ru/skorogovorki-kartink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172258"/>
            <a:ext cx="3000396" cy="2553529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214282" y="2857496"/>
            <a:ext cx="3643338" cy="1295574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0" y="2142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 дворе гуляют куры и козы.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Всего 4 головы и 10 ног.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Сколько во дворе кур и сколько коз?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Диагональная полоса 26"/>
          <p:cNvSpPr/>
          <p:nvPr/>
        </p:nvSpPr>
        <p:spPr>
          <a:xfrm>
            <a:off x="7429520" y="3214686"/>
            <a:ext cx="617292" cy="1007542"/>
          </a:xfrm>
          <a:prstGeom prst="diagStrip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Диагональная полоса 27"/>
          <p:cNvSpPr/>
          <p:nvPr/>
        </p:nvSpPr>
        <p:spPr>
          <a:xfrm>
            <a:off x="8001024" y="3214686"/>
            <a:ext cx="617292" cy="1007542"/>
          </a:xfrm>
          <a:prstGeom prst="diagStrip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071934" y="2857496"/>
            <a:ext cx="1419806" cy="1357322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4" descr="http://i796.photobucket.com/albums/yy246/TownFury/to%20veoh/01Pizmey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714884"/>
            <a:ext cx="844449" cy="1837918"/>
          </a:xfrm>
          <a:prstGeom prst="rect">
            <a:avLst/>
          </a:prstGeom>
          <a:noFill/>
        </p:spPr>
      </p:pic>
      <p:sp>
        <p:nvSpPr>
          <p:cNvPr id="31" name="Овал 30"/>
          <p:cNvSpPr/>
          <p:nvPr/>
        </p:nvSpPr>
        <p:spPr>
          <a:xfrm>
            <a:off x="7215206" y="1785926"/>
            <a:ext cx="1071570" cy="866376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476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358082" y="2857496"/>
            <a:ext cx="1357322" cy="1357322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9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072066" y="5500702"/>
            <a:ext cx="288032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4714884"/>
            <a:ext cx="285752" cy="298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4810" y="550070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59 см =        дм         см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5500702"/>
            <a:ext cx="288032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5500702"/>
            <a:ext cx="2304256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07904" y="50851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1м =           дм   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5085184"/>
            <a:ext cx="288032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5072074"/>
            <a:ext cx="244827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915816" y="4714884"/>
            <a:ext cx="251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дм 3 см =           </a:t>
            </a:r>
            <a:r>
              <a:rPr lang="ru-RU" dirty="0" err="1" smtClean="0"/>
              <a:t>см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4643446"/>
            <a:ext cx="2664296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267744" y="42210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70см =         дм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4221088"/>
            <a:ext cx="288032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57356" y="4143380"/>
            <a:ext cx="259228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403648" y="37170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6м 8 дм =         </a:t>
            </a:r>
            <a:r>
              <a:rPr lang="ru-RU" dirty="0" err="1" smtClean="0"/>
              <a:t>дм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3717032"/>
            <a:ext cx="360040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71538" y="3714752"/>
            <a:ext cx="2664296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785794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4340" name="Picture 4" descr="http://gompix.ru/oboi/47/derevo_pesok_pustynya_afrika_2560x1600.jpg"/>
          <p:cNvPicPr>
            <a:picLocks noChangeAspect="1" noChangeArrowheads="1"/>
          </p:cNvPicPr>
          <p:nvPr/>
        </p:nvPicPr>
        <p:blipFill>
          <a:blip r:embed="rId2" cstate="print"/>
          <a:srcRect l="13846" r="3077"/>
          <a:stretch>
            <a:fillRect/>
          </a:stretch>
        </p:blipFill>
        <p:spPr bwMode="auto">
          <a:xfrm>
            <a:off x="214282" y="714356"/>
            <a:ext cx="3673595" cy="292490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item_259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4856" y="4214819"/>
            <a:ext cx="168963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05504 -0.1051 " pathEditMode="relative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-0.10509 L -0.16736 -0.17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36 -0.17338 L -0.24601 -0.257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 -0.25741 L -0.33264 -0.28889 " pathEditMode="relative" ptsTypes="A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64 -0.28889 L -0.48212 -0.35185 " pathEditMode="relative" ptsTypes="AA">
                                      <p:cBhvr>
                                        <p:cTn id="4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20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№5 с.89    Поставь  знаки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арифметических действий  и скобки так, чтобы равенства стали верными.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85860"/>
            <a:ext cx="42862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8    4     2  =  34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357298"/>
            <a:ext cx="428628" cy="76944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•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1285860"/>
            <a:ext cx="500066" cy="92333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2428868"/>
            <a:ext cx="42862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   4     2  = 10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3500438"/>
            <a:ext cx="42862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8     4     2= 14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918" y="2428868"/>
            <a:ext cx="428628" cy="92333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3500438"/>
            <a:ext cx="504056" cy="92333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5918" y="3500438"/>
            <a:ext cx="646932" cy="92333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4714884"/>
            <a:ext cx="42862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8    4     2  = 4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48" y="4714884"/>
            <a:ext cx="500066" cy="92333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4480" y="4714884"/>
            <a:ext cx="571504" cy="92333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348" y="2428868"/>
            <a:ext cx="504056" cy="92333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3438" y="1285860"/>
            <a:ext cx="42862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8    4     2  =  1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3438" y="2428868"/>
            <a:ext cx="42862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8    4     2  =  30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3438" y="3571876"/>
            <a:ext cx="42862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8     4    2   = 48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3438" y="4786322"/>
            <a:ext cx="42862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8    4     2  =  64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3504" y="1285861"/>
            <a:ext cx="428628" cy="10156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: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5074" y="1357298"/>
            <a:ext cx="428628" cy="92333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14942" y="2500306"/>
            <a:ext cx="428628" cy="76944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•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43636" y="2428868"/>
            <a:ext cx="428628" cy="92333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3504" y="3571876"/>
            <a:ext cx="714380" cy="76944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•(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6512" y="3571876"/>
            <a:ext cx="500066" cy="104644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43768" y="3571876"/>
            <a:ext cx="500066" cy="76944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)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43504" y="4786322"/>
            <a:ext cx="500066" cy="104644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•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43636" y="4786322"/>
            <a:ext cx="571504" cy="104644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•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Как 45 кроликов рассадить в 9 клеток так, чтобы в каждой клетке было разное количество кроликов?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772816"/>
            <a:ext cx="1584176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30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1772816"/>
            <a:ext cx="1584176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30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7904" y="1772816"/>
            <a:ext cx="1584176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30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1772816"/>
            <a:ext cx="1584176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30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64288" y="1772816"/>
            <a:ext cx="1584176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30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212976"/>
            <a:ext cx="1584176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30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3212976"/>
            <a:ext cx="1584176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30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07904" y="3212976"/>
            <a:ext cx="1584176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30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6096" y="3212976"/>
            <a:ext cx="1584176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30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39552" y="19168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23728" y="19168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83768" y="19168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851920" y="19168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11960" y="19168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72000" y="19168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508104" y="19168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868144" y="19168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228184" y="19168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588224" y="19168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236296" y="19168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96336" y="19168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956376" y="19168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316416" y="19168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36296" y="2348880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95536" y="335699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55576" y="335699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115616" y="335699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475656" y="335699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95536" y="3789040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55576" y="3789040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051720" y="335699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411760" y="335699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771800" y="335699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131840" y="335699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051720" y="3789040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411760" y="3789040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771800" y="3789040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779912" y="3284984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139952" y="3284984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499992" y="3284984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860032" y="3284984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779912" y="37170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139952" y="37170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499992" y="37170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860032" y="37170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508104" y="3284984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868144" y="3284984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228184" y="3284984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588224" y="3284984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508104" y="37170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5868144" y="37170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228184" y="37170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588224" y="371703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508104" y="4077072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323528" y="5661248"/>
            <a:ext cx="752432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+2+3+4+5+6+7+8+9=45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оединительная линия уступом 2"/>
          <p:cNvCxnSpPr/>
          <p:nvPr/>
        </p:nvCxnSpPr>
        <p:spPr>
          <a:xfrm rot="16200000" flipH="1">
            <a:off x="-1080628" y="3465004"/>
            <a:ext cx="4536504" cy="72008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 flipV="1">
            <a:off x="1619672" y="3717032"/>
            <a:ext cx="2520280" cy="2376264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2375756" y="2312876"/>
            <a:ext cx="4752528" cy="1368152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1331640" y="620688"/>
            <a:ext cx="2736304" cy="1368152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6200000" flipH="1">
            <a:off x="3311860" y="4545124"/>
            <a:ext cx="2376264" cy="72008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6200000" flipH="1">
            <a:off x="1331640" y="4221088"/>
            <a:ext cx="1800200" cy="648072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5400000" flipH="1" flipV="1">
            <a:off x="5040052" y="3104964"/>
            <a:ext cx="2664296" cy="187220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4860032" y="4797152"/>
            <a:ext cx="2808312" cy="1296144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16200000" flipH="1">
            <a:off x="4463988" y="1376772"/>
            <a:ext cx="2376264" cy="187220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flipV="1">
            <a:off x="5220072" y="908720"/>
            <a:ext cx="3312368" cy="72008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251520" y="620688"/>
            <a:ext cx="1368152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51520" y="69269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старт</a:t>
            </a:r>
            <a:endParaRPr lang="ru-RU" sz="3600" dirty="0"/>
          </a:p>
        </p:txBody>
      </p:sp>
      <p:sp>
        <p:nvSpPr>
          <p:cNvPr id="39" name="Овал 38"/>
          <p:cNvSpPr/>
          <p:nvPr/>
        </p:nvSpPr>
        <p:spPr>
          <a:xfrm>
            <a:off x="6357950" y="4869160"/>
            <a:ext cx="2678546" cy="1488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858016" y="4857760"/>
            <a:ext cx="2428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№ 112</a:t>
            </a:r>
          </a:p>
          <a:p>
            <a:r>
              <a:rPr lang="ru-RU" sz="2800" dirty="0" smtClean="0"/>
              <a:t>рабочей тетради</a:t>
            </a:r>
            <a:endParaRPr lang="ru-RU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2285984" y="371475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оединительная линия уступом 2"/>
          <p:cNvCxnSpPr/>
          <p:nvPr/>
        </p:nvCxnSpPr>
        <p:spPr>
          <a:xfrm rot="16200000" flipH="1">
            <a:off x="-1080628" y="3465004"/>
            <a:ext cx="4536504" cy="72008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 flipV="1">
            <a:off x="1619672" y="3717032"/>
            <a:ext cx="2520280" cy="2376264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2375756" y="2312876"/>
            <a:ext cx="4752528" cy="1368152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1331640" y="620688"/>
            <a:ext cx="2736304" cy="1368152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6200000" flipH="1">
            <a:off x="3311860" y="4545124"/>
            <a:ext cx="2376264" cy="72008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6200000" flipH="1">
            <a:off x="1331640" y="4221088"/>
            <a:ext cx="1800200" cy="648072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5400000" flipH="1" flipV="1">
            <a:off x="5040052" y="3104964"/>
            <a:ext cx="2664296" cy="187220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4860032" y="4797152"/>
            <a:ext cx="2808312" cy="1296144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16200000" flipH="1">
            <a:off x="4463988" y="1376772"/>
            <a:ext cx="2376264" cy="187220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flipV="1">
            <a:off x="5220072" y="908720"/>
            <a:ext cx="3312368" cy="72008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251520" y="620688"/>
            <a:ext cx="1368152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51520" y="69269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старт</a:t>
            </a:r>
            <a:endParaRPr lang="ru-RU" sz="3600" dirty="0"/>
          </a:p>
        </p:txBody>
      </p:sp>
      <p:sp>
        <p:nvSpPr>
          <p:cNvPr id="39" name="Овал 38"/>
          <p:cNvSpPr/>
          <p:nvPr/>
        </p:nvSpPr>
        <p:spPr>
          <a:xfrm>
            <a:off x="7380312" y="4869160"/>
            <a:ext cx="1656184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487816" y="50851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финиш</a:t>
            </a:r>
            <a:endParaRPr lang="ru-RU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899592" y="198884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15</a:t>
            </a:r>
          </a:p>
          <a:p>
            <a:r>
              <a:rPr lang="ru-RU" sz="2400" u="sng" dirty="0" smtClean="0"/>
              <a:t>28</a:t>
            </a:r>
            <a:endParaRPr lang="ru-RU" sz="2400" u="sng" dirty="0"/>
          </a:p>
        </p:txBody>
      </p:sp>
      <p:sp>
        <p:nvSpPr>
          <p:cNvPr id="42" name="Плюс 41"/>
          <p:cNvSpPr/>
          <p:nvPr/>
        </p:nvSpPr>
        <p:spPr>
          <a:xfrm>
            <a:off x="827584" y="2276872"/>
            <a:ext cx="144016" cy="21602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357422" y="300037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34</a:t>
            </a:r>
          </a:p>
          <a:p>
            <a:r>
              <a:rPr lang="ru-RU" sz="2400" u="sng" dirty="0" smtClean="0"/>
              <a:t>57</a:t>
            </a:r>
            <a:endParaRPr lang="ru-RU" sz="2400" u="sng" dirty="0"/>
          </a:p>
        </p:txBody>
      </p:sp>
      <p:sp>
        <p:nvSpPr>
          <p:cNvPr id="46" name="Плюс 45"/>
          <p:cNvSpPr/>
          <p:nvPr/>
        </p:nvSpPr>
        <p:spPr>
          <a:xfrm>
            <a:off x="2285984" y="3286124"/>
            <a:ext cx="144016" cy="21602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7500958" y="3357562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57</a:t>
            </a:r>
          </a:p>
          <a:p>
            <a:r>
              <a:rPr lang="ru-RU" sz="2400" u="sng" dirty="0" smtClean="0"/>
              <a:t>35</a:t>
            </a:r>
            <a:endParaRPr lang="ru-RU" sz="2400" u="sng" dirty="0"/>
          </a:p>
        </p:txBody>
      </p:sp>
      <p:sp>
        <p:nvSpPr>
          <p:cNvPr id="49" name="TextBox 48"/>
          <p:cNvSpPr txBox="1"/>
          <p:nvPr/>
        </p:nvSpPr>
        <p:spPr>
          <a:xfrm>
            <a:off x="4214810" y="3143248"/>
            <a:ext cx="644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48</a:t>
            </a:r>
          </a:p>
          <a:p>
            <a:r>
              <a:rPr lang="ru-RU" sz="2400" u="sng" dirty="0" smtClean="0"/>
              <a:t>13</a:t>
            </a:r>
            <a:endParaRPr lang="ru-RU" sz="2400" u="sng" dirty="0"/>
          </a:p>
        </p:txBody>
      </p:sp>
      <p:sp>
        <p:nvSpPr>
          <p:cNvPr id="50" name="Плюс 49"/>
          <p:cNvSpPr/>
          <p:nvPr/>
        </p:nvSpPr>
        <p:spPr>
          <a:xfrm>
            <a:off x="4143372" y="3429000"/>
            <a:ext cx="144016" cy="21602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5796136" y="4653136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69</a:t>
            </a:r>
          </a:p>
          <a:p>
            <a:r>
              <a:rPr lang="ru-RU" sz="2400" u="sng" dirty="0" smtClean="0"/>
              <a:t>24</a:t>
            </a:r>
            <a:endParaRPr lang="ru-RU" sz="2400" u="sng" dirty="0"/>
          </a:p>
        </p:txBody>
      </p:sp>
      <p:sp>
        <p:nvSpPr>
          <p:cNvPr id="52" name="Плюс 51"/>
          <p:cNvSpPr/>
          <p:nvPr/>
        </p:nvSpPr>
        <p:spPr>
          <a:xfrm>
            <a:off x="5724128" y="4941168"/>
            <a:ext cx="144016" cy="21602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899592" y="278092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43</a:t>
            </a:r>
            <a:endParaRPr lang="ru-RU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2285984" y="371475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91</a:t>
            </a:r>
            <a:endParaRPr lang="ru-RU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7500958" y="414338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92</a:t>
            </a:r>
            <a:endParaRPr lang="ru-RU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4214810" y="385762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61</a:t>
            </a:r>
            <a:endParaRPr lang="ru-RU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5796136" y="544522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93</a:t>
            </a:r>
            <a:endParaRPr lang="ru-RU" sz="2400" dirty="0"/>
          </a:p>
        </p:txBody>
      </p:sp>
      <p:sp>
        <p:nvSpPr>
          <p:cNvPr id="62" name="Овал 61"/>
          <p:cNvSpPr/>
          <p:nvPr/>
        </p:nvSpPr>
        <p:spPr>
          <a:xfrm>
            <a:off x="1907704" y="6021288"/>
            <a:ext cx="79208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2771800" y="6021288"/>
            <a:ext cx="79208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635896" y="6021288"/>
            <a:ext cx="79208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499992" y="6021288"/>
            <a:ext cx="79208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364088" y="6021288"/>
            <a:ext cx="79208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979712" y="60932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43</a:t>
            </a:r>
            <a:endParaRPr lang="ru-RU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2915816" y="609329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61</a:t>
            </a:r>
            <a:endParaRPr lang="ru-RU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3779912" y="60932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91</a:t>
            </a:r>
            <a:endParaRPr lang="ru-RU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4644008" y="60932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92</a:t>
            </a:r>
            <a:endParaRPr lang="ru-RU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5508104" y="609329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93</a:t>
            </a:r>
            <a:endParaRPr lang="ru-RU" sz="2800" dirty="0"/>
          </a:p>
        </p:txBody>
      </p:sp>
      <p:pic>
        <p:nvPicPr>
          <p:cNvPr id="53" name="Picture 3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857364"/>
            <a:ext cx="2066579" cy="213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4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928802"/>
            <a:ext cx="1500198" cy="152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2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643446"/>
            <a:ext cx="1423979" cy="145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0" descr="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8"/>
            <a:ext cx="1643042" cy="151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Плюс 76"/>
          <p:cNvSpPr/>
          <p:nvPr/>
        </p:nvSpPr>
        <p:spPr>
          <a:xfrm>
            <a:off x="7429520" y="3714752"/>
            <a:ext cx="144016" cy="21602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Picture 27" descr="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286256"/>
            <a:ext cx="928694" cy="104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0" descr="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0"/>
            <a:ext cx="1643042" cy="151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8" grpId="0"/>
      <p:bldP spid="69" grpId="0"/>
      <p:bldP spid="70" grpId="0"/>
      <p:bldP spid="71" grpId="0"/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428604"/>
            <a:ext cx="6746895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 Блиц- опрос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Решение задач в шишках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85926"/>
            <a:ext cx="5534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2781300"/>
            <a:ext cx="609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2781300"/>
            <a:ext cx="609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3429000"/>
            <a:ext cx="609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3500438"/>
            <a:ext cx="609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3789363"/>
            <a:ext cx="609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860800"/>
            <a:ext cx="609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4868863"/>
            <a:ext cx="609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4941888"/>
            <a:ext cx="609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868863"/>
            <a:ext cx="609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7696200" cy="3657600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 	Хвоя ели живёт 9 лет, а сосны в 3 раза меньше. Сколько живёт хвоя сосны?</a:t>
            </a:r>
          </a:p>
        </p:txBody>
      </p:sp>
      <p:pic>
        <p:nvPicPr>
          <p:cNvPr id="16387" name="Picture 5" descr="Untitled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373688"/>
            <a:ext cx="1435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7696200" cy="3657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 Заяц-русак весит 7 кг, и это на 3 кг меньше, чем весит барсук. Сколько килограммов весит барсук?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17411" name="Picture 4" descr="Untitled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589588"/>
            <a:ext cx="1435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USER\Pictures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571480"/>
            <a:ext cx="52216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Цели и задачи:</a:t>
            </a:r>
          </a:p>
          <a:p>
            <a:endParaRPr lang="ru-RU" sz="6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Picture 3" descr="C:\Documents and Settings\UserXP\Мои документы\Мама картинки2\Мама 2\МАТЕРИАЛЫ К УРОКАМ МАТЕМ-КА\Image00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787"/>
          <a:stretch>
            <a:fillRect/>
          </a:stretch>
        </p:blipFill>
        <p:spPr bwMode="auto">
          <a:xfrm>
            <a:off x="6715140" y="1000108"/>
            <a:ext cx="1857388" cy="28615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1785926"/>
            <a:ext cx="117724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закрепление вычислительных навыков,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знание таблицы умножения и деления,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знание порядка выполнения действий;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знание состава числа; умение работать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именованными числами; умение решать задачи;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развивать интерес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предмету,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логическое мышление, внимание, умение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работать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парах,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наблюдательность,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делать выводы.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7696200" cy="3657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Ширина лапы оленя - 10 см, а ширина лапы лося на 5 см больше, чем ширина лапы оленя. Ширина лапы кабана на 3 см меньше, чем ширина лапы лося. Какова ширина лап лося? кабана?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18435" name="Picture 4" descr="Untitled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5445125"/>
            <a:ext cx="1435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dirty="0" smtClean="0"/>
              <a:t>		На ёлочке сидело 17 синичек, а под ёлочкой  - 10 воробьёв. Сколько всего птиц было у ёлочки?</a:t>
            </a:r>
          </a:p>
        </p:txBody>
      </p:sp>
      <p:pic>
        <p:nvPicPr>
          <p:cNvPr id="19459" name="Picture 4" descr="Untitled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5661025"/>
            <a:ext cx="1435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dirty="0" smtClean="0"/>
              <a:t>		Медвежонок на одной лапе весит 25 кг. Каков его вес на 4 лапах?</a:t>
            </a:r>
          </a:p>
        </p:txBody>
      </p:sp>
      <p:pic>
        <p:nvPicPr>
          <p:cNvPr id="20483" name="Picture 4" descr="Untitled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5589588"/>
            <a:ext cx="1435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dirty="0" smtClean="0"/>
              <a:t>		Белка высушила 19 боровиков и 7 подосиновиков. На сколько боровиков зверёк высушил больше, чем подосиновиков?</a:t>
            </a:r>
          </a:p>
        </p:txBody>
      </p:sp>
      <p:pic>
        <p:nvPicPr>
          <p:cNvPr id="21507" name="Picture 4" descr="Untitled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661025"/>
            <a:ext cx="1435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Дятел за день обрабатывает 70 сосновых шишек. Сколько шишек обработает дятел за 3 дня?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2531" name="Picture 4" descr="Untitled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5661025"/>
            <a:ext cx="1435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Длина тела белки достигает 40 см. Ласка имеет длину тела в 2 раза меньше. Какова длина тела ласки?</a:t>
            </a:r>
          </a:p>
        </p:txBody>
      </p:sp>
      <p:pic>
        <p:nvPicPr>
          <p:cNvPr id="23555" name="Picture 4" descr="Untitled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734050"/>
            <a:ext cx="1435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7913687" cy="4360862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		Высота ножки гриба груздя – 5 см, лисички – на 2 см меньше. Высота ножки белого гриба такая, какая у груздя и лисички вместе. Какова высота ножки белого гриба? </a:t>
            </a:r>
          </a:p>
        </p:txBody>
      </p:sp>
      <p:pic>
        <p:nvPicPr>
          <p:cNvPr id="24579" name="Picture 5" descr="Untitled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5661025"/>
            <a:ext cx="1435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dirty="0" smtClean="0"/>
              <a:t>Коза </a:t>
            </a:r>
            <a:r>
              <a:rPr lang="en-US" dirty="0" smtClean="0">
                <a:hlinkClick r:id="rId2"/>
              </a:rPr>
              <a:t>malchishki-i-devchonki.ru</a:t>
            </a:r>
            <a:endParaRPr lang="ru-RU" dirty="0" smtClean="0"/>
          </a:p>
          <a:p>
            <a:r>
              <a:rPr lang="ru-RU" dirty="0" smtClean="0"/>
              <a:t>Ромашка </a:t>
            </a:r>
            <a:r>
              <a:rPr lang="en-US" dirty="0" smtClean="0">
                <a:hlinkClick r:id="rId3"/>
              </a:rPr>
              <a:t>almaty.satu.kz</a:t>
            </a:r>
            <a:endParaRPr lang="ru-RU" dirty="0" smtClean="0"/>
          </a:p>
          <a:p>
            <a:r>
              <a:rPr lang="ru-RU" dirty="0" smtClean="0"/>
              <a:t>Дерево </a:t>
            </a:r>
            <a:r>
              <a:rPr lang="en-US" dirty="0" smtClean="0">
                <a:hlinkClick r:id="rId4"/>
              </a:rPr>
              <a:t>gompix.ru</a:t>
            </a:r>
            <a:endParaRPr lang="ru-RU" dirty="0" smtClean="0"/>
          </a:p>
          <a:p>
            <a:r>
              <a:rPr lang="ru-RU" dirty="0" smtClean="0"/>
              <a:t>Грибы </a:t>
            </a:r>
            <a:r>
              <a:rPr lang="en-US" dirty="0" smtClean="0">
                <a:hlinkClick r:id="rId5"/>
              </a:rPr>
              <a:t>skachatkartinki.ru</a:t>
            </a:r>
            <a:r>
              <a:rPr lang="ru-RU" dirty="0" smtClean="0"/>
              <a:t> </a:t>
            </a:r>
            <a:r>
              <a:rPr lang="en-US" dirty="0" smtClean="0">
                <a:hlinkClick r:id="rId6"/>
              </a:rPr>
              <a:t>www.playing-field.ru</a:t>
            </a:r>
            <a:endParaRPr lang="en-US" dirty="0" smtClean="0"/>
          </a:p>
          <a:p>
            <a:r>
              <a:rPr lang="ru-RU" dirty="0" smtClean="0"/>
              <a:t>Кавказская пихта </a:t>
            </a:r>
            <a:r>
              <a:rPr lang="en-US" dirty="0" smtClean="0">
                <a:hlinkClick r:id="rId7"/>
              </a:rPr>
              <a:t>fotoham.ru</a:t>
            </a:r>
            <a:r>
              <a:rPr lang="ru-RU" dirty="0" smtClean="0"/>
              <a:t> </a:t>
            </a:r>
            <a:r>
              <a:rPr lang="en-US" dirty="0" smtClean="0">
                <a:hlinkClick r:id="rId8"/>
              </a:rPr>
              <a:t>forum.passiflora.ru</a:t>
            </a:r>
            <a:endParaRPr lang="ru-RU" dirty="0" smtClean="0"/>
          </a:p>
          <a:p>
            <a:r>
              <a:rPr lang="ru-RU" dirty="0" smtClean="0"/>
              <a:t>Эвкалипт </a:t>
            </a:r>
            <a:r>
              <a:rPr lang="en-US" dirty="0" smtClean="0">
                <a:hlinkClick r:id="rId9"/>
              </a:rPr>
              <a:t>mimi-gallery.ru</a:t>
            </a:r>
            <a:r>
              <a:rPr lang="ru-RU" dirty="0" smtClean="0"/>
              <a:t> </a:t>
            </a:r>
            <a:r>
              <a:rPr lang="en-US" dirty="0" smtClean="0">
                <a:hlinkClick r:id="rId10"/>
              </a:rPr>
              <a:t>www.dreampics.ru</a:t>
            </a:r>
            <a:endParaRPr lang="ru-RU" dirty="0" smtClean="0"/>
          </a:p>
          <a:p>
            <a:r>
              <a:rPr lang="ru-RU" dirty="0" smtClean="0"/>
              <a:t>Дети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иллюстрации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учебника «Математика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 2 класс» Т.Е. Демидовой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USER\Pictures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1857364"/>
            <a:ext cx="474918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УСТНЫЙ СЧЁТ</a:t>
            </a:r>
          </a:p>
          <a:p>
            <a:endParaRPr lang="ru-RU" dirty="0"/>
          </a:p>
        </p:txBody>
      </p:sp>
      <p:pic>
        <p:nvPicPr>
          <p:cNvPr id="6" name="Picture 2" descr="C:\Documents and Settings\UserXP\Мои документы\Мама картинки2\Мама 2\МАТЕРИАЛЫ К УРОКАМ МАТЕМ-КА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00372"/>
            <a:ext cx="2071702" cy="2787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1solnihk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786050" y="1500174"/>
            <a:ext cx="485778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 smtClean="0"/>
              <a:t>60 : 6 – 42 : 6 =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i="0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ru-RU" sz="3200" dirty="0" smtClean="0"/>
              <a:t>5 • 4 + 28 : 4 =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 smtClean="0"/>
              <a:t>24 : 3 + 92 – 41 =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i="0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ru-RU" sz="3200" dirty="0" smtClean="0"/>
              <a:t>3 • 2 + 2 • 7 =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 smtClean="0"/>
              <a:t>(44 – 20) : 3 • 5 = </a:t>
            </a:r>
            <a:r>
              <a:rPr lang="ru-RU" sz="3200" b="1" i="0" dirty="0" smtClean="0">
                <a:solidFill>
                  <a:schemeClr val="accent2"/>
                </a:solidFill>
                <a:cs typeface="Arial" charset="0"/>
              </a:rPr>
              <a:t>     </a:t>
            </a:r>
            <a:endParaRPr lang="ru-RU" sz="3200" b="1" i="0" dirty="0">
              <a:solidFill>
                <a:schemeClr val="accent2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200" dirty="0" smtClean="0"/>
              <a:t>48 : 8 • 7 = </a:t>
            </a:r>
          </a:p>
          <a:p>
            <a:pPr marL="342900" indent="-342900">
              <a:spcBef>
                <a:spcPct val="20000"/>
              </a:spcBef>
            </a:pPr>
            <a:endParaRPr lang="ru-RU" sz="3200" b="1" i="0" dirty="0">
              <a:solidFill>
                <a:schemeClr val="accent2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200" b="1" i="0" dirty="0" smtClean="0">
                <a:solidFill>
                  <a:schemeClr val="accent2"/>
                </a:solidFill>
                <a:cs typeface="Arial" charset="0"/>
              </a:rPr>
              <a:t>                         </a:t>
            </a:r>
            <a:endParaRPr lang="ru-RU" sz="3200" b="1" i="0" dirty="0">
              <a:solidFill>
                <a:schemeClr val="accent2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200" b="1" i="0" dirty="0">
                <a:solidFill>
                  <a:schemeClr val="accent2"/>
                </a:solidFill>
                <a:cs typeface="Arial" charset="0"/>
              </a:rPr>
              <a:t>             </a:t>
            </a:r>
          </a:p>
          <a:p>
            <a:pPr marL="342900" indent="-342900">
              <a:spcBef>
                <a:spcPct val="20000"/>
              </a:spcBef>
            </a:pPr>
            <a:endParaRPr lang="en-US" sz="3200" b="1" i="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715008" y="1500174"/>
            <a:ext cx="100964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FF3300"/>
                </a:solidFill>
                <a:cs typeface="Arial" charset="0"/>
              </a:rPr>
              <a:t>П</a:t>
            </a:r>
            <a:r>
              <a:rPr lang="ru-RU" sz="3200" b="1" i="0" dirty="0" smtClean="0">
                <a:solidFill>
                  <a:srgbClr val="FF3300"/>
                </a:solidFill>
                <a:cs typeface="Arial" charset="0"/>
              </a:rPr>
              <a:t>            </a:t>
            </a:r>
            <a:endParaRPr lang="ru-RU" sz="3200" b="1" i="0" dirty="0">
              <a:solidFill>
                <a:srgbClr val="FF33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FF3300"/>
                </a:solidFill>
                <a:cs typeface="Arial" charset="0"/>
              </a:rPr>
              <a:t>И</a:t>
            </a:r>
            <a:endParaRPr lang="ru-RU" sz="3200" b="1" i="0" dirty="0" smtClean="0">
              <a:solidFill>
                <a:srgbClr val="FF33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FF3300"/>
                </a:solidFill>
                <a:cs typeface="Arial" charset="0"/>
              </a:rPr>
              <a:t>А</a:t>
            </a:r>
            <a:r>
              <a:rPr lang="ru-RU" sz="3200" b="1" i="0" dirty="0" smtClean="0">
                <a:solidFill>
                  <a:srgbClr val="FF3300"/>
                </a:solidFill>
                <a:cs typeface="Arial" charset="0"/>
              </a:rPr>
              <a:t>           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FF3300"/>
                </a:solidFill>
                <a:cs typeface="Arial" charset="0"/>
              </a:rPr>
              <a:t>Р</a:t>
            </a:r>
            <a:endParaRPr lang="ru-RU" sz="3200" b="1" i="0" dirty="0">
              <a:solidFill>
                <a:srgbClr val="FF33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FF3300"/>
                </a:solidFill>
                <a:cs typeface="Arial" charset="0"/>
              </a:rPr>
              <a:t>О</a:t>
            </a:r>
            <a:r>
              <a:rPr lang="ru-RU" sz="3200" b="1" i="0" dirty="0" smtClean="0">
                <a:solidFill>
                  <a:srgbClr val="FF3300"/>
                </a:solidFill>
                <a:cs typeface="Arial" charset="0"/>
              </a:rPr>
              <a:t>            </a:t>
            </a:r>
            <a:endParaRPr lang="ru-RU" sz="3200" b="1" i="0" dirty="0">
              <a:solidFill>
                <a:srgbClr val="FF33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FF3300"/>
                </a:solidFill>
                <a:cs typeface="Arial" charset="0"/>
              </a:rPr>
              <a:t>Д</a:t>
            </a:r>
            <a:endParaRPr lang="ru-RU" sz="3200" b="1" i="0" dirty="0">
              <a:solidFill>
                <a:srgbClr val="FF33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200" b="1" i="0" dirty="0" smtClean="0">
                <a:solidFill>
                  <a:srgbClr val="FF3300"/>
                </a:solidFill>
                <a:cs typeface="Arial" charset="0"/>
              </a:rPr>
              <a:t>            </a:t>
            </a:r>
            <a:endParaRPr lang="ru-RU" sz="3200" b="1" i="0" dirty="0">
              <a:solidFill>
                <a:srgbClr val="FF33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3200" b="1" i="0" dirty="0">
              <a:solidFill>
                <a:srgbClr val="FF33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200" b="1" i="0" dirty="0">
                <a:solidFill>
                  <a:srgbClr val="FF3300"/>
                </a:solidFill>
                <a:cs typeface="Arial" charset="0"/>
              </a:rPr>
              <a:t>            </a:t>
            </a:r>
          </a:p>
          <a:p>
            <a:pPr marL="342900" indent="-342900">
              <a:spcBef>
                <a:spcPct val="20000"/>
              </a:spcBef>
            </a:pPr>
            <a:endParaRPr lang="en-US" sz="3200" b="1" i="0" dirty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41992" name="Picture 8" descr="B_Fly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-242888"/>
            <a:ext cx="2786050" cy="231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2571736" y="214290"/>
            <a:ext cx="1368425" cy="863600"/>
          </a:xfrm>
          <a:prstGeom prst="cloudCallout">
            <a:avLst>
              <a:gd name="adj1" fmla="val 134106"/>
              <a:gd name="adj2" fmla="val -2297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i="0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428596" y="3071810"/>
            <a:ext cx="1752600" cy="1885950"/>
            <a:chOff x="1740" y="1933"/>
            <a:chExt cx="1140" cy="1140"/>
          </a:xfrm>
        </p:grpSpPr>
        <p:sp>
          <p:nvSpPr>
            <p:cNvPr id="9" name="Tree">
              <a:hlinkClick r:id="rId4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1740" y="1933"/>
              <a:ext cx="1140" cy="1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58 w 21600"/>
                <a:gd name="T22" fmla="*/ 22453 h 21600"/>
                <a:gd name="T23" fmla="*/ 21069 w 21600"/>
                <a:gd name="T24" fmla="*/ 28288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1916" y="2649"/>
              <a:ext cx="119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800" b="1" i="0">
                <a:solidFill>
                  <a:srgbClr val="EAF73B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57422" y="5143512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3   20   27   20    40   42   59 </a:t>
            </a:r>
            <a:r>
              <a:rPr lang="ru-RU" dirty="0" smtClean="0"/>
              <a:t>   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85984" y="5786454"/>
            <a:ext cx="47371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    Р    И     Р      О      Д     А</a:t>
            </a:r>
          </a:p>
          <a:p>
            <a:endParaRPr lang="ru-RU" dirty="0"/>
          </a:p>
        </p:txBody>
      </p:sp>
      <p:pic>
        <p:nvPicPr>
          <p:cNvPr id="12" name="Picture 101" descr="MCj04376730000[1]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798846"/>
            <a:ext cx="2080781" cy="22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1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41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234679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Олимпиады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 математике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 класс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5432425" cy="1202308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Автор шаблона</a:t>
            </a:r>
          </a:p>
          <a:p>
            <a:pPr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Носова Ольга Михайловна</a:t>
            </a:r>
          </a:p>
          <a:p>
            <a:pPr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Учитель начальных классов МОУ СОШ № 11 Ставропольского края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835696" y="3501008"/>
            <a:ext cx="557644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/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Презентацию подготовила </a:t>
            </a:r>
          </a:p>
          <a:p>
            <a:pPr algn="ctr"/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учитель начальных классов </a:t>
            </a:r>
          </a:p>
          <a:p>
            <a:pPr algn="ctr"/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 квалификационной категории</a:t>
            </a:r>
          </a:p>
          <a:p>
            <a:pPr algn="ctr"/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МАОУ-СОШ №148 Железнодорожного района</a:t>
            </a:r>
          </a:p>
          <a:p>
            <a:pPr algn="ctr"/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г. Екатеринбурга</a:t>
            </a:r>
          </a:p>
          <a:p>
            <a:pPr algn="ctr"/>
            <a:r>
              <a:rPr lang="ru-RU" sz="3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Циммер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Алиса Леонидовна.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0"/>
            <a:ext cx="9144000" cy="74295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1357298"/>
            <a:ext cx="59206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ЗАКРЕПЛЕНИЕ ИЗУЧЕННОГО</a:t>
            </a: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МИРЕ ПРИРОДЫ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5286388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3 класс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2285984" y="4286256"/>
            <a:ext cx="1752600" cy="1885950"/>
            <a:chOff x="1740" y="1933"/>
            <a:chExt cx="1140" cy="1140"/>
          </a:xfrm>
        </p:grpSpPr>
        <p:sp>
          <p:nvSpPr>
            <p:cNvPr id="11" name="Tree">
              <a:hlinkClick r:id="rId3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1740" y="1933"/>
              <a:ext cx="1140" cy="1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58 w 21600"/>
                <a:gd name="T22" fmla="*/ 22453 h 21600"/>
                <a:gd name="T23" fmla="*/ 21069 w 21600"/>
                <a:gd name="T24" fmla="*/ 28288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1916" y="2649"/>
              <a:ext cx="119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800" b="1" i="0">
                <a:solidFill>
                  <a:srgbClr val="EAF73B"/>
                </a:solidFill>
              </a:endParaRPr>
            </a:p>
          </p:txBody>
        </p:sp>
      </p:grpSp>
      <p:pic>
        <p:nvPicPr>
          <p:cNvPr id="13" name="Picture 101" descr="MCj0437673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214818"/>
            <a:ext cx="1857389" cy="196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http://images.kz.prom.st/6971823_w640_h2048_romashka1.png?PIMAGE_ID=6971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5" y="3391917"/>
            <a:ext cx="3143271" cy="3108892"/>
          </a:xfrm>
          <a:prstGeom prst="rect">
            <a:avLst/>
          </a:prstGeom>
          <a:noFill/>
        </p:spPr>
      </p:pic>
      <p:pic>
        <p:nvPicPr>
          <p:cNvPr id="56" name="Picture 2" descr="http://images.kz.prom.st/6971823_w640_h2048_romashka1.png?PIMAGE_ID=6971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86124"/>
            <a:ext cx="3428992" cy="3391488"/>
          </a:xfrm>
          <a:prstGeom prst="rect">
            <a:avLst/>
          </a:prstGeom>
          <a:noFill/>
        </p:spPr>
      </p:pic>
      <p:pic>
        <p:nvPicPr>
          <p:cNvPr id="54" name="Picture 2" descr="http://images.kz.prom.st/6971823_w640_h2048_romashka1.png?PIMAGE_ID=6971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7166"/>
            <a:ext cx="2744639" cy="2714620"/>
          </a:xfrm>
          <a:prstGeom prst="rect">
            <a:avLst/>
          </a:prstGeom>
          <a:noFill/>
        </p:spPr>
      </p:pic>
      <p:pic>
        <p:nvPicPr>
          <p:cNvPr id="51" name="Picture 2" descr="http://images.kz.prom.st/6971823_w640_h2048_romashka1.png?PIMAGE_ID=6971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28"/>
            <a:ext cx="3033551" cy="3000372"/>
          </a:xfrm>
          <a:prstGeom prst="rect">
            <a:avLst/>
          </a:prstGeom>
          <a:noFill/>
        </p:spPr>
      </p:pic>
      <p:pic>
        <p:nvPicPr>
          <p:cNvPr id="30722" name="Picture 2" descr="http://images.kz.prom.st/6971823_w640_h2048_romashka1.png?PIMAGE_ID=6971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033551" cy="30003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571480"/>
            <a:ext cx="7920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50004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70</a:t>
            </a:r>
            <a:endParaRPr lang="ru-RU" sz="4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1499026" y="1572752"/>
            <a:ext cx="504056" cy="216024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106402" y="1536748"/>
            <a:ext cx="504056" cy="288032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14348" y="2071678"/>
            <a:ext cx="648072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714480" y="2071678"/>
            <a:ext cx="648072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14348" y="207167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10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714480" y="2000241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60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86248" y="714356"/>
            <a:ext cx="7143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286248" y="78579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100</a:t>
            </a:r>
            <a:endParaRPr lang="ru-RU" sz="32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H="1">
            <a:off x="4588862" y="1626188"/>
            <a:ext cx="432048" cy="180020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4196238" y="1590184"/>
            <a:ext cx="432048" cy="252028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3714744" y="2071678"/>
            <a:ext cx="648072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643438" y="2143116"/>
            <a:ext cx="648072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786182" y="2143116"/>
            <a:ext cx="1219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40</a:t>
            </a:r>
            <a:endParaRPr lang="ru-RU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4643438" y="214311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60</a:t>
            </a:r>
            <a:endParaRPr lang="ru-RU" sz="3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143768" y="500042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143768" y="50004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90</a:t>
            </a:r>
            <a:endParaRPr lang="ru-RU" sz="3600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rot="16200000" flipH="1">
            <a:off x="7392946" y="1608186"/>
            <a:ext cx="432048" cy="216024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7035756" y="1608186"/>
            <a:ext cx="432048" cy="216024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6572264" y="2071678"/>
            <a:ext cx="71951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572396" y="2071678"/>
            <a:ext cx="648072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6643702" y="214311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20</a:t>
            </a:r>
            <a:endParaRPr lang="ru-RU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7572396" y="214311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70</a:t>
            </a:r>
            <a:endParaRPr lang="ru-RU" sz="36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500166" y="3714752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500166" y="371475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86</a:t>
            </a:r>
            <a:endParaRPr lang="ru-RU" sz="3600" dirty="0"/>
          </a:p>
        </p:txBody>
      </p:sp>
      <p:cxnSp>
        <p:nvCxnSpPr>
          <p:cNvPr id="55" name="Прямая со стрелкой 54"/>
          <p:cNvCxnSpPr/>
          <p:nvPr/>
        </p:nvCxnSpPr>
        <p:spPr>
          <a:xfrm rot="16200000" flipH="1">
            <a:off x="1605328" y="4609722"/>
            <a:ext cx="720080" cy="216024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1069828" y="4573718"/>
            <a:ext cx="720080" cy="288032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1000100" y="5500702"/>
            <a:ext cx="648072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928794" y="5286388"/>
            <a:ext cx="648072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1000100" y="550070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80</a:t>
            </a:r>
            <a:endParaRPr lang="ru-RU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2000232" y="528638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643438" y="3786190"/>
            <a:ext cx="64807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4" name="TextBox 63"/>
          <p:cNvSpPr txBox="1"/>
          <p:nvPr/>
        </p:nvSpPr>
        <p:spPr>
          <a:xfrm>
            <a:off x="4643438" y="3786190"/>
            <a:ext cx="933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92</a:t>
            </a:r>
            <a:endParaRPr lang="ru-RU" sz="3600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 rot="16200000" flipH="1">
            <a:off x="4963484" y="4752028"/>
            <a:ext cx="576064" cy="216024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4499422" y="4716024"/>
            <a:ext cx="576064" cy="288032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4214810" y="5357826"/>
            <a:ext cx="785818" cy="808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214942" y="5357826"/>
            <a:ext cx="648072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4357686" y="542926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90</a:t>
            </a:r>
            <a:endParaRPr lang="ru-RU" sz="3600" dirty="0"/>
          </a:p>
        </p:txBody>
      </p:sp>
      <p:sp>
        <p:nvSpPr>
          <p:cNvPr id="73" name="TextBox 72"/>
          <p:cNvSpPr txBox="1"/>
          <p:nvPr/>
        </p:nvSpPr>
        <p:spPr>
          <a:xfrm>
            <a:off x="5286380" y="542926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  <p:pic>
        <p:nvPicPr>
          <p:cNvPr id="30732" name="Picture 12" descr="http://www.odonata.su/uploads/db/db_aXLx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143248"/>
            <a:ext cx="245342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8143932" cy="192882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2500306"/>
            <a:ext cx="7000924" cy="321471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</p:spPr>
        <p:txBody>
          <a:bodyPr/>
          <a:lstStyle/>
          <a:p>
            <a:r>
              <a:rPr lang="ru-RU" dirty="0" smtClean="0"/>
              <a:t>15.12.2015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ru-RU" dirty="0" smtClean="0"/>
              <a:t>Докучаева Лилия Ивановна</a:t>
            </a:r>
            <a:endParaRPr lang="en-US" dirty="0"/>
          </a:p>
        </p:txBody>
      </p:sp>
      <p:pic>
        <p:nvPicPr>
          <p:cNvPr id="2050" name="Picture 2" descr="C:\Users\USER\Pictures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91213" cy="63579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1857364"/>
            <a:ext cx="6416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ИЗУЧЕННОГО</a:t>
            </a:r>
            <a:endParaRPr lang="ru-RU" sz="4000" dirty="0"/>
          </a:p>
        </p:txBody>
      </p:sp>
      <p:pic>
        <p:nvPicPr>
          <p:cNvPr id="11" name="Picture 2" descr="C:\Documents and Settings\UserXP\Мои документы\Мама картинки2\Мама 2\МАТЕРИАЛЫ К УРОКАМ МАТЕМ-КА\Image001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571744"/>
            <a:ext cx="1857388" cy="2795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USER\Pictures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928670"/>
            <a:ext cx="74183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Одинаковые фигуры обозначают одинаковые</a:t>
            </a:r>
          </a:p>
          <a:p>
            <a:r>
              <a:rPr lang="ru-RU" sz="2800" b="1" dirty="0" smtClean="0"/>
              <a:t> цифры. Решив примеры, определим высоту  </a:t>
            </a:r>
          </a:p>
          <a:p>
            <a:r>
              <a:rPr lang="ru-RU" sz="2800" b="1" dirty="0" smtClean="0"/>
              <a:t> деревьев.</a:t>
            </a:r>
            <a:endParaRPr lang="ru-RU" sz="2800" dirty="0"/>
          </a:p>
        </p:txBody>
      </p:sp>
      <p:pic>
        <p:nvPicPr>
          <p:cNvPr id="7" name="Рисунок 6" descr="hello_html_m3b2d3d22.png"/>
          <p:cNvPicPr/>
          <p:nvPr/>
        </p:nvPicPr>
        <p:blipFill>
          <a:blip r:embed="rId3"/>
          <a:srcRect r="35906"/>
          <a:stretch>
            <a:fillRect/>
          </a:stretch>
        </p:blipFill>
        <p:spPr bwMode="auto">
          <a:xfrm>
            <a:off x="785786" y="2714620"/>
            <a:ext cx="3876710" cy="236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UserXP\Мои документы\Мама картинки2\Мама 2\МАТЕРИАЛЫ К УРОКАМ МАТЕМ-КА\Image001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95" r="20772" b="8696"/>
          <a:stretch>
            <a:fillRect/>
          </a:stretch>
        </p:blipFill>
        <p:spPr bwMode="auto">
          <a:xfrm>
            <a:off x="6429388" y="3786190"/>
            <a:ext cx="1856865" cy="2448500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"/>
            <a:ext cx="18809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6314" y="2857496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ЭВКАЛИПТ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7752" y="3429000"/>
            <a:ext cx="268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КАВКАЗСКАЯ ПИХТА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7752" y="4071942"/>
            <a:ext cx="94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ВЕРБА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57752" y="4643446"/>
            <a:ext cx="66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otoham.ru/img/picture/Apr/30/40f40e75548787037310b38c58357553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5318" y="928670"/>
            <a:ext cx="6408682" cy="5929330"/>
          </a:xfrm>
          <a:prstGeom prst="rect">
            <a:avLst/>
          </a:prstGeom>
          <a:noFill/>
        </p:spPr>
      </p:pic>
      <p:pic>
        <p:nvPicPr>
          <p:cNvPr id="51202" name="Picture 2" descr="http://roslyny.com/wp-content/uploads/2014/01/p-34010-abies-nordmannian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4286250" cy="5929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14678" y="214290"/>
            <a:ext cx="406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КАВКАЗСКАЯ ПИХТА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511</Words>
  <PresentationFormat>Экран (4:3)</PresentationFormat>
  <Paragraphs>188</Paragraphs>
  <Slides>27</Slides>
  <Notes>10</Notes>
  <HiddenSlides>9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Олимпиады  по математике 2 класс</vt:lpstr>
      <vt:lpstr>Слайд 2</vt:lpstr>
      <vt:lpstr>Слайд 3</vt:lpstr>
      <vt:lpstr>Слайд 4</vt:lpstr>
      <vt:lpstr>Олимпиады  по математике 2 класс</vt:lpstr>
      <vt:lpstr>Слайд 6</vt:lpstr>
      <vt:lpstr>.</vt:lpstr>
      <vt:lpstr>Слайд 8</vt:lpstr>
      <vt:lpstr>Слайд 9</vt:lpstr>
      <vt:lpstr>ЭВКАЛИПТ</vt:lpstr>
      <vt:lpstr>Слайд 11</vt:lpstr>
      <vt:lpstr>Слайд 12</vt:lpstr>
      <vt:lpstr>№5 с.89    Поставь  знаки арифметических действий  и скобки так, чтобы равенства стали верными.  </vt:lpstr>
      <vt:lpstr>Как 45 кроликов рассадить в 9 клеток так, чтобы в каждой клетке было разное количество кроликов?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84</cp:revision>
  <dcterms:modified xsi:type="dcterms:W3CDTF">2015-12-26T03:41:45Z</dcterms:modified>
</cp:coreProperties>
</file>