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93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8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4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36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57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8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21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7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27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6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5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72A7F-AE7E-44D5-B7DA-C4325EF0A0E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96DCF-5C92-4061-B8EE-EDD3C58E5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4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73616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«открытия» нового знания с элементами исследования»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129614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«Реакция нейтрализация как частный случай реакции обмена».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75447" cy="122413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«Древо науки всеми корнями уходят в практику».</a:t>
            </a:r>
          </a:p>
          <a:p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А.Н. Несмеянов</a:t>
            </a:r>
          </a:p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788024" y="2852936"/>
            <a:ext cx="3897759" cy="3816425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урока. 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формулировать тему и цели урока;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определять типы химических реакций,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определять момент нейтрализации с помощью индикаторов, на основе этого ввести и рассмотреть  реакцию нейтрализации как частный случай реакции обмена;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в ходе лабораторного эксперимента навыкам определения среды реакции и навыкам написания уравнений нейтрализации.</a:t>
            </a:r>
          </a:p>
        </p:txBody>
      </p:sp>
      <p:pic>
        <p:nvPicPr>
          <p:cNvPr id="1027" name="Picture 3" descr="C:\Users\ре\Desktop\Фото1217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944"/>
            <a:ext cx="200025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ре\Desktop\Фото1217_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7"/>
            <a:ext cx="381642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ре\Desktop\Фото1217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11971"/>
            <a:ext cx="381642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0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«открытия» нового знания с элементами исследования.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агадка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276871"/>
            <a:ext cx="4040188" cy="3960441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Она идет, она прошла, никто не скажет, что пришла.                                                     (она: химическая реакция).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химических реакций невозможна жизнь. Только в печени человека протекает около 20 млн. химических реакций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u="sng" dirty="0"/>
              <a:t>I этап. </a:t>
            </a:r>
            <a:r>
              <a:rPr lang="ru-RU" dirty="0" smtClean="0"/>
              <a:t>Организационный этап.</a:t>
            </a:r>
            <a:endParaRPr lang="ru-RU" dirty="0"/>
          </a:p>
        </p:txBody>
      </p:sp>
      <p:pic>
        <p:nvPicPr>
          <p:cNvPr id="2049" name="Picture 1" descr="C:\Users\ре\Desktop\Фото084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88843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55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«открытия» нового знания с элементами исследования.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245815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/>
              <a:t>II этап. </a:t>
            </a:r>
            <a:r>
              <a:rPr lang="ru-RU" dirty="0" smtClean="0"/>
              <a:t>Актуализация </a:t>
            </a:r>
            <a:r>
              <a:rPr lang="ru-RU" dirty="0"/>
              <a:t>знаний.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31782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2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Фронтальная работа. Бонус – опрос: определение типов реакций по схеме.</a:t>
            </a:r>
          </a:p>
          <a:p>
            <a:pPr marL="0" lvl="2"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83690431"/>
              </p:ext>
            </p:extLst>
          </p:nvPr>
        </p:nvGraphicFramePr>
        <p:xfrm>
          <a:off x="4644008" y="2924944"/>
          <a:ext cx="4095670" cy="3249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95670"/>
              </a:tblGrid>
              <a:tr h="273630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Схема типа реакции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+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-&gt;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 -&gt;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+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+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-&gt;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AC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+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5678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AB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 +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Д -&gt;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Д+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CB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3" name="Picture 1" descr="D:\Фото\фото Скорая хим помощь\P100049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52948"/>
            <a:ext cx="4032448" cy="335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8997"/>
            <a:ext cx="8229600" cy="1143000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«открытия» нового знания с элементами исследования.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317824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этап. Актуализация знаний.                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Бонус – опрос: определение типов реакций по видеоклипу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3140968"/>
            <a:ext cx="4032448" cy="34563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err="1" smtClean="0"/>
              <a:t>Видеопыты</a:t>
            </a:r>
            <a:r>
              <a:rPr lang="ru-RU" b="1" i="1" dirty="0" smtClean="0"/>
              <a:t> и опыты:</a:t>
            </a:r>
            <a:r>
              <a:rPr lang="ru-RU" dirty="0" smtClean="0"/>
              <a:t>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бихромата аммония, перманганата калия, взаимодействие оксида кальция с водой</a:t>
            </a:r>
            <a:r>
              <a:rPr lang="ru-RU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13767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Бонус – опрос: определение типов реакций по уравнениям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92896"/>
            <a:ext cx="4041775" cy="41044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ru-RU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+2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D:\фотографии\знакомство с химией 5 кл\Вулкан горит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157192"/>
            <a:ext cx="179317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1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«открытия» нового знания с элементами исследования.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этап.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открытие.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22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недостающего типа реакции.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химических лепестков собрать соответствующие букеты уравнений химических реакций и соответствующие им типы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реакций.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1.Тип соединения    2. Разложения                                  3.  Замещения   4.Обмена  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ТБ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</a:t>
            </a:r>
            <a:r>
              <a:rPr lang="ru-RU" b="1" dirty="0" smtClean="0"/>
              <a:t> +</a:t>
            </a:r>
            <a:r>
              <a:rPr lang="en-US" b="1" dirty="0" err="1" smtClean="0"/>
              <a:t>HCl</a:t>
            </a:r>
            <a:r>
              <a:rPr lang="en-US" b="1" dirty="0" smtClean="0"/>
              <a:t> </a:t>
            </a:r>
            <a:r>
              <a:rPr lang="ru-RU" b="1" dirty="0"/>
              <a:t>= </a:t>
            </a:r>
            <a:endParaRPr lang="ru-RU" b="1" dirty="0" smtClean="0"/>
          </a:p>
          <a:p>
            <a:r>
              <a:rPr lang="en-US" b="1" dirty="0" err="1"/>
              <a:t>MgO</a:t>
            </a:r>
            <a:r>
              <a:rPr lang="en-US" b="1" dirty="0"/>
              <a:t> </a:t>
            </a:r>
            <a:r>
              <a:rPr lang="ru-RU" b="1" dirty="0" smtClean="0"/>
              <a:t> </a:t>
            </a:r>
            <a:r>
              <a:rPr lang="ru-RU" b="1" dirty="0"/>
              <a:t>+ </a:t>
            </a:r>
            <a:r>
              <a:rPr lang="en-US" b="1" dirty="0"/>
              <a:t>CO</a:t>
            </a:r>
            <a:r>
              <a:rPr lang="ru-RU" b="1" baseline="-25000" dirty="0"/>
              <a:t>2</a:t>
            </a:r>
            <a:r>
              <a:rPr lang="ru-RU" b="1" dirty="0"/>
              <a:t> </a:t>
            </a:r>
            <a:r>
              <a:rPr lang="ru-RU" b="1" dirty="0" smtClean="0"/>
              <a:t>= </a:t>
            </a:r>
          </a:p>
          <a:p>
            <a:r>
              <a:rPr lang="en-US" b="1" dirty="0" smtClean="0"/>
              <a:t>Al</a:t>
            </a:r>
            <a:r>
              <a:rPr lang="ru-RU" b="1" dirty="0" smtClean="0"/>
              <a:t>(</a:t>
            </a:r>
            <a:r>
              <a:rPr lang="en-US" b="1" dirty="0"/>
              <a:t>OH</a:t>
            </a:r>
            <a:r>
              <a:rPr lang="ru-RU" b="1" dirty="0" smtClean="0"/>
              <a:t>)</a:t>
            </a:r>
            <a:r>
              <a:rPr lang="ru-RU" b="1" baseline="-25000" dirty="0" smtClean="0"/>
              <a:t>3</a:t>
            </a:r>
            <a:r>
              <a:rPr lang="ru-RU" b="1" dirty="0" smtClean="0"/>
              <a:t> = </a:t>
            </a:r>
          </a:p>
          <a:p>
            <a:r>
              <a:rPr lang="ru-RU" b="1" dirty="0" err="1" smtClean="0"/>
              <a:t>Ва</a:t>
            </a:r>
            <a:r>
              <a:rPr lang="ru-RU" b="1" dirty="0" smtClean="0"/>
              <a:t>(ОН)</a:t>
            </a:r>
            <a:r>
              <a:rPr lang="ru-RU" b="1" baseline="-25000" dirty="0" smtClean="0"/>
              <a:t>2</a:t>
            </a:r>
            <a:r>
              <a:rPr lang="ru-RU" b="1" dirty="0" smtClean="0"/>
              <a:t> </a:t>
            </a:r>
            <a:r>
              <a:rPr lang="ru-RU" b="1" dirty="0"/>
              <a:t>+ </a:t>
            </a:r>
            <a:r>
              <a:rPr lang="en-US" b="1" dirty="0" smtClean="0"/>
              <a:t>H</a:t>
            </a:r>
            <a:r>
              <a:rPr lang="ru-RU" b="1" baseline="-25000" dirty="0" smtClean="0"/>
              <a:t>2</a:t>
            </a:r>
            <a:r>
              <a:rPr lang="en-US" b="1" dirty="0"/>
              <a:t>SO</a:t>
            </a:r>
            <a:r>
              <a:rPr lang="ru-RU" b="1" baseline="-25000" dirty="0"/>
              <a:t>4</a:t>
            </a:r>
            <a:r>
              <a:rPr lang="en-US" b="1" dirty="0"/>
              <a:t> </a:t>
            </a:r>
            <a:r>
              <a:rPr lang="ru-RU" b="1" dirty="0" smtClean="0"/>
              <a:t> =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b="1" dirty="0" smtClean="0"/>
              <a:t>Cl</a:t>
            </a:r>
            <a:r>
              <a:rPr lang="ru-RU" b="1" baseline="-25000" dirty="0" smtClean="0"/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ru-RU" b="1" dirty="0" smtClean="0"/>
              <a:t> К</a:t>
            </a:r>
            <a:r>
              <a:rPr lang="en-US" b="1" dirty="0" smtClean="0"/>
              <a:t> OH</a:t>
            </a:r>
            <a:r>
              <a:rPr lang="ru-RU" b="1" dirty="0" smtClean="0"/>
              <a:t>  =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827584" y="5183484"/>
            <a:ext cx="9144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1. Тип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275856" y="5425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2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часть. Работа в малых группах по инструктивным карточкам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158417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этап. Изучение нового  материала через открытие.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Техника безопасности .</a:t>
            </a:r>
          </a:p>
          <a:p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1800200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реакции нейтрализации, точки нейтрализации и условий  ее протекания.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64904"/>
            <a:ext cx="4041775" cy="3561258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 1. H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Na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№ 2. Na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MgCl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3. КOH +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000" b="1" i="1" dirty="0" smtClean="0"/>
          </a:p>
          <a:p>
            <a:pPr marL="0" indent="0">
              <a:buNone/>
            </a:pPr>
            <a:r>
              <a:rPr lang="ru-RU" sz="2000" b="1" i="1" dirty="0" smtClean="0"/>
              <a:t>Вывод. Реакция </a:t>
            </a:r>
            <a:r>
              <a:rPr lang="ru-RU" sz="2000" b="1" dirty="0" smtClean="0"/>
              <a:t>обмена </a:t>
            </a:r>
            <a:r>
              <a:rPr lang="ru-RU" sz="2000" b="1" dirty="0"/>
              <a:t>между растворами щелочи и кислоты </a:t>
            </a:r>
            <a:r>
              <a:rPr lang="ru-RU" sz="2000" b="1" i="1" dirty="0" smtClean="0"/>
              <a:t> - реакция нейтрализация</a:t>
            </a:r>
          </a:p>
          <a:p>
            <a:pPr marL="0" indent="0">
              <a:buNone/>
            </a:pPr>
            <a:r>
              <a:rPr lang="ru-RU" sz="2000" b="1" i="1" dirty="0" smtClean="0"/>
              <a:t>Схема: </a:t>
            </a:r>
            <a:r>
              <a:rPr lang="en-US" sz="2000" b="1" i="1" dirty="0" smtClean="0"/>
              <a:t>AB</a:t>
            </a:r>
            <a:r>
              <a:rPr lang="ru-RU" sz="2000" b="1" i="1" dirty="0" smtClean="0"/>
              <a:t> </a:t>
            </a:r>
            <a:r>
              <a:rPr lang="ru-RU" sz="2000" b="1" i="1" dirty="0"/>
              <a:t>+ </a:t>
            </a:r>
            <a:r>
              <a:rPr lang="en-US" sz="2000" b="1" i="1" dirty="0"/>
              <a:t>C</a:t>
            </a:r>
            <a:r>
              <a:rPr lang="ru-RU" sz="2000" b="1" i="1" dirty="0"/>
              <a:t>Д -&gt; </a:t>
            </a:r>
            <a:r>
              <a:rPr lang="en-US" sz="2000" b="1" i="1" dirty="0"/>
              <a:t>A</a:t>
            </a:r>
            <a:r>
              <a:rPr lang="ru-RU" sz="2000" b="1" i="1" dirty="0"/>
              <a:t>Д+</a:t>
            </a:r>
            <a:r>
              <a:rPr lang="en-US" sz="2000" b="1" i="1" dirty="0"/>
              <a:t>CB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57200" y="2492897"/>
            <a:ext cx="4040188" cy="3633266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 и кислота –                       Два непримиримых врага,     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Сразу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 в реакцию, 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 – нейтрализация.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19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часть. Работа в малых группах по инструктивным карточкам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изученного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фенолфталеин + H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—&gt; обесцвечивание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</a:t>
            </a:r>
          </a:p>
          <a:p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885775"/>
          </a:xfr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кислотности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реакции нейтрализации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 группа: исследование  </a:t>
            </a:r>
            <a:r>
              <a:rPr lang="ru-RU" dirty="0"/>
              <a:t>окрашенного мороженого </a:t>
            </a:r>
            <a:endParaRPr lang="ru-RU" dirty="0" smtClean="0"/>
          </a:p>
          <a:p>
            <a:r>
              <a:rPr lang="ru-RU" dirty="0" smtClean="0"/>
              <a:t> 2 группа: </a:t>
            </a:r>
            <a:r>
              <a:rPr lang="ru-RU" dirty="0"/>
              <a:t>исследование творога </a:t>
            </a:r>
            <a:endParaRPr lang="ru-RU" dirty="0" smtClean="0"/>
          </a:p>
          <a:p>
            <a:r>
              <a:rPr lang="ru-RU" dirty="0" smtClean="0"/>
              <a:t>3 группа: исследование сметаны</a:t>
            </a:r>
          </a:p>
          <a:p>
            <a:r>
              <a:rPr lang="ru-RU" dirty="0" smtClean="0"/>
              <a:t>4 группа: исследование молока</a:t>
            </a:r>
            <a:endParaRPr lang="ru-RU" dirty="0"/>
          </a:p>
        </p:txBody>
      </p:sp>
      <p:pic>
        <p:nvPicPr>
          <p:cNvPr id="7173" name="Picture 5" descr="C:\Users\ре\Desktop\Фото11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83" y="3861048"/>
            <a:ext cx="2465851" cy="2274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ре\Desktop\IMG_10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69729"/>
            <a:ext cx="1683260" cy="28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22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«открытия» нового знания с элементами исследования.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Дом. задания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Сборник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заданий И.И. </a:t>
            </a:r>
            <a:r>
              <a:rPr lang="ru-RU" dirty="0" err="1" smtClean="0"/>
              <a:t>Новошинского</a:t>
            </a:r>
            <a:r>
              <a:rPr lang="ru-RU" dirty="0" smtClean="0"/>
              <a:t> «Текущий и итоговый контроль». 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Рефлексия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Какова была цель нашего урока</a:t>
            </a:r>
            <a:r>
              <a:rPr lang="ru-RU" dirty="0" smtClean="0"/>
              <a:t>?</a:t>
            </a:r>
          </a:p>
          <a:p>
            <a:r>
              <a:rPr lang="ru-RU" dirty="0"/>
              <a:t>Чему вы научились</a:t>
            </a:r>
            <a:r>
              <a:rPr lang="ru-RU" dirty="0" smtClean="0"/>
              <a:t>?</a:t>
            </a:r>
          </a:p>
          <a:p>
            <a:r>
              <a:rPr lang="ru-RU" dirty="0"/>
              <a:t>Что нового вы </a:t>
            </a:r>
            <a:r>
              <a:rPr lang="ru-RU" dirty="0" smtClean="0"/>
              <a:t>узнали?</a:t>
            </a:r>
          </a:p>
          <a:p>
            <a:r>
              <a:rPr lang="ru-RU" b="1" dirty="0"/>
              <a:t>Расскажите по схеме</a:t>
            </a:r>
            <a:r>
              <a:rPr lang="ru-RU" b="1" dirty="0" smtClean="0"/>
              <a:t>:</a:t>
            </a:r>
          </a:p>
          <a:p>
            <a:r>
              <a:rPr lang="ru-RU" b="1" dirty="0"/>
              <a:t>Я знаю </a:t>
            </a:r>
            <a:endParaRPr lang="ru-RU" b="1" dirty="0" smtClean="0"/>
          </a:p>
          <a:p>
            <a:r>
              <a:rPr lang="ru-RU" dirty="0"/>
              <a:t>Реакция обмена</a:t>
            </a:r>
            <a:r>
              <a:rPr lang="ru-RU" b="1" dirty="0"/>
              <a:t> –  </a:t>
            </a:r>
            <a:r>
              <a:rPr lang="ru-RU" b="1" dirty="0" smtClean="0"/>
              <a:t>…………</a:t>
            </a:r>
          </a:p>
          <a:p>
            <a:r>
              <a:rPr lang="ru-RU" dirty="0"/>
              <a:t>Реакция нейтрализации </a:t>
            </a:r>
            <a:r>
              <a:rPr lang="ru-RU" b="1" dirty="0"/>
              <a:t>-</a:t>
            </a:r>
            <a:r>
              <a:rPr lang="ru-RU" dirty="0"/>
              <a:t>… </a:t>
            </a:r>
            <a:endParaRPr lang="ru-RU" dirty="0" smtClean="0"/>
          </a:p>
          <a:p>
            <a:r>
              <a:rPr lang="ru-RU" dirty="0"/>
              <a:t>Условия протекания реакции обмена до конца </a:t>
            </a:r>
            <a:r>
              <a:rPr lang="ru-RU" b="1" dirty="0"/>
              <a:t>-…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/>
              <a:t>Я запомнил </a:t>
            </a:r>
            <a:endParaRPr lang="ru-RU" b="1" dirty="0" smtClean="0"/>
          </a:p>
          <a:p>
            <a:r>
              <a:rPr lang="ru-RU" dirty="0"/>
              <a:t>Реакция нейтрализации применяется …. </a:t>
            </a:r>
            <a:endParaRPr lang="ru-RU" dirty="0" smtClean="0"/>
          </a:p>
          <a:p>
            <a:r>
              <a:rPr lang="ru-RU" b="1" dirty="0"/>
              <a:t>Я</a:t>
            </a:r>
            <a:r>
              <a:rPr lang="ru-RU" dirty="0"/>
              <a:t> с</a:t>
            </a:r>
            <a:r>
              <a:rPr lang="ru-RU" b="1" dirty="0"/>
              <a:t>мог применить ее </a:t>
            </a:r>
            <a:r>
              <a:rPr lang="ru-RU" b="1" dirty="0" smtClean="0"/>
              <a:t>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8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571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«открытия» нового знания с элементами исследования»</vt:lpstr>
      <vt:lpstr>Урок «открытия» нового знания с элементами исследования.</vt:lpstr>
      <vt:lpstr>Урок «открытия» нового знания с элементами исследования.</vt:lpstr>
      <vt:lpstr>Урок «открытия» нового знания с элементами исследования.</vt:lpstr>
      <vt:lpstr>Урок «открытия» нового знания с элементами исследования.</vt:lpstr>
      <vt:lpstr>Практическая часть. Работа в малых группах по инструктивным карточкам</vt:lpstr>
      <vt:lpstr>Практическая часть. Работа в малых группах по инструктивным карточкам</vt:lpstr>
      <vt:lpstr>Урок «открытия» нового знания с элементами исследования.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</dc:creator>
  <cp:lastModifiedBy>ре</cp:lastModifiedBy>
  <cp:revision>22</cp:revision>
  <dcterms:created xsi:type="dcterms:W3CDTF">2015-12-15T15:48:14Z</dcterms:created>
  <dcterms:modified xsi:type="dcterms:W3CDTF">2015-12-15T20:09:20Z</dcterms:modified>
</cp:coreProperties>
</file>