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7" r:id="rId5"/>
    <p:sldId id="268" r:id="rId6"/>
    <p:sldId id="270" r:id="rId7"/>
    <p:sldId id="266" r:id="rId8"/>
    <p:sldId id="269" r:id="rId9"/>
    <p:sldId id="258" r:id="rId10"/>
    <p:sldId id="262" r:id="rId11"/>
    <p:sldId id="264"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E187E7E-E1A0-4E56-ACBA-3957895FF189}" type="datetimeFigureOut">
              <a:rPr lang="ru-RU" smtClean="0"/>
              <a:t>16.12.2015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6CA98EA-6604-4487-915E-3ABF7FA9342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187E7E-E1A0-4E56-ACBA-3957895FF189}" type="datetimeFigureOut">
              <a:rPr lang="ru-RU" smtClean="0"/>
              <a:t>16.12.2015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CA98EA-6604-4487-915E-3ABF7FA9342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187E7E-E1A0-4E56-ACBA-3957895FF189}" type="datetimeFigureOut">
              <a:rPr lang="ru-RU" smtClean="0"/>
              <a:t>16.12.2015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CA98EA-6604-4487-915E-3ABF7FA9342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187E7E-E1A0-4E56-ACBA-3957895FF189}" type="datetimeFigureOut">
              <a:rPr lang="ru-RU" smtClean="0"/>
              <a:t>16.12.2015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CA98EA-6604-4487-915E-3ABF7FA9342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E187E7E-E1A0-4E56-ACBA-3957895FF189}" type="datetimeFigureOut">
              <a:rPr lang="ru-RU" smtClean="0"/>
              <a:t>16.12.2015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CA98EA-6604-4487-915E-3ABF7FA9342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E187E7E-E1A0-4E56-ACBA-3957895FF189}" type="datetimeFigureOut">
              <a:rPr lang="ru-RU" smtClean="0"/>
              <a:t>16.12.2015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CA98EA-6604-4487-915E-3ABF7FA9342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E187E7E-E1A0-4E56-ACBA-3957895FF189}" type="datetimeFigureOut">
              <a:rPr lang="ru-RU" smtClean="0"/>
              <a:t>16.12.2015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CA98EA-6604-4487-915E-3ABF7FA9342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E187E7E-E1A0-4E56-ACBA-3957895FF189}" type="datetimeFigureOut">
              <a:rPr lang="ru-RU" smtClean="0"/>
              <a:t>16.12.2015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CA98EA-6604-4487-915E-3ABF7FA9342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187E7E-E1A0-4E56-ACBA-3957895FF189}" type="datetimeFigureOut">
              <a:rPr lang="ru-RU" smtClean="0"/>
              <a:t>16.12.2015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CA98EA-6604-4487-915E-3ABF7FA9342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E187E7E-E1A0-4E56-ACBA-3957895FF189}" type="datetimeFigureOut">
              <a:rPr lang="ru-RU" smtClean="0"/>
              <a:t>16.12.2015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CA98EA-6604-4487-915E-3ABF7FA9342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E187E7E-E1A0-4E56-ACBA-3957895FF189}" type="datetimeFigureOut">
              <a:rPr lang="ru-RU" smtClean="0"/>
              <a:t>16.12.2015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6CA98EA-6604-4487-915E-3ABF7FA93421}"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E187E7E-E1A0-4E56-ACBA-3957895FF189}" type="datetimeFigureOut">
              <a:rPr lang="ru-RU" smtClean="0"/>
              <a:t>16.12.2015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CA98EA-6604-4487-915E-3ABF7FA93421}"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Звезды</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0" y="1052736"/>
            <a:ext cx="571500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935163"/>
            <a:ext cx="8229600" cy="4389437"/>
          </a:xfrm>
        </p:spPr>
        <p:txBody>
          <a:bodyPr>
            <a:normAutofit fontScale="92500" lnSpcReduction="20000"/>
          </a:bodyPr>
          <a:lstStyle/>
          <a:p>
            <a:r>
              <a:rPr lang="ru-RU" dirty="0" smtClean="0"/>
              <a:t>Это одно из самых южных созвездий, известных древним. Первоначально в него включались звёзды, из которых позже образовали созвездие Южный Крест. Но и без них Центавр — большое созвездие, которое содержит много ярких звёзд. Согласно греческим мифам, кентавр, попавший на небо, — это бессмертный мудрый кентавр Хирон, сын Кроноса и нимфы </a:t>
            </a:r>
            <a:r>
              <a:rPr lang="ru-RU" dirty="0" err="1" smtClean="0"/>
              <a:t>Филиры</a:t>
            </a:r>
            <a:r>
              <a:rPr lang="ru-RU" dirty="0" smtClean="0"/>
              <a:t>, знаток науки и искусства, воспитатель греческих героев — Ахилла, Асклепия, Язона. Другой мифологический кандидат в прототипы созвездия — кентавр Фол, случайно подстреленный Гераклом отравленной стрелой во время его пятого подвига.</a:t>
            </a:r>
          </a:p>
          <a:p>
            <a:r>
              <a:rPr lang="ru-RU" dirty="0" smtClean="0"/>
              <a:t>См. приложение 3</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Альмагест</a:t>
            </a:r>
            <a:endParaRPr lang="ru-R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9744" y="692696"/>
            <a:ext cx="2304256" cy="3312368"/>
          </a:xfrm>
          <a:prstGeom prst="rect">
            <a:avLst/>
          </a:prstGeom>
          <a:noFill/>
          <a:ln>
            <a:noFill/>
          </a:ln>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1755499"/>
            <a:ext cx="6696744" cy="4801314"/>
          </a:xfrm>
          <a:prstGeom prst="rect">
            <a:avLst/>
          </a:prstGeom>
        </p:spPr>
        <p:txBody>
          <a:bodyPr wrap="square">
            <a:spAutoFit/>
          </a:bodyPr>
          <a:lstStyle/>
          <a:p>
            <a:r>
              <a:rPr lang="vi-VN" dirty="0"/>
              <a:t>«Альмаге́ст» (лат. </a:t>
            </a:r>
            <a:r>
              <a:rPr lang="en-US" dirty="0"/>
              <a:t>Almagest, </a:t>
            </a:r>
            <a:r>
              <a:rPr lang="vi-VN" dirty="0"/>
              <a:t>от араб. </a:t>
            </a:r>
            <a:r>
              <a:rPr lang="ar-AE" dirty="0"/>
              <a:t>الكتاب المجسطي‎‎, </a:t>
            </a:r>
            <a:r>
              <a:rPr lang="en-US" dirty="0"/>
              <a:t>al-</a:t>
            </a:r>
            <a:r>
              <a:rPr lang="en-US" dirty="0" err="1"/>
              <a:t>kitabu</a:t>
            </a:r>
            <a:r>
              <a:rPr lang="en-US" dirty="0"/>
              <a:t>-l-</a:t>
            </a:r>
            <a:r>
              <a:rPr lang="en-US" dirty="0" err="1"/>
              <a:t>mijisti</a:t>
            </a:r>
            <a:r>
              <a:rPr lang="en-US" dirty="0"/>
              <a:t> — «</a:t>
            </a:r>
            <a:r>
              <a:rPr lang="vi-VN" dirty="0"/>
              <a:t>великое построение») — классический труд Клавдия Птолемея, появившийся около 140 года и включающий полный комплекс астрономических знаний Греции и Ближнего Востока того времени. Полное название «Великое математическое построение по астрономии в 13 книгах» или, кратко, «Мэгистэ» (греч. «мэгистос» — величайший), что у арабов, донёсших этот труд до Европы, превратилось в «Альмагест».</a:t>
            </a:r>
          </a:p>
          <a:p>
            <a:endParaRPr lang="vi-VN" dirty="0"/>
          </a:p>
          <a:p>
            <a:r>
              <a:rPr lang="vi-VN" dirty="0"/>
              <a:t>«Альмагест» на протяжении 13 столетий оставался основой астрономических исследований. Только в </a:t>
            </a:r>
            <a:r>
              <a:rPr lang="en-US" dirty="0"/>
              <a:t>XV </a:t>
            </a:r>
            <a:r>
              <a:rPr lang="vi-VN" dirty="0"/>
              <a:t>веке появился другой звёздный каталог (Улугбека), основанный на оригинальных наблюдениях, хотя по точности измерений не превосходивший «Альмагест». Первый европейский высокоточный каталог опубликовал Тихо Браге (каталог Коперника был ещё основан на данных «Альмагеста»).</a:t>
            </a:r>
          </a:p>
          <a:p>
            <a:endParaRPr lang="vi-V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Рефлексия.</a:t>
            </a:r>
            <a:endParaRPr lang="ru-RU" dirty="0"/>
          </a:p>
        </p:txBody>
      </p:sp>
      <p:sp>
        <p:nvSpPr>
          <p:cNvPr id="3" name="Объект 2"/>
          <p:cNvSpPr>
            <a:spLocks noGrp="1"/>
          </p:cNvSpPr>
          <p:nvPr>
            <p:ph idx="1"/>
          </p:nvPr>
        </p:nvSpPr>
        <p:spPr/>
        <p:txBody>
          <a:bodyPr/>
          <a:lstStyle/>
          <a:p>
            <a:r>
              <a:rPr lang="ru-RU" dirty="0" smtClean="0"/>
              <a:t>Выберите звезду:</a:t>
            </a:r>
          </a:p>
          <a:p>
            <a:pPr marL="0" indent="0">
              <a:buNone/>
            </a:pPr>
            <a:r>
              <a:rPr lang="ru-RU" dirty="0" smtClean="0"/>
              <a:t>Золотую, если Вам было легко работать и было интересно.</a:t>
            </a:r>
          </a:p>
          <a:p>
            <a:pPr marL="0" indent="0">
              <a:buNone/>
            </a:pPr>
            <a:r>
              <a:rPr lang="ru-RU" dirty="0" smtClean="0"/>
              <a:t>Серебреную, если задания вызвали сложность, но было интересно</a:t>
            </a:r>
          </a:p>
          <a:p>
            <a:pPr marL="0" indent="0">
              <a:buNone/>
            </a:pPr>
            <a:r>
              <a:rPr lang="ru-RU" dirty="0" smtClean="0"/>
              <a:t>Красную, если было сложно и </a:t>
            </a:r>
            <a:r>
              <a:rPr lang="ru-RU" smtClean="0"/>
              <a:t>не интересно.</a:t>
            </a:r>
            <a:endParaRPr lang="ru-RU" dirty="0"/>
          </a:p>
        </p:txBody>
      </p:sp>
    </p:spTree>
    <p:extLst>
      <p:ext uri="{BB962C8B-B14F-4D97-AF65-F5344CB8AC3E}">
        <p14:creationId xmlns:p14="http://schemas.microsoft.com/office/powerpoint/2010/main" val="171379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844824"/>
          </a:xfrm>
        </p:spPr>
        <p:txBody>
          <a:bodyPr>
            <a:noAutofit/>
          </a:bodyPr>
          <a:lstStyle/>
          <a:p>
            <a:r>
              <a:rPr lang="ru-RU" sz="2000" b="1" dirty="0" smtClean="0">
                <a:solidFill>
                  <a:schemeClr val="tx1"/>
                </a:solidFill>
              </a:rPr>
              <a:t>Звезды на небе объединены в группы – созвездия. Созвездия — в современной астрономии участки, на которые разделена небесная сфера для удобства ориентирования на звёздном небе. В древности созвездиями назывались характерные фигуры, образуемые яркими звёздами. Наиболее яркая звезда в каждом созвездии обозначается буквой </a:t>
            </a:r>
            <a:r>
              <a:rPr lang="el-GR" sz="2000" b="1" dirty="0" smtClean="0">
                <a:solidFill>
                  <a:schemeClr val="tx1"/>
                </a:solidFill>
              </a:rPr>
              <a:t>α</a:t>
            </a:r>
            <a:r>
              <a:rPr lang="ru-RU" sz="2000" b="1" dirty="0" smtClean="0">
                <a:solidFill>
                  <a:schemeClr val="tx1"/>
                </a:solidFill>
              </a:rPr>
              <a:t>. </a:t>
            </a:r>
            <a:r>
              <a:rPr lang="ru-RU" sz="2000" dirty="0" smtClean="0"/>
              <a:t>См. Приложение1</a:t>
            </a:r>
            <a:endParaRPr lang="ru-RU" sz="2000" dirty="0"/>
          </a:p>
        </p:txBody>
      </p:sp>
      <p:pic>
        <p:nvPicPr>
          <p:cNvPr id="5" name="Содержимое 4" descr="big_small_pes.gif"/>
          <p:cNvPicPr>
            <a:picLocks noGrp="1" noChangeAspect="1"/>
          </p:cNvPicPr>
          <p:nvPr>
            <p:ph idx="1"/>
          </p:nvPr>
        </p:nvPicPr>
        <p:blipFill>
          <a:blip r:embed="rId2" cstate="print"/>
          <a:stretch>
            <a:fillRect/>
          </a:stretch>
        </p:blipFill>
        <p:spPr>
          <a:xfrm>
            <a:off x="683568" y="1844824"/>
            <a:ext cx="7704856" cy="482148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extLst>
              <p:ext uri="{D42A27DB-BD31-4B8C-83A1-F6EECF244321}">
                <p14:modId xmlns:p14="http://schemas.microsoft.com/office/powerpoint/2010/main" val="3888587846"/>
              </p:ext>
            </p:extLst>
          </p:nvPr>
        </p:nvGraphicFramePr>
        <p:xfrm>
          <a:off x="539552" y="1268760"/>
          <a:ext cx="8229600" cy="4680522"/>
        </p:xfrm>
        <a:graphic>
          <a:graphicData uri="http://schemas.openxmlformats.org/drawingml/2006/table">
            <a:tbl>
              <a:tblPr firstRow="1" bandRow="1">
                <a:tableStyleId>{5C22544A-7EE6-4342-B048-85BDC9FD1C3A}</a:tableStyleId>
              </a:tblPr>
              <a:tblGrid>
                <a:gridCol w="2743200"/>
                <a:gridCol w="2743200"/>
                <a:gridCol w="2743200"/>
              </a:tblGrid>
              <a:tr h="668646">
                <a:tc>
                  <a:txBody>
                    <a:bodyPr/>
                    <a:lstStyle/>
                    <a:p>
                      <a:r>
                        <a:rPr lang="ru-RU" dirty="0" smtClean="0"/>
                        <a:t>Созвездие</a:t>
                      </a:r>
                      <a:endParaRPr lang="ru-RU" dirty="0"/>
                    </a:p>
                  </a:txBody>
                  <a:tcPr/>
                </a:tc>
                <a:tc>
                  <a:txBody>
                    <a:bodyPr/>
                    <a:lstStyle/>
                    <a:p>
                      <a:r>
                        <a:rPr lang="ru-RU" dirty="0" smtClean="0"/>
                        <a:t>Название  </a:t>
                      </a:r>
                      <a:r>
                        <a:rPr lang="el-GR" dirty="0" smtClean="0"/>
                        <a:t>α</a:t>
                      </a:r>
                      <a:r>
                        <a:rPr lang="ru-RU" dirty="0" smtClean="0"/>
                        <a:t> - звезды</a:t>
                      </a:r>
                      <a:endParaRPr lang="ru-RU" dirty="0"/>
                    </a:p>
                  </a:txBody>
                  <a:tcPr/>
                </a:tc>
                <a:tc>
                  <a:txBody>
                    <a:bodyPr/>
                    <a:lstStyle/>
                    <a:p>
                      <a:r>
                        <a:rPr lang="ru-RU" dirty="0" smtClean="0"/>
                        <a:t>Перевод</a:t>
                      </a:r>
                      <a:endParaRPr lang="ru-RU" dirty="0"/>
                    </a:p>
                  </a:txBody>
                  <a:tcPr/>
                </a:tc>
              </a:tr>
              <a:tr h="668646">
                <a:tc>
                  <a:txBody>
                    <a:bodyPr/>
                    <a:lstStyle/>
                    <a:p>
                      <a:r>
                        <a:rPr lang="ru-RU" dirty="0" smtClean="0"/>
                        <a:t>Лира</a:t>
                      </a:r>
                      <a:endParaRPr lang="ru-RU" dirty="0"/>
                    </a:p>
                  </a:txBody>
                  <a:tcPr/>
                </a:tc>
                <a:tc>
                  <a:txBody>
                    <a:bodyPr/>
                    <a:lstStyle/>
                    <a:p>
                      <a:r>
                        <a:rPr lang="ru-RU" dirty="0" smtClean="0"/>
                        <a:t>Вега</a:t>
                      </a:r>
                      <a:endParaRPr lang="ru-RU" dirty="0"/>
                    </a:p>
                  </a:txBody>
                  <a:tcPr/>
                </a:tc>
                <a:tc>
                  <a:txBody>
                    <a:bodyPr/>
                    <a:lstStyle/>
                    <a:p>
                      <a:r>
                        <a:rPr lang="ru-RU" dirty="0" smtClean="0"/>
                        <a:t>Падающая</a:t>
                      </a:r>
                      <a:endParaRPr lang="ru-RU" dirty="0"/>
                    </a:p>
                  </a:txBody>
                  <a:tcPr/>
                </a:tc>
              </a:tr>
              <a:tr h="668646">
                <a:tc>
                  <a:txBody>
                    <a:bodyPr/>
                    <a:lstStyle/>
                    <a:p>
                      <a:r>
                        <a:rPr lang="ru-RU" dirty="0" smtClean="0"/>
                        <a:t>Лебедь</a:t>
                      </a:r>
                      <a:endParaRPr lang="ru-RU" dirty="0"/>
                    </a:p>
                  </a:txBody>
                  <a:tcPr/>
                </a:tc>
                <a:tc>
                  <a:txBody>
                    <a:bodyPr/>
                    <a:lstStyle/>
                    <a:p>
                      <a:r>
                        <a:rPr lang="ru-RU" dirty="0" smtClean="0"/>
                        <a:t>Денеб</a:t>
                      </a:r>
                      <a:endParaRPr lang="ru-RU" dirty="0"/>
                    </a:p>
                  </a:txBody>
                  <a:tcPr/>
                </a:tc>
                <a:tc>
                  <a:txBody>
                    <a:bodyPr/>
                    <a:lstStyle/>
                    <a:p>
                      <a:r>
                        <a:rPr lang="ru-RU" dirty="0" smtClean="0"/>
                        <a:t>Хвост курицы</a:t>
                      </a:r>
                      <a:endParaRPr lang="ru-RU" dirty="0"/>
                    </a:p>
                  </a:txBody>
                  <a:tcPr/>
                </a:tc>
              </a:tr>
              <a:tr h="668646">
                <a:tc>
                  <a:txBody>
                    <a:bodyPr/>
                    <a:lstStyle/>
                    <a:p>
                      <a:r>
                        <a:rPr lang="ru-RU" dirty="0" smtClean="0"/>
                        <a:t>Телец</a:t>
                      </a:r>
                      <a:endParaRPr lang="ru-RU" dirty="0"/>
                    </a:p>
                  </a:txBody>
                  <a:tcPr/>
                </a:tc>
                <a:tc>
                  <a:txBody>
                    <a:bodyPr/>
                    <a:lstStyle/>
                    <a:p>
                      <a:r>
                        <a:rPr lang="ru-RU" dirty="0" err="1" smtClean="0"/>
                        <a:t>Альдебаран</a:t>
                      </a:r>
                      <a:endParaRPr lang="ru-RU" dirty="0"/>
                    </a:p>
                  </a:txBody>
                  <a:tcPr/>
                </a:tc>
                <a:tc>
                  <a:txBody>
                    <a:bodyPr/>
                    <a:lstStyle/>
                    <a:p>
                      <a:r>
                        <a:rPr lang="ru-RU" dirty="0" smtClean="0"/>
                        <a:t>Идущий вослед</a:t>
                      </a:r>
                      <a:endParaRPr lang="ru-RU" dirty="0"/>
                    </a:p>
                  </a:txBody>
                  <a:tcPr/>
                </a:tc>
              </a:tr>
              <a:tr h="668646">
                <a:tc>
                  <a:txBody>
                    <a:bodyPr/>
                    <a:lstStyle/>
                    <a:p>
                      <a:r>
                        <a:rPr lang="ru-RU" dirty="0" smtClean="0"/>
                        <a:t>Большой пес</a:t>
                      </a:r>
                      <a:endParaRPr lang="ru-RU" dirty="0"/>
                    </a:p>
                  </a:txBody>
                  <a:tcPr/>
                </a:tc>
                <a:tc>
                  <a:txBody>
                    <a:bodyPr/>
                    <a:lstStyle/>
                    <a:p>
                      <a:r>
                        <a:rPr lang="ru-RU" dirty="0" smtClean="0"/>
                        <a:t>Сириус</a:t>
                      </a:r>
                      <a:endParaRPr lang="ru-RU" dirty="0"/>
                    </a:p>
                  </a:txBody>
                  <a:tcPr/>
                </a:tc>
                <a:tc>
                  <a:txBody>
                    <a:bodyPr/>
                    <a:lstStyle/>
                    <a:p>
                      <a:r>
                        <a:rPr lang="ru-RU" dirty="0" smtClean="0"/>
                        <a:t>Собачка</a:t>
                      </a:r>
                      <a:endParaRPr lang="ru-RU" dirty="0"/>
                    </a:p>
                  </a:txBody>
                  <a:tcPr/>
                </a:tc>
              </a:tr>
              <a:tr h="668646">
                <a:tc>
                  <a:txBody>
                    <a:bodyPr/>
                    <a:lstStyle/>
                    <a:p>
                      <a:r>
                        <a:rPr lang="ru-RU" dirty="0" smtClean="0"/>
                        <a:t>Волопас</a:t>
                      </a:r>
                      <a:endParaRPr lang="ru-RU" dirty="0"/>
                    </a:p>
                  </a:txBody>
                  <a:tcPr/>
                </a:tc>
                <a:tc>
                  <a:txBody>
                    <a:bodyPr/>
                    <a:lstStyle/>
                    <a:p>
                      <a:r>
                        <a:rPr lang="ru-RU" dirty="0" smtClean="0"/>
                        <a:t>Арктур</a:t>
                      </a:r>
                      <a:endParaRPr lang="ru-RU" dirty="0"/>
                    </a:p>
                  </a:txBody>
                  <a:tcPr/>
                </a:tc>
                <a:tc>
                  <a:txBody>
                    <a:bodyPr/>
                    <a:lstStyle/>
                    <a:p>
                      <a:r>
                        <a:rPr lang="ru-RU" dirty="0" smtClean="0"/>
                        <a:t>Страж медведя</a:t>
                      </a:r>
                      <a:endParaRPr lang="ru-RU" dirty="0"/>
                    </a:p>
                  </a:txBody>
                  <a:tcPr/>
                </a:tc>
              </a:tr>
              <a:tr h="668646">
                <a:tc>
                  <a:txBody>
                    <a:bodyPr/>
                    <a:lstStyle/>
                    <a:p>
                      <a:r>
                        <a:rPr lang="ru-RU" dirty="0" smtClean="0"/>
                        <a:t>Возничий</a:t>
                      </a:r>
                      <a:endParaRPr lang="ru-RU" dirty="0"/>
                    </a:p>
                  </a:txBody>
                  <a:tcPr/>
                </a:tc>
                <a:tc>
                  <a:txBody>
                    <a:bodyPr/>
                    <a:lstStyle/>
                    <a:p>
                      <a:r>
                        <a:rPr lang="ru-RU" dirty="0" smtClean="0"/>
                        <a:t>Капелла</a:t>
                      </a:r>
                      <a:endParaRPr lang="ru-RU" dirty="0"/>
                    </a:p>
                  </a:txBody>
                  <a:tcPr/>
                </a:tc>
                <a:tc>
                  <a:txBody>
                    <a:bodyPr/>
                    <a:lstStyle/>
                    <a:p>
                      <a:r>
                        <a:rPr lang="ru-RU" dirty="0" smtClean="0"/>
                        <a:t>Козочка</a:t>
                      </a:r>
                      <a:endParaRPr lang="ru-RU"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658448"/>
          </a:xfrm>
          <a:ln>
            <a:solidFill>
              <a:schemeClr val="tx1"/>
            </a:solidFill>
          </a:ln>
        </p:spPr>
        <p:txBody>
          <a:bodyPr>
            <a:normAutofit/>
          </a:bodyPr>
          <a:lstStyle/>
          <a:p>
            <a:r>
              <a:rPr lang="ru-RU" sz="3200" dirty="0" smtClean="0"/>
              <a:t>В звездном каталоге занесено около 4 млн. звезд. Однако собственные имена имеют лишь наиболее яркие из них</a:t>
            </a:r>
            <a:endParaRPr lang="ru-RU" sz="32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lnSpcReduction="10000"/>
              </a:bodyPr>
              <a:lstStyle/>
              <a:p>
                <a:pPr marL="0" indent="0">
                  <a:buNone/>
                </a:pPr>
                <a:endParaRPr lang="ru-RU" dirty="0" smtClean="0"/>
              </a:p>
              <a:p>
                <a:pPr marL="0" indent="0">
                  <a:buNone/>
                </a:pPr>
                <a:r>
                  <a:rPr lang="ru-RU" dirty="0" smtClean="0"/>
                  <a:t>Узнайте, сколько звезд внесено в каталоги под собственными именами. Упростите выражение и найдите его значения при х=545</a:t>
                </a:r>
              </a:p>
              <a:p>
                <a:pPr marL="0" indent="0">
                  <a:buNone/>
                </a:pPr>
                <a:r>
                  <a:rPr lang="ru-RU" dirty="0"/>
                  <a:t> </a:t>
                </a:r>
                <a:r>
                  <a:rPr lang="ru-RU" dirty="0" smtClean="0"/>
                  <a:t>                                </a:t>
                </a:r>
              </a:p>
              <a:p>
                <a:pPr marL="0" indent="0">
                  <a:buNone/>
                </a:pPr>
                <a:r>
                  <a:rPr lang="ru-RU" dirty="0"/>
                  <a:t> </a:t>
                </a:r>
                <a:r>
                  <a:rPr lang="ru-RU" dirty="0" smtClean="0"/>
                  <a:t>                                 </a:t>
                </a:r>
                <a14:m>
                  <m:oMath xmlns:m="http://schemas.openxmlformats.org/officeDocument/2006/math">
                    <m:f>
                      <m:fPr>
                        <m:ctrlPr>
                          <a:rPr lang="ru-RU" sz="4800" i="1" smtClean="0">
                            <a:latin typeface="Cambria Math" panose="02040503050406030204" pitchFamily="18" charset="0"/>
                          </a:rPr>
                        </m:ctrlPr>
                      </m:fPr>
                      <m:num>
                        <m:r>
                          <a:rPr lang="ru-RU" sz="4800" b="0" i="1" smtClean="0">
                            <a:latin typeface="Cambria Math"/>
                          </a:rPr>
                          <m:t>3</m:t>
                        </m:r>
                        <m:sSup>
                          <m:sSupPr>
                            <m:ctrlPr>
                              <a:rPr lang="en-US" sz="4800" b="0" i="1" smtClean="0">
                                <a:latin typeface="Cambria Math" panose="02040503050406030204" pitchFamily="18" charset="0"/>
                              </a:rPr>
                            </m:ctrlPr>
                          </m:sSupPr>
                          <m:e>
                            <m:r>
                              <a:rPr lang="en-US" sz="4800" b="0" i="1" smtClean="0">
                                <a:latin typeface="Cambria Math"/>
                              </a:rPr>
                              <m:t>𝑥</m:t>
                            </m:r>
                          </m:e>
                          <m:sup>
                            <m:r>
                              <a:rPr lang="en-US" sz="4800" b="0" i="1" smtClean="0">
                                <a:latin typeface="Cambria Math"/>
                              </a:rPr>
                              <m:t>2</m:t>
                            </m:r>
                          </m:sup>
                        </m:sSup>
                        <m:r>
                          <a:rPr lang="ru-RU" sz="4800" b="0" i="1" smtClean="0">
                            <a:latin typeface="Cambria Math"/>
                          </a:rPr>
                          <m:t>+9х −30</m:t>
                        </m:r>
                      </m:num>
                      <m:den>
                        <m:r>
                          <a:rPr lang="ru-RU" sz="4800" b="0" i="1" smtClean="0">
                            <a:latin typeface="Cambria Math"/>
                          </a:rPr>
                          <m:t>6х−12</m:t>
                        </m:r>
                      </m:den>
                    </m:f>
                  </m:oMath>
                </a14:m>
                <a:endParaRPr lang="ru-RU" sz="4800" dirty="0" smtClean="0"/>
              </a:p>
              <a:p>
                <a:pPr marL="0" indent="0">
                  <a:buNone/>
                </a:pPr>
                <a:r>
                  <a:rPr lang="ru-RU" sz="4800" dirty="0"/>
                  <a:t> </a:t>
                </a:r>
                <a:r>
                  <a:rPr lang="ru-RU" sz="4800" dirty="0" smtClean="0"/>
                  <a:t>                                          275</a:t>
                </a:r>
                <a:endParaRPr lang="ru-RU" sz="48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259" b="-556"/>
                </a:stretch>
              </a:blipFill>
            </p:spPr>
            <p:txBody>
              <a:bodyPr/>
              <a:lstStyle/>
              <a:p>
                <a:r>
                  <a:rPr lang="ru-RU">
                    <a:noFill/>
                  </a:rPr>
                  <a:t> </a:t>
                </a:r>
              </a:p>
            </p:txBody>
          </p:sp>
        </mc:Fallback>
      </mc:AlternateContent>
      <p:sp>
        <p:nvSpPr>
          <p:cNvPr id="4" name="5-конечная звезда 3"/>
          <p:cNvSpPr/>
          <p:nvPr/>
        </p:nvSpPr>
        <p:spPr>
          <a:xfrm>
            <a:off x="6588224" y="4797152"/>
            <a:ext cx="2016224" cy="16561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735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200" dirty="0" smtClean="0"/>
              <a:t>Большинство названий звезд имеют арабское, греческое или латинское происхождение. </a:t>
            </a:r>
            <a:r>
              <a:rPr lang="ru-RU" sz="2400" dirty="0" err="1" smtClean="0">
                <a:solidFill>
                  <a:schemeClr val="tx1"/>
                </a:solidFill>
              </a:rPr>
              <a:t>См.приложения</a:t>
            </a:r>
            <a:r>
              <a:rPr lang="ru-RU" sz="2400" dirty="0" smtClean="0">
                <a:solidFill>
                  <a:schemeClr val="tx1"/>
                </a:solidFill>
              </a:rPr>
              <a:t> 2</a:t>
            </a:r>
            <a:endParaRPr lang="ru-RU" sz="2400" dirty="0">
              <a:solidFill>
                <a:schemeClr val="tx1"/>
              </a:solidFill>
            </a:endParaRPr>
          </a:p>
        </p:txBody>
      </p:sp>
      <p:pic>
        <p:nvPicPr>
          <p:cNvPr id="2050" name="Picture 2" descr="TUT.BY &amp;Fcy;&amp;Ocy;&amp;Tcy;&amp;Ocy; &amp;Tcy;&amp;Ucy;&amp;Tcy; - &amp;Kcy;&amp;ocy;&amp;scy;&amp;mcy;&amp;ocy;&amp;s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20489"/>
            <a:ext cx="571500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31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dirty="0" err="1" smtClean="0"/>
              <a:t>Здоровьесберегающий</a:t>
            </a:r>
            <a:r>
              <a:rPr lang="ru-RU" dirty="0" smtClean="0"/>
              <a:t> ресурс</a:t>
            </a:r>
            <a:endParaRPr lang="ru-RU" dirty="0"/>
          </a:p>
        </p:txBody>
      </p:sp>
      <p:sp>
        <p:nvSpPr>
          <p:cNvPr id="3" name="Объект 2"/>
          <p:cNvSpPr>
            <a:spLocks noGrp="1"/>
          </p:cNvSpPr>
          <p:nvPr>
            <p:ph idx="1"/>
          </p:nvPr>
        </p:nvSpPr>
        <p:spPr/>
        <p:txBody>
          <a:bodyPr/>
          <a:lstStyle/>
          <a:p>
            <a:r>
              <a:rPr lang="ru-RU" dirty="0" smtClean="0"/>
              <a:t>Изобразите одно из предложенных созвездий</a:t>
            </a:r>
            <a:endParaRPr lang="ru-RU" dirty="0"/>
          </a:p>
        </p:txBody>
      </p:sp>
    </p:spTree>
    <p:extLst>
      <p:ext uri="{BB962C8B-B14F-4D97-AF65-F5344CB8AC3E}">
        <p14:creationId xmlns:p14="http://schemas.microsoft.com/office/powerpoint/2010/main" val="334623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64096"/>
          </a:xfrm>
        </p:spPr>
        <p:txBody>
          <a:bodyPr>
            <a:normAutofit fontScale="90000"/>
          </a:bodyPr>
          <a:lstStyle/>
          <a:p>
            <a:r>
              <a:rPr lang="ru-RU" sz="3200" dirty="0" smtClean="0"/>
              <a:t>Решите неравенства. Запишите в таблицу буквы, соответствующие найденным ответам:</a:t>
            </a:r>
            <a:endParaRPr lang="ru-RU" sz="3200" dirty="0"/>
          </a:p>
        </p:txBody>
      </p:sp>
      <p:sp>
        <p:nvSpPr>
          <p:cNvPr id="3" name="Объект 2"/>
          <p:cNvSpPr>
            <a:spLocks noGrp="1"/>
          </p:cNvSpPr>
          <p:nvPr>
            <p:ph idx="1"/>
          </p:nvPr>
        </p:nvSpPr>
        <p:spPr>
          <a:xfrm>
            <a:off x="457200" y="1124744"/>
            <a:ext cx="8229600" cy="5199856"/>
          </a:xfrm>
          <a:ln>
            <a:solidFill>
              <a:srgbClr val="00B0F0"/>
            </a:solidFill>
          </a:ln>
        </p:spPr>
        <p:txBody>
          <a:bodyPr/>
          <a:lstStyle/>
          <a:p>
            <a:pPr marL="0" indent="0">
              <a:buNone/>
            </a:pPr>
            <a:r>
              <a:rPr lang="ru-RU" dirty="0"/>
              <a:t> </a:t>
            </a:r>
            <a:r>
              <a:rPr lang="ru-RU" dirty="0" smtClean="0"/>
              <a:t>       х²-9х+20&gt;0  </a:t>
            </a:r>
            <a:r>
              <a:rPr lang="ru-RU" dirty="0" smtClean="0">
                <a:solidFill>
                  <a:srgbClr val="FF0000"/>
                </a:solidFill>
              </a:rPr>
              <a:t>Н                            </a:t>
            </a:r>
            <a:r>
              <a:rPr lang="ru-RU" dirty="0" smtClean="0"/>
              <a:t>-х²-х-20≥0 </a:t>
            </a:r>
            <a:r>
              <a:rPr lang="ru-RU" dirty="0" smtClean="0">
                <a:solidFill>
                  <a:srgbClr val="FF0000"/>
                </a:solidFill>
              </a:rPr>
              <a:t>А</a:t>
            </a:r>
          </a:p>
          <a:p>
            <a:pPr marL="0" indent="0">
              <a:buNone/>
            </a:pPr>
            <a:endParaRPr lang="ru-RU" dirty="0">
              <a:solidFill>
                <a:srgbClr val="FF0000"/>
              </a:solidFill>
            </a:endParaRPr>
          </a:p>
          <a:p>
            <a:pPr marL="0" indent="0">
              <a:buNone/>
            </a:pPr>
            <a:r>
              <a:rPr lang="ru-RU" dirty="0" smtClean="0">
                <a:solidFill>
                  <a:srgbClr val="FF0000"/>
                </a:solidFill>
              </a:rPr>
              <a:t>       </a:t>
            </a:r>
            <a:r>
              <a:rPr lang="ru-RU" dirty="0" smtClean="0"/>
              <a:t>х²+16≤0  </a:t>
            </a:r>
            <a:r>
              <a:rPr lang="ru-RU" dirty="0" smtClean="0">
                <a:solidFill>
                  <a:srgbClr val="FF0000"/>
                </a:solidFill>
              </a:rPr>
              <a:t>В </a:t>
            </a:r>
            <a:r>
              <a:rPr lang="ru-RU" dirty="0" smtClean="0"/>
              <a:t>                                     х²≤16  </a:t>
            </a:r>
            <a:r>
              <a:rPr lang="ru-RU" dirty="0" smtClean="0">
                <a:solidFill>
                  <a:srgbClr val="FF0000"/>
                </a:solidFill>
              </a:rPr>
              <a:t>Е</a:t>
            </a:r>
          </a:p>
          <a:p>
            <a:pPr marL="0" indent="0">
              <a:buNone/>
            </a:pPr>
            <a:endParaRPr lang="ru-RU" dirty="0"/>
          </a:p>
          <a:p>
            <a:pPr marL="0" indent="0">
              <a:buNone/>
            </a:pPr>
            <a:r>
              <a:rPr lang="ru-RU" dirty="0" smtClean="0"/>
              <a:t>      (х-4)²≤0  </a:t>
            </a:r>
            <a:r>
              <a:rPr lang="ru-RU" dirty="0" smtClean="0">
                <a:solidFill>
                  <a:srgbClr val="FF0000"/>
                </a:solidFill>
              </a:rPr>
              <a:t>Т</a:t>
            </a:r>
            <a:r>
              <a:rPr lang="ru-RU" dirty="0" smtClean="0"/>
              <a:t>                                     х²+х≤ 0  </a:t>
            </a:r>
            <a:r>
              <a:rPr lang="ru-RU" dirty="0" smtClean="0">
                <a:solidFill>
                  <a:srgbClr val="FF0000"/>
                </a:solidFill>
              </a:rPr>
              <a:t>Р</a:t>
            </a:r>
            <a:r>
              <a:rPr lang="ru-RU" dirty="0" smtClean="0"/>
              <a:t>     </a:t>
            </a:r>
            <a:r>
              <a:rPr lang="ru-RU" dirty="0" smtClean="0">
                <a:solidFill>
                  <a:srgbClr val="FF0000"/>
                </a:solidFill>
              </a:rPr>
              <a:t>     </a:t>
            </a:r>
          </a:p>
          <a:p>
            <a:pPr marL="0" indent="0">
              <a:buNone/>
            </a:pPr>
            <a:endParaRPr lang="ru-RU" dirty="0" smtClean="0">
              <a:solidFill>
                <a:srgbClr val="FF0000"/>
              </a:solidFill>
            </a:endParaRPr>
          </a:p>
          <a:p>
            <a:pPr marL="0" indent="0">
              <a:buNone/>
            </a:pPr>
            <a:r>
              <a:rPr lang="ru-RU" dirty="0" smtClean="0"/>
              <a:t>Оставшиеся клетки заполняются буквой </a:t>
            </a:r>
            <a:r>
              <a:rPr lang="ru-RU" dirty="0" smtClean="0">
                <a:solidFill>
                  <a:srgbClr val="FF0000"/>
                </a:solidFill>
              </a:rPr>
              <a:t>Ц</a:t>
            </a:r>
            <a:endParaRPr lang="ru-RU" dirty="0">
              <a:solidFill>
                <a:srgbClr val="FF0000"/>
              </a:solidFill>
            </a:endParaRPr>
          </a:p>
          <a:p>
            <a:pPr marL="0" indent="0">
              <a:buNone/>
            </a:pPr>
            <a:r>
              <a:rPr lang="ru-RU" dirty="0" smtClean="0">
                <a:solidFill>
                  <a:srgbClr val="FF0000"/>
                </a:solidFill>
              </a:rPr>
              <a:t>                    </a:t>
            </a:r>
            <a:endParaRPr lang="ru-RU"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25144"/>
            <a:ext cx="8568952" cy="1888232"/>
          </a:xfrm>
          <a:prstGeom prst="rect">
            <a:avLst/>
          </a:prstGeom>
          <a:ln/>
          <a:effectLst>
            <a:outerShdw blurRad="50800" dist="38100" dir="8100000" algn="tr" rotWithShape="0">
              <a:prstClr val="black">
                <a:alpha val="40000"/>
              </a:prstClr>
            </a:outerShdw>
          </a:effectLst>
          <a:scene3d>
            <a:camera prst="isometricOffAxis1Right"/>
            <a:lightRig rig="glow" dir="tl">
              <a:rot lat="0" lon="0" rev="900000"/>
            </a:lightRig>
          </a:scene3d>
          <a:sp3d prstMaterial="powder">
            <a:bevelT w="25400" h="38100"/>
          </a:sp3d>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432600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776864" cy="56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amp;Kcy;&amp;acy;&amp;rcy;&amp;tcy;&amp;icy;&amp;ncy;&amp;kcy;&amp;icy; &amp;scy;&amp;ocy; &amp;zcy;&amp;vcy;&amp;iecy;&amp;zcy;&amp;dcy;&amp;ocy;&amp;chcy;&amp;kcy;&amp;acy;&amp;mcy;&amp;ic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1190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mp;Kcy;&amp;acy;&amp;rcy;&amp;tcy;&amp;icy;&amp;ncy;&amp;kcy;&amp;icy; &amp;scy;&amp;ocy; &amp;zcy;&amp;vcy;&amp;iecy;&amp;zcy;&amp;dcy;&amp;ocy;&amp;chcy;&amp;kcy;&amp;acy;&amp;mcy;&amp;ic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12776"/>
            <a:ext cx="1190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mp;Kcy;&amp;acy;&amp;rcy;&amp;tcy;&amp;icy;&amp;ncy;&amp;kcy;&amp;icy; &amp;scy;&amp;ocy; &amp;zcy;&amp;vcy;&amp;iecy;&amp;zcy;&amp;dcy;&amp;ocy;&amp;chcy;&amp;kcy;&amp;acy;&amp;mcy;&amp;ic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403" y="5085184"/>
            <a:ext cx="1190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mp;Kcy;&amp;acy;&amp;rcy;&amp;tcy;&amp;icy;&amp;ncy;&amp;kcy;&amp;icy; &amp;scy;&amp;ocy; &amp;zcy;&amp;vcy;&amp;iecy;&amp;zcy;&amp;dcy;&amp;ocy;&amp;chcy;&amp;kcy;&amp;acy;&amp;mcy;&amp;ic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68960"/>
            <a:ext cx="11906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41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658448"/>
          </a:xfrm>
        </p:spPr>
        <p:txBody>
          <a:bodyPr>
            <a:normAutofit fontScale="90000"/>
          </a:bodyPr>
          <a:lstStyle/>
          <a:p>
            <a:r>
              <a:rPr lang="ru-RU" dirty="0" smtClean="0"/>
              <a:t>                    Центавр</a:t>
            </a:r>
            <a:br>
              <a:rPr lang="ru-RU" dirty="0" smtClean="0"/>
            </a:br>
            <a:r>
              <a:rPr lang="ru-RU" sz="2000" dirty="0"/>
              <a:t>В мифологии это созвездие связывается с именем кентавра </a:t>
            </a:r>
            <a:r>
              <a:rPr lang="ru-RU" sz="2000" dirty="0" err="1" smtClean="0"/>
              <a:t>Хирона</a:t>
            </a:r>
            <a:r>
              <a:rPr lang="ru-RU" sz="2000" dirty="0"/>
              <a:t>. По неизвестным причинам получилось так, что два созвездия - Стрельца и Центавра - связаны с </a:t>
            </a:r>
            <a:r>
              <a:rPr lang="ru-RU" sz="2000" dirty="0" err="1"/>
              <a:t>Хироном</a:t>
            </a:r>
            <a:r>
              <a:rPr lang="ru-RU" sz="2000" dirty="0"/>
              <a:t>, самым мудрым из кентавров, учителем прославленных мифических героев: Геркулеса, Ясона, Орфея, Ахилла и </a:t>
            </a:r>
            <a:r>
              <a:rPr lang="ru-RU" sz="2000" dirty="0" smtClean="0"/>
              <a:t>других</a:t>
            </a:r>
            <a:endParaRPr lang="ru-RU" dirty="0"/>
          </a:p>
        </p:txBody>
      </p:sp>
      <p:sp>
        <p:nvSpPr>
          <p:cNvPr id="3" name="Объект 2"/>
          <p:cNvSpPr>
            <a:spLocks noGrp="1"/>
          </p:cNvSpPr>
          <p:nvPr>
            <p:ph idx="1"/>
          </p:nvPr>
        </p:nvSpPr>
        <p:spPr/>
        <p:txBody>
          <a:bodyPr/>
          <a:lstStyle/>
          <a:p>
            <a:endParaRPr lang="ru-RU"/>
          </a:p>
        </p:txBody>
      </p:sp>
      <p:pic>
        <p:nvPicPr>
          <p:cNvPr id="1026" name="Picture 2" descr="&amp;Ncy;&amp;ocy;&amp;chcy;&amp;softcy;. &amp;Ucy;&amp;lcy;&amp;icy;&amp;tscy;&amp;acy;. &amp;Vcy;&amp;acy;&amp;mcy;&amp;pcy;&amp;icy;&amp;rcy;. &amp;Acy;&amp;pcy;&amp;tcy;&amp;iecy;&amp;kcy;&amp;acy; / seance.ru / Surfingbird.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80920" cy="453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521</TotalTime>
  <Words>469</Words>
  <Application>Microsoft Office PowerPoint</Application>
  <PresentationFormat>Экран (4:3)</PresentationFormat>
  <Paragraphs>53</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Calibri</vt:lpstr>
      <vt:lpstr>Cambria Math</vt:lpstr>
      <vt:lpstr>Constantia</vt:lpstr>
      <vt:lpstr>Majalla UI</vt:lpstr>
      <vt:lpstr>Times New Roman</vt:lpstr>
      <vt:lpstr>Wingdings 2</vt:lpstr>
      <vt:lpstr>Поток</vt:lpstr>
      <vt:lpstr>Звезды</vt:lpstr>
      <vt:lpstr>Звезды на небе объединены в группы – созвездия. Созвездия — в современной астрономии участки, на которые разделена небесная сфера для удобства ориентирования на звёздном небе. В древности созвездиями назывались характерные фигуры, образуемые яркими звёздами. Наиболее яркая звезда в каждом созвездии обозначается буквой α. См. Приложение1</vt:lpstr>
      <vt:lpstr>Презентация PowerPoint</vt:lpstr>
      <vt:lpstr>В звездном каталоге занесено около 4 млн. звезд. Однако собственные имена имеют лишь наиболее яркие из них</vt:lpstr>
      <vt:lpstr>Большинство названий звезд имеют арабское, греческое или латинское происхождение. См.приложения 2</vt:lpstr>
      <vt:lpstr> Здоровьесберегающий ресурс</vt:lpstr>
      <vt:lpstr>Решите неравенства. Запишите в таблицу буквы, соответствующие найденным ответам:</vt:lpstr>
      <vt:lpstr>Презентация PowerPoint</vt:lpstr>
      <vt:lpstr>                    Центавр В мифологии это созвездие связывается с именем кентавра Хирона. По неизвестным причинам получилось так, что два созвездия - Стрельца и Центавра - связаны с Хироном, самым мудрым из кентавров, учителем прославленных мифических героев: Геркулеса, Ясона, Орфея, Ахилла и других</vt:lpstr>
      <vt:lpstr>Презентация PowerPoint</vt:lpstr>
      <vt:lpstr>Альмагест</vt:lpstr>
      <vt:lpstr>Рефлексия.</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Звезды</dc:title>
  <dc:creator>Ivan</dc:creator>
  <cp:lastModifiedBy>Татьяна Лепенкина</cp:lastModifiedBy>
  <cp:revision>24</cp:revision>
  <dcterms:created xsi:type="dcterms:W3CDTF">2011-10-23T18:08:01Z</dcterms:created>
  <dcterms:modified xsi:type="dcterms:W3CDTF">2015-12-16T08:34:42Z</dcterms:modified>
</cp:coreProperties>
</file>