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4" r:id="rId5"/>
    <p:sldId id="279" r:id="rId6"/>
    <p:sldId id="276" r:id="rId7"/>
    <p:sldId id="272" r:id="rId8"/>
    <p:sldId id="273" r:id="rId9"/>
    <p:sldId id="277" r:id="rId10"/>
    <p:sldId id="262" r:id="rId11"/>
    <p:sldId id="263" r:id="rId12"/>
    <p:sldId id="274" r:id="rId13"/>
    <p:sldId id="270" r:id="rId14"/>
    <p:sldId id="278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50A3C-45C3-4D4C-9C47-07ECB843E2C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38EB6-A2BC-4FE7-B813-22297EF3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ADDBC-3919-4AC6-86CD-303AEDC50282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55E6-3F2C-44CE-9150-2E2264F9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9288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Обучение грамоте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1500198"/>
          </a:xfrm>
        </p:spPr>
        <p:txBody>
          <a:bodyPr>
            <a:normAutofit fontScale="85000" lnSpcReduction="10000"/>
          </a:bodyPr>
          <a:lstStyle/>
          <a:p>
            <a:r>
              <a:rPr lang="ru-RU" sz="3900" b="1" dirty="0" smtClean="0">
                <a:solidFill>
                  <a:schemeClr val="tx1"/>
                </a:solidFill>
              </a:rPr>
              <a:t>Согласные звуки [г], [</a:t>
            </a:r>
            <a:r>
              <a:rPr lang="ru-RU" sz="3900" b="1" dirty="0" err="1" smtClean="0">
                <a:solidFill>
                  <a:schemeClr val="tx1"/>
                </a:solidFill>
              </a:rPr>
              <a:t>г</a:t>
            </a:r>
            <a:r>
              <a:rPr lang="ru-RU" sz="3900" b="1" baseline="30000" dirty="0" smtClean="0">
                <a:solidFill>
                  <a:schemeClr val="tx1"/>
                </a:solidFill>
              </a:rPr>
              <a:t>,</a:t>
            </a:r>
            <a:r>
              <a:rPr lang="ru-RU" sz="3900" b="1" dirty="0" smtClean="0">
                <a:solidFill>
                  <a:schemeClr val="tx1"/>
                </a:solidFill>
              </a:rPr>
              <a:t>], буквы Гг.                </a:t>
            </a:r>
            <a:endParaRPr lang="ru-RU" sz="3900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УМК «Школа России»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5214950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Прокопчук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Галина Анатольевна,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МАОУ СОШ г. Нестерова Калининградской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587375" y="3841750"/>
            <a:ext cx="1000125" cy="7461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3600451" y="5829300"/>
            <a:ext cx="1306512" cy="6492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2084345" y="5916690"/>
            <a:ext cx="1239838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428760" y="1857364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18741738">
            <a:off x="-18" y="4772569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7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0"/>
            <a:ext cx="4286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5214938" y="4143375"/>
            <a:ext cx="500062" cy="111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rot="17275552">
            <a:off x="5524199" y="3006221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5536407" y="3821906"/>
            <a:ext cx="500062" cy="1428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364664" y="214313"/>
            <a:ext cx="1761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Г–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04351" y="214313"/>
            <a:ext cx="181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[Г]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72188" y="714375"/>
            <a:ext cx="20494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согласный,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72313" y="1214438"/>
            <a:ext cx="16129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парный,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48064" y="1214438"/>
            <a:ext cx="2040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звонкий ,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8884" y="1643063"/>
            <a:ext cx="420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твёрдым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],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80987" y="2071688"/>
            <a:ext cx="40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 мягким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4211960" y="6132512"/>
            <a:ext cx="1336675" cy="7254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475656" y="6132512"/>
            <a:ext cx="1336675" cy="7254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67744" y="-147586"/>
            <a:ext cx="2016224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13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kumimoji="0" lang="ru-RU" sz="1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1475656" y="6132512"/>
            <a:ext cx="1336675" cy="725488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4211960" y="6132512"/>
            <a:ext cx="1336675" cy="725488"/>
          </a:xfrm>
          <a:prstGeom prst="ellipse">
            <a:avLst/>
          </a:prstGeom>
          <a:solidFill>
            <a:srgbClr val="76923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Елена\Мои документы\Мои рисунки\731.jpg"/>
          <p:cNvPicPr>
            <a:picLocks noChangeAspect="1" noChangeArrowheads="1"/>
          </p:cNvPicPr>
          <p:nvPr/>
        </p:nvPicPr>
        <p:blipFill>
          <a:blip r:embed="rId2" cstate="print"/>
          <a:srcRect b="7291"/>
          <a:stretch>
            <a:fillRect/>
          </a:stretch>
        </p:blipFill>
        <p:spPr bwMode="auto">
          <a:xfrm>
            <a:off x="0" y="-214338"/>
            <a:ext cx="9358282" cy="7072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Овал 3"/>
          <p:cNvSpPr/>
          <p:nvPr/>
        </p:nvSpPr>
        <p:spPr>
          <a:xfrm>
            <a:off x="285750" y="857250"/>
            <a:ext cx="100012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/>
              <a:t>ддд</a:t>
            </a:r>
            <a:r>
              <a:rPr lang="ru-RU" sz="6000" b="1" dirty="0" err="1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2531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5668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14313" y="1857375"/>
            <a:ext cx="50006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15"/>
          <p:cNvSpPr txBox="1">
            <a:spLocks noChangeArrowheads="1"/>
          </p:cNvSpPr>
          <p:nvPr/>
        </p:nvSpPr>
        <p:spPr bwMode="auto">
          <a:xfrm>
            <a:off x="6929438" y="4286250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Calibri" pitchFamily="34" charset="0"/>
              </a:rPr>
              <a:t>  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429520" y="1357298"/>
            <a:ext cx="857256" cy="135732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491880" y="1340768"/>
            <a:ext cx="857256" cy="135732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endParaRPr lang="ru-RU" sz="7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092280" y="3000372"/>
            <a:ext cx="792088" cy="14287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3131840" y="3212976"/>
            <a:ext cx="857256" cy="14287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cxnSp>
        <p:nvCxnSpPr>
          <p:cNvPr id="25" name="Прямая соединительная линия 24"/>
          <p:cNvCxnSpPr>
            <a:endCxn id="7" idx="7"/>
          </p:cNvCxnSpPr>
          <p:nvPr/>
        </p:nvCxnSpPr>
        <p:spPr>
          <a:xfrm rot="5400000">
            <a:off x="519113" y="1765300"/>
            <a:ext cx="24606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14480" y="214290"/>
            <a:ext cx="664373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25E0D"/>
                </a:solidFill>
              </a:rPr>
              <a:t>         </a:t>
            </a:r>
            <a:r>
              <a:rPr lang="ru-RU" sz="3600" b="1" i="1" dirty="0">
                <a:solidFill>
                  <a:srgbClr val="025E0D"/>
                </a:solidFill>
              </a:rPr>
              <a:t>Учимся читать слоги</a:t>
            </a:r>
          </a:p>
        </p:txBody>
      </p:sp>
      <p:sp>
        <p:nvSpPr>
          <p:cNvPr id="33" name="Овал 32"/>
          <p:cNvSpPr/>
          <p:nvPr/>
        </p:nvSpPr>
        <p:spPr>
          <a:xfrm>
            <a:off x="928688" y="1857375"/>
            <a:ext cx="50006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33" idx="1"/>
          </p:cNvCxnSpPr>
          <p:nvPr/>
        </p:nvCxnSpPr>
        <p:spPr>
          <a:xfrm rot="16200000" flipH="1">
            <a:off x="877888" y="1765300"/>
            <a:ext cx="24606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7715250" y="5072063"/>
            <a:ext cx="1000125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2800" dirty="0" err="1" smtClean="0"/>
              <a:t>д</a:t>
            </a:r>
            <a:endParaRPr lang="ru-RU" sz="32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545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429132"/>
            <a:ext cx="15668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Овал 40"/>
          <p:cNvSpPr/>
          <p:nvPr/>
        </p:nvSpPr>
        <p:spPr>
          <a:xfrm>
            <a:off x="8358214" y="6143644"/>
            <a:ext cx="500063" cy="214312"/>
          </a:xfrm>
          <a:prstGeom prst="ellipse">
            <a:avLst/>
          </a:prstGeom>
          <a:solidFill>
            <a:srgbClr val="025E0D"/>
          </a:solidFill>
          <a:ln>
            <a:solidFill>
              <a:srgbClr val="025E0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500958" y="6143644"/>
            <a:ext cx="500062" cy="214312"/>
          </a:xfrm>
          <a:prstGeom prst="ellipse">
            <a:avLst/>
          </a:prstGeom>
          <a:solidFill>
            <a:srgbClr val="025E0D"/>
          </a:solidFill>
          <a:ln>
            <a:solidFill>
              <a:srgbClr val="025E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7807349" y="6051567"/>
            <a:ext cx="24606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8307414" y="6051568"/>
            <a:ext cx="246063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3214678" y="4643446"/>
            <a:ext cx="857256" cy="14287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715140" y="4643446"/>
            <a:ext cx="857256" cy="14287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323528" y="1412776"/>
            <a:ext cx="857256" cy="135732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000496" y="1357298"/>
            <a:ext cx="857256" cy="135732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Ы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357158" y="3000372"/>
            <a:ext cx="857256" cy="14287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857620" y="3000372"/>
            <a:ext cx="785818" cy="14287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214282" y="4643446"/>
            <a:ext cx="857255" cy="14287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3714744" y="4643446"/>
            <a:ext cx="857256" cy="14287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9017E-6 L 0.32292 -0.0013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4624E-7 L 0.31198 -0.003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9306E-6 L 0.29166 -0.0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C:\Documents and Settings\Елена\Мои документы\Мои рисунки\731.jpg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500990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25E0D"/>
                </a:solidFill>
                <a:cs typeface="Arial" charset="0"/>
              </a:rPr>
              <a:t>      </a:t>
            </a:r>
            <a:r>
              <a:rPr lang="ru-RU" sz="3600" dirty="0" smtClean="0">
                <a:solidFill>
                  <a:srgbClr val="025E0D"/>
                </a:solidFill>
                <a:cs typeface="Arial" charset="0"/>
              </a:rPr>
              <a:t>   </a:t>
            </a:r>
            <a:r>
              <a:rPr lang="ru-RU" sz="3600" b="1" i="1" dirty="0" smtClean="0">
                <a:solidFill>
                  <a:srgbClr val="025E0D"/>
                </a:solidFill>
                <a:cs typeface="Arial" charset="0"/>
              </a:rPr>
              <a:t>Учимся </a:t>
            </a:r>
            <a:r>
              <a:rPr lang="ru-RU" sz="3600" b="1" i="1" dirty="0">
                <a:solidFill>
                  <a:srgbClr val="025E0D"/>
                </a:solidFill>
                <a:cs typeface="Arial" charset="0"/>
              </a:rPr>
              <a:t>составлять слова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043608" y="1844824"/>
            <a:ext cx="1071570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</a:t>
            </a:r>
            <a:r>
              <a:rPr lang="ru-RU" sz="6000" b="1" dirty="0" err="1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</a:t>
            </a:r>
            <a:endParaRPr lang="ru-RU" sz="60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11560" y="3429000"/>
            <a:ext cx="1071570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бы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771800" y="1844824"/>
            <a:ext cx="1357322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</a:t>
            </a:r>
            <a:r>
              <a:rPr lang="ru-RU" sz="60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ок</a:t>
            </a:r>
            <a:endParaRPr lang="ru-RU" sz="60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339752" y="3356992"/>
            <a:ext cx="1071570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до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932040" y="1844824"/>
            <a:ext cx="1071570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ро</a:t>
            </a:r>
            <a:endParaRPr lang="ru-RU" sz="60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995936" y="3356992"/>
            <a:ext cx="1071570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га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187624" y="5013176"/>
            <a:ext cx="1071570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но</a:t>
            </a:r>
            <a:endParaRPr lang="ru-RU" sz="60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987824" y="5085184"/>
            <a:ext cx="1071570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ря</a:t>
            </a:r>
            <a:endParaRPr lang="ru-RU" sz="60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572396" y="3286124"/>
            <a:ext cx="1071570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си</a:t>
            </a:r>
            <a:endParaRPr lang="ru-RU" sz="60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876256" y="5085184"/>
            <a:ext cx="1071570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гу</a:t>
            </a:r>
            <a:endParaRPr lang="ru-RU" sz="60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660232" y="1844824"/>
            <a:ext cx="1285884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зин</a:t>
            </a:r>
            <a:endParaRPr lang="ru-RU" sz="60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796136" y="3284984"/>
            <a:ext cx="1071570" cy="128588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ги</a:t>
            </a:r>
            <a:endParaRPr lang="ru-RU" sz="60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004048" y="5085184"/>
            <a:ext cx="1071570" cy="12144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ма</a:t>
            </a:r>
            <a:endParaRPr lang="ru-RU" sz="60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Га –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- начинается игра.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Га –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– как она мне дорога!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улькА\Рабочий стол\азбука\азбука\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38" y="2500313"/>
            <a:ext cx="882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гуси</a:t>
            </a:r>
            <a:endParaRPr lang="ru-RU" sz="2800" dirty="0">
              <a:solidFill>
                <a:srgbClr val="3333CC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9438" y="1500188"/>
            <a:ext cx="1277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голуби</a:t>
            </a:r>
            <a:endParaRPr lang="ru-RU" sz="2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00" y="2428875"/>
            <a:ext cx="1212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гнездо</a:t>
            </a:r>
            <a:endParaRPr lang="ru-RU" sz="28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4572000"/>
            <a:ext cx="16589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гвоздики</a:t>
            </a:r>
            <a:endParaRPr lang="ru-RU" sz="28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50" y="4214813"/>
            <a:ext cx="1206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груша</a:t>
            </a:r>
            <a:endParaRPr lang="ru-RU" sz="2800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75" y="5786438"/>
            <a:ext cx="1308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грабли</a:t>
            </a:r>
            <a:endParaRPr lang="ru-RU" sz="28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13" y="6334125"/>
            <a:ext cx="9350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</a:t>
            </a:r>
            <a:endParaRPr lang="ru-RU" sz="28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00" y="5072063"/>
            <a:ext cx="1638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гусеница</a:t>
            </a:r>
            <a:endParaRPr lang="ru-RU" sz="28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714750"/>
            <a:ext cx="1254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гномы</a:t>
            </a:r>
            <a:endParaRPr lang="ru-RU" sz="28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625" y="285750"/>
            <a:ext cx="2714625" cy="43576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625" y="4929188"/>
            <a:ext cx="1557338" cy="15716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 rot="19179884">
            <a:off x="6627813" y="796925"/>
            <a:ext cx="2038350" cy="1116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72375" y="2000250"/>
            <a:ext cx="928688" cy="8572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rot="19821114">
            <a:off x="2363788" y="4229100"/>
            <a:ext cx="3570287" cy="21177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215206" y="5857892"/>
            <a:ext cx="1143000" cy="7715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86563" y="5929313"/>
            <a:ext cx="842962" cy="7143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86625" y="5500688"/>
            <a:ext cx="557213" cy="5000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72188" y="2214563"/>
            <a:ext cx="1285875" cy="25574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>
              <a:solidFill>
                <a:srgbClr val="CC00CC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052736"/>
            <a:ext cx="360040" cy="23762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124744"/>
            <a:ext cx="360040" cy="23762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1196752"/>
            <a:ext cx="360040" cy="23762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3717032"/>
            <a:ext cx="1368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мне хорошо, я все понял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3861048"/>
            <a:ext cx="1440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меня не все получи-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лось хорошо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372200" y="3993890"/>
            <a:ext cx="13681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нужна помощь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8643998" cy="1470025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00B050"/>
                </a:solidFill>
                <a:latin typeface="TruthCYR Ultra" pitchFamily="50" charset="-52"/>
              </a:rPr>
              <a:t>О</a:t>
            </a:r>
            <a:r>
              <a:rPr lang="ru-RU" sz="6700" b="1" dirty="0" smtClean="0">
                <a:solidFill>
                  <a:schemeClr val="tx2"/>
                </a:solidFill>
                <a:latin typeface="TruthCYR Ultra" pitchFamily="50" charset="-52"/>
              </a:rPr>
              <a:t>Г</a:t>
            </a:r>
            <a:r>
              <a:rPr lang="ru-RU" sz="6700" b="1" dirty="0" smtClean="0">
                <a:solidFill>
                  <a:srgbClr val="00B050"/>
                </a:solidFill>
                <a:latin typeface="TruthCYR Ultra" pitchFamily="50" charset="-52"/>
              </a:rPr>
              <a:t>Б</a:t>
            </a:r>
            <a:r>
              <a:rPr lang="ru-RU" sz="6700" b="1" dirty="0" smtClean="0">
                <a:solidFill>
                  <a:schemeClr val="tx2"/>
                </a:solidFill>
                <a:latin typeface="TruthCYR Ultra" pitchFamily="50" charset="-52"/>
              </a:rPr>
              <a:t>Р</a:t>
            </a:r>
            <a:r>
              <a:rPr lang="ru-RU" sz="6700" b="1" dirty="0" smtClean="0">
                <a:solidFill>
                  <a:srgbClr val="00B050"/>
                </a:solidFill>
                <a:latin typeface="TruthCYR Ultra" pitchFamily="50" charset="-52"/>
              </a:rPr>
              <a:t>У</a:t>
            </a:r>
            <a:r>
              <a:rPr lang="ru-RU" sz="6700" b="1" dirty="0" smtClean="0">
                <a:solidFill>
                  <a:schemeClr val="tx2"/>
                </a:solidFill>
                <a:latin typeface="TruthCYR Ultra" pitchFamily="50" charset="-52"/>
              </a:rPr>
              <a:t>А</a:t>
            </a:r>
            <a:r>
              <a:rPr lang="ru-RU" sz="6700" b="1" dirty="0" smtClean="0">
                <a:solidFill>
                  <a:srgbClr val="00B050"/>
                </a:solidFill>
                <a:latin typeface="TruthCYR Ultra" pitchFamily="50" charset="-52"/>
              </a:rPr>
              <a:t>Ч</a:t>
            </a:r>
            <a:r>
              <a:rPr lang="ru-RU" sz="6700" b="1" dirty="0" smtClean="0">
                <a:solidFill>
                  <a:schemeClr val="tx2"/>
                </a:solidFill>
                <a:latin typeface="TruthCYR Ultra" pitchFamily="50" charset="-52"/>
              </a:rPr>
              <a:t>М</a:t>
            </a:r>
            <a:r>
              <a:rPr lang="ru-RU" sz="6700" b="1" dirty="0" smtClean="0">
                <a:solidFill>
                  <a:srgbClr val="00B050"/>
                </a:solidFill>
                <a:latin typeface="TruthCYR Ultra" pitchFamily="50" charset="-52"/>
              </a:rPr>
              <a:t>Е</a:t>
            </a:r>
            <a:r>
              <a:rPr lang="ru-RU" sz="6700" b="1" dirty="0" smtClean="0">
                <a:solidFill>
                  <a:schemeClr val="tx2"/>
                </a:solidFill>
                <a:latin typeface="TruthCYR Ultra" pitchFamily="50" charset="-52"/>
              </a:rPr>
              <a:t>О</a:t>
            </a:r>
            <a:r>
              <a:rPr lang="ru-RU" sz="6700" b="1" dirty="0" smtClean="0">
                <a:solidFill>
                  <a:srgbClr val="00B050"/>
                </a:solidFill>
                <a:latin typeface="TruthCYR Ultra" pitchFamily="50" charset="-52"/>
              </a:rPr>
              <a:t>Н</a:t>
            </a:r>
            <a:r>
              <a:rPr lang="ru-RU" sz="6700" b="1" dirty="0" smtClean="0">
                <a:solidFill>
                  <a:schemeClr val="tx2"/>
                </a:solidFill>
                <a:latin typeface="TruthCYR Ultra" pitchFamily="50" charset="-52"/>
              </a:rPr>
              <a:t>Т</a:t>
            </a:r>
            <a:r>
              <a:rPr lang="ru-RU" sz="6700" b="1" dirty="0" smtClean="0">
                <a:solidFill>
                  <a:srgbClr val="00B050"/>
                </a:solidFill>
                <a:latin typeface="TruthCYR Ultra" pitchFamily="50" charset="-52"/>
              </a:rPr>
              <a:t>И</a:t>
            </a:r>
            <a:r>
              <a:rPr lang="ru-RU" sz="6700" b="1" dirty="0" smtClean="0">
                <a:solidFill>
                  <a:schemeClr val="tx2"/>
                </a:solidFill>
                <a:latin typeface="TruthCYR Ultra" pitchFamily="50" charset="-52"/>
              </a:rPr>
              <a:t>Е</a:t>
            </a:r>
            <a:r>
              <a:rPr lang="ru-RU" sz="6700" b="1" dirty="0" smtClean="0">
                <a:solidFill>
                  <a:srgbClr val="00B050"/>
                </a:solidFill>
                <a:latin typeface="TruthCYR Ultra" pitchFamily="50" charset="-52"/>
              </a:rPr>
              <a:t>Е</a:t>
            </a:r>
            <a:r>
              <a:rPr lang="ru-RU" sz="6000" dirty="0" smtClean="0">
                <a:solidFill>
                  <a:srgbClr val="00B050"/>
                </a:solidFill>
                <a:latin typeface="TruthCYR Ultra" pitchFamily="50" charset="-52"/>
              </a:rPr>
              <a:t> </a:t>
            </a:r>
            <a:endParaRPr lang="ru-RU" sz="6000" dirty="0">
              <a:solidFill>
                <a:srgbClr val="00B050"/>
              </a:solidFill>
              <a:latin typeface="TruthCYR Ultra" pitchFamily="50" charset="-52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000" dirty="0">
              <a:solidFill>
                <a:srgbClr val="00B0F0"/>
              </a:solidFill>
              <a:latin typeface="TruthCYR Ultra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52" y="714357"/>
            <a:ext cx="7643866" cy="1714511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latin typeface="TruthCYR Ultra" pitchFamily="50" charset="-52"/>
              </a:rPr>
              <a:t>О Б У Ч Е Н И Е </a:t>
            </a:r>
            <a:endParaRPr lang="ru-RU" sz="7200" b="1" dirty="0">
              <a:solidFill>
                <a:srgbClr val="00B050"/>
              </a:solidFill>
              <a:latin typeface="TruthCYR Ultra" pitchFamily="50" charset="-52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14612" y="2214554"/>
            <a:ext cx="6143668" cy="3143272"/>
          </a:xfrm>
        </p:spPr>
        <p:txBody>
          <a:bodyPr>
            <a:normAutofit/>
          </a:bodyPr>
          <a:lstStyle/>
          <a:p>
            <a:endParaRPr lang="ru-RU" sz="6000" dirty="0" smtClean="0">
              <a:solidFill>
                <a:srgbClr val="00B0F0"/>
              </a:solidFill>
              <a:latin typeface="TruthCYR Ultra" pitchFamily="50" charset="-52"/>
            </a:endParaRPr>
          </a:p>
          <a:p>
            <a:r>
              <a:rPr lang="ru-RU" sz="7200" b="1" dirty="0" smtClean="0">
                <a:solidFill>
                  <a:schemeClr val="tx2"/>
                </a:solidFill>
                <a:latin typeface="TruthCYR Ultra" pitchFamily="50" charset="-52"/>
              </a:rPr>
              <a:t>Г Р А М О Т Е</a:t>
            </a:r>
            <a:endParaRPr lang="ru-RU" sz="7200" b="1" dirty="0">
              <a:solidFill>
                <a:schemeClr val="tx2"/>
              </a:solidFill>
              <a:latin typeface="TruthCYR Ultra" pitchFamily="50" charset="-52"/>
            </a:endParaRPr>
          </a:p>
        </p:txBody>
      </p:sp>
      <p:pic>
        <p:nvPicPr>
          <p:cNvPr id="1026" name="Picture 2" descr="C:\Users\1\Desktop\b9270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2394376" cy="3209927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786322"/>
            <a:ext cx="15240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93556">
            <a:off x="6212584" y="4928502"/>
            <a:ext cx="17891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а</a:t>
            </a:r>
            <a:r>
              <a:rPr lang="ru-RU" sz="6600" dirty="0" smtClean="0"/>
              <a:t> </a:t>
            </a:r>
            <a:r>
              <a:rPr lang="ru-RU" sz="6600" b="1" dirty="0" smtClean="0"/>
              <a:t>л</a:t>
            </a:r>
            <a:r>
              <a:rPr lang="ru-RU" sz="6600" dirty="0" smtClean="0"/>
              <a:t> </a:t>
            </a:r>
            <a:r>
              <a:rPr lang="ru-RU" sz="6600" b="1" dirty="0" smtClean="0"/>
              <a:t>р</a:t>
            </a:r>
            <a:r>
              <a:rPr lang="ru-RU" sz="6600" dirty="0" smtClean="0"/>
              <a:t> </a:t>
            </a:r>
            <a:r>
              <a:rPr lang="ru-RU" sz="6600" b="1" dirty="0" smtClean="0"/>
              <a:t>у</a:t>
            </a:r>
            <a:r>
              <a:rPr lang="ru-RU" sz="6600" dirty="0" smtClean="0"/>
              <a:t> </a:t>
            </a:r>
            <a:r>
              <a:rPr lang="ru-RU" sz="6600" b="1" dirty="0" smtClean="0"/>
              <a:t>о</a:t>
            </a:r>
            <a:r>
              <a:rPr lang="ru-RU" sz="6600" dirty="0" smtClean="0"/>
              <a:t> </a:t>
            </a:r>
            <a:r>
              <a:rPr lang="ru-RU" sz="6600" b="1" dirty="0" smtClean="0"/>
              <a:t>Ы</a:t>
            </a:r>
            <a:r>
              <a:rPr lang="ru-RU" sz="6600" dirty="0" smtClean="0"/>
              <a:t> </a:t>
            </a:r>
            <a:r>
              <a:rPr lang="ru-RU" sz="6600" b="1" dirty="0" smtClean="0"/>
              <a:t>и</a:t>
            </a:r>
            <a:r>
              <a:rPr lang="ru-RU" sz="6600" dirty="0" smtClean="0"/>
              <a:t>  </a:t>
            </a:r>
            <a:r>
              <a:rPr lang="ru-RU" sz="6600" b="1" dirty="0" smtClean="0"/>
              <a:t>м</a:t>
            </a:r>
            <a:r>
              <a:rPr lang="ru-RU" sz="6600" dirty="0" smtClean="0"/>
              <a:t> </a:t>
            </a:r>
            <a:r>
              <a:rPr lang="ru-RU" sz="6600" b="1" dirty="0" smtClean="0"/>
              <a:t>н</a:t>
            </a:r>
            <a:r>
              <a:rPr lang="ru-RU" sz="6600" dirty="0" smtClean="0"/>
              <a:t> 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   </a:t>
            </a:r>
            <a:r>
              <a:rPr lang="ru-RU" sz="6000" b="1" dirty="0" smtClean="0"/>
              <a:t>а у о Ы и </a:t>
            </a:r>
          </a:p>
          <a:p>
            <a:pPr algn="ctr">
              <a:buNone/>
            </a:pPr>
            <a:r>
              <a:rPr lang="ru-RU" sz="6000" b="1" dirty="0" smtClean="0"/>
              <a:t>л </a:t>
            </a:r>
            <a:r>
              <a:rPr lang="ru-RU" sz="6000" b="1" dirty="0" err="1" smtClean="0"/>
              <a:t>р</a:t>
            </a:r>
            <a:r>
              <a:rPr lang="ru-RU" sz="6000" b="1" dirty="0" smtClean="0"/>
              <a:t> м </a:t>
            </a:r>
            <a:r>
              <a:rPr lang="ru-RU" sz="6000" b="1" dirty="0" err="1" smtClean="0"/>
              <a:t>н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0321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7200" b="1" dirty="0" smtClean="0"/>
              <a:t>Буква Гг.</a:t>
            </a:r>
            <a:endParaRPr lang="ru-RU" sz="7200" b="1" dirty="0"/>
          </a:p>
        </p:txBody>
      </p:sp>
      <p:pic>
        <p:nvPicPr>
          <p:cNvPr id="4" name="Picture 6" descr="goos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714620"/>
            <a:ext cx="16764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goos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132856"/>
            <a:ext cx="16764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ый треугольник 5"/>
          <p:cNvSpPr/>
          <p:nvPr/>
        </p:nvSpPr>
        <p:spPr>
          <a:xfrm rot="10800000">
            <a:off x="1115616" y="1340768"/>
            <a:ext cx="2160240" cy="122413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115616" y="1340768"/>
            <a:ext cx="2160240" cy="122413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340768"/>
            <a:ext cx="1152128" cy="1224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78403480_f_4c6640df887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37" b="11231"/>
          <a:stretch>
            <a:fillRect/>
          </a:stretch>
        </p:blipFill>
        <p:spPr bwMode="auto">
          <a:xfrm>
            <a:off x="0" y="0"/>
            <a:ext cx="4968552" cy="4032448"/>
          </a:xfrm>
          <a:prstGeom prst="rect">
            <a:avLst/>
          </a:prstGeom>
          <a:noFill/>
        </p:spPr>
      </p:pic>
      <p:pic>
        <p:nvPicPr>
          <p:cNvPr id="5" name="Picture 2" descr="C:\Users\1\Desktop\26-2-f[1].jpg"/>
          <p:cNvPicPr>
            <a:picLocks noChangeAspect="1" noChangeArrowheads="1"/>
          </p:cNvPicPr>
          <p:nvPr/>
        </p:nvPicPr>
        <p:blipFill>
          <a:blip r:embed="rId3" cstate="print"/>
          <a:srcRect l="22537" r="22781"/>
          <a:stretch>
            <a:fillRect/>
          </a:stretch>
        </p:blipFill>
        <p:spPr bwMode="auto">
          <a:xfrm rot="1893442">
            <a:off x="7027500" y="970588"/>
            <a:ext cx="1398552" cy="3138842"/>
          </a:xfrm>
          <a:prstGeom prst="rect">
            <a:avLst/>
          </a:prstGeom>
          <a:noFill/>
        </p:spPr>
      </p:pic>
      <p:sp>
        <p:nvSpPr>
          <p:cNvPr id="6" name="Прямоугольный треугольник 5"/>
          <p:cNvSpPr/>
          <p:nvPr/>
        </p:nvSpPr>
        <p:spPr>
          <a:xfrm>
            <a:off x="827584" y="4509120"/>
            <a:ext cx="2000264" cy="107157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827584" y="4509120"/>
            <a:ext cx="1969918" cy="107157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2771800" y="4509120"/>
            <a:ext cx="2000264" cy="107157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2771800" y="4509120"/>
            <a:ext cx="1969918" cy="107157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4788024" y="4509120"/>
            <a:ext cx="1969918" cy="107157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4788024" y="4509120"/>
            <a:ext cx="2000264" cy="107157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99792" y="4221088"/>
            <a:ext cx="0" cy="16561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16016" y="4221088"/>
            <a:ext cx="0" cy="16561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Минус 14"/>
          <p:cNvSpPr/>
          <p:nvPr/>
        </p:nvSpPr>
        <p:spPr>
          <a:xfrm rot="16877601">
            <a:off x="3891545" y="3938954"/>
            <a:ext cx="717327" cy="357190"/>
          </a:xfrm>
          <a:prstGeom prst="mathMinus">
            <a:avLst>
              <a:gd name="adj1" fmla="val 23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 animBg="1"/>
      <p:bldP spid="9" grpId="0" animBg="1"/>
      <p:bldP spid="10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8429652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"/>
            <a:ext cx="784887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9900" b="1" dirty="0" smtClean="0"/>
              <a:t>Г </a:t>
            </a:r>
            <a:r>
              <a:rPr lang="ru-RU" sz="19900" b="1" dirty="0" err="1" smtClean="0"/>
              <a:t>г</a:t>
            </a:r>
            <a:r>
              <a:rPr lang="ru-RU" sz="13800" b="1" dirty="0" smtClean="0"/>
              <a:t> (</a:t>
            </a:r>
            <a:r>
              <a:rPr lang="ru-RU" sz="13800" b="1" dirty="0" err="1" smtClean="0"/>
              <a:t>гэ</a:t>
            </a:r>
            <a:r>
              <a:rPr lang="ru-RU" sz="13800" b="1" dirty="0" smtClean="0"/>
              <a:t>)</a:t>
            </a:r>
            <a:endParaRPr lang="ru-RU" sz="13800" dirty="0"/>
          </a:p>
        </p:txBody>
      </p:sp>
      <p:pic>
        <p:nvPicPr>
          <p:cNvPr id="5" name="Picture 4" descr="Изображение 001"/>
          <p:cNvPicPr>
            <a:picLocks noChangeAspect="1" noChangeArrowheads="1"/>
          </p:cNvPicPr>
          <p:nvPr/>
        </p:nvPicPr>
        <p:blipFill>
          <a:blip r:embed="rId2" cstate="print"/>
          <a:srcRect l="12372" t="30797" r="34367" b="55753"/>
          <a:stretch>
            <a:fillRect/>
          </a:stretch>
        </p:blipFill>
        <p:spPr bwMode="auto">
          <a:xfrm>
            <a:off x="1331640" y="3284984"/>
            <a:ext cx="6552728" cy="34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171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Обучение грамоте</vt:lpstr>
      <vt:lpstr>ОГБРУАЧМЕОНТИЕЕ </vt:lpstr>
      <vt:lpstr>О Б У Ч Е Н И Е </vt:lpstr>
      <vt:lpstr>а л р у о Ы и  м н  </vt:lpstr>
      <vt:lpstr>Слайд 5</vt:lpstr>
      <vt:lpstr> Буква Гг.</vt:lpstr>
      <vt:lpstr>Слайд 7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User</cp:lastModifiedBy>
  <cp:revision>65</cp:revision>
  <dcterms:created xsi:type="dcterms:W3CDTF">2015-11-19T18:56:23Z</dcterms:created>
  <dcterms:modified xsi:type="dcterms:W3CDTF">2015-12-24T08:32:13Z</dcterms:modified>
</cp:coreProperties>
</file>