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6" r:id="rId3"/>
    <p:sldId id="257" r:id="rId4"/>
    <p:sldId id="258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1062B-6AC5-4F17-8DD3-00C064F3391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D1F6E-FE89-442F-9A3B-4DC53E757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3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D1F6E-FE89-442F-9A3B-4DC53E7579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1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D1F6E-FE89-442F-9A3B-4DC53E75792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6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D1F6E-FE89-442F-9A3B-4DC53E75792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8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tional-travel.ru/images/medvedica(1)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http://national-travel.ru/images/para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te-for-girls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ite-for-girls.ru/xanty-i-mansi-obychai-i-prazdniki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268760"/>
            <a:ext cx="679054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ea typeface="DFKai-SB" pitchFamily="65" charset="-120"/>
              </a:rPr>
              <a:t>Национальные праздники народов ханты и манси.</a:t>
            </a:r>
            <a:endParaRPr lang="ru-RU" sz="3200" dirty="0">
              <a:ea typeface="DFKai-SB" pitchFamily="65" charset="-12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3968" y="49411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Презентацию подготовила воспитатель </a:t>
            </a:r>
            <a:r>
              <a:rPr lang="ru-RU" dirty="0" smtClean="0"/>
              <a:t>МАДОУ города Нижневартовска </a:t>
            </a:r>
          </a:p>
          <a:p>
            <a:pPr algn="r"/>
            <a:r>
              <a:rPr lang="ru-RU" dirty="0" smtClean="0"/>
              <a:t>Зверева </a:t>
            </a:r>
            <a:r>
              <a:rPr lang="ru-RU" dirty="0"/>
              <a:t>И.А.</a:t>
            </a:r>
          </a:p>
        </p:txBody>
      </p:sp>
    </p:spTree>
    <p:extLst>
      <p:ext uri="{BB962C8B-B14F-4D97-AF65-F5344CB8AC3E}">
        <p14:creationId xmlns:p14="http://schemas.microsoft.com/office/powerpoint/2010/main" val="26057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r>
              <a:rPr lang="ru-RU" sz="3200" dirty="0" smtClean="0">
                <a:ea typeface="DFKai-SB" pitchFamily="65" charset="-120"/>
              </a:rPr>
              <a:t>Национальные праздники народов ханты и манси.</a:t>
            </a:r>
            <a:endParaRPr lang="ru-RU" sz="3200" dirty="0">
              <a:ea typeface="DFKai-SB" pitchFamily="65" charset="-12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55436" y="2132856"/>
            <a:ext cx="69490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Продолжать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знакомить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обычаями и традициями, народным творчеством народа ханты и манси, укладом жизни народов.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интерес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народным праздникам,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желание использовать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самостоятельной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Помочь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национальные праздники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понять особенности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людей.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Воспитывать эмоционально-положительное отношение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представителям народов ханты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манси.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76" y="188640"/>
            <a:ext cx="6998184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едвежий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праздник.</a:t>
            </a:r>
            <a:endParaRPr lang="ru-RU" sz="3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national-travel.ru/images/medvedica(1)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1763"/>
            <a:ext cx="2093535" cy="16513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http://national-travel.ru/images/para.jpg">
            <a:hlinkClick r:id="rId5"/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1" t="16487" r="12519"/>
          <a:stretch/>
        </p:blipFill>
        <p:spPr bwMode="auto">
          <a:xfrm>
            <a:off x="6660232" y="188560"/>
            <a:ext cx="2158685" cy="17112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043607" y="2204864"/>
            <a:ext cx="79731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древней легенде медведь был младшим сыном Бога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Поэтому он такой сильный и ловкий. Бог отправил своего сына на Землю и просил не разорять селения и не убивать оленей. Но из-за голода и нападок гнуса наказ отца был нарушен. Поэтому на медведя обрушилась кара. Зверь стал смертным, и охотники имели право убивать его за не послушание. Душа же оставалась бессмертной и должна была возвратиться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Торуму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Медведя называют еще и лесным человеком. Люди почитают его и даже справляют Медвежий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праздник. который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устраивали в честь убитого медведя. Длительность праздника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манси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ханты зависела от того, кого убили охотники. Если это был самец, то справляли самое малое 5 дней, самке - 4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дня. Шкура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часть морды, губы, череп - считаются священными и хранятся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endParaRPr lang="ru-RU" sz="3200" dirty="0">
              <a:ea typeface="DFKai-SB" pitchFamily="65" charset="-12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http://im2-tub-ru.yandex.net/i?id=46dee3c98289aea1c94e62782c9d685d-66-144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6404"/>
            <a:ext cx="2232248" cy="16544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491880" y="40640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"ВОРОНИЙ </a:t>
            </a:r>
            <a:r>
              <a:rPr lang="ru-RU" sz="2800" b="1" dirty="0"/>
              <a:t>ДЕНЬ</a:t>
            </a:r>
            <a:r>
              <a:rPr lang="ru-RU" sz="2800" b="1" dirty="0" smtClean="0"/>
              <a:t>"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276872"/>
            <a:ext cx="74705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Вороний день", национальный праздник, посвященный встрече весны ханты и манси, проводится 7 апреля.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принадлежит к числу наиболее самобытных явлений традиционной культуры и является днем прилета первых птиц, которые несут весть о пробуждении природы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Людям верилось, что "Вороний праздник" принесет благополучие на целый год. С этим связаны приметы, гадания, приходившиеся на "Вороний день". Считалось, если 7 апреля ветер дует с севера, то "сорок утренников пройдет до тепла", т.е. сорок утренников сохранится холодная погода. Следили за тем, куда садится прилетающая ворона: если на верхушку дерева, то к "большой воде".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 количеству снега определяли, много ли рыбы и ягод будет. Данный праздник не столько религиозен, сколько ритуален. </a:t>
            </a:r>
          </a:p>
        </p:txBody>
      </p:sp>
    </p:spTree>
    <p:extLst>
      <p:ext uri="{BB962C8B-B14F-4D97-AF65-F5344CB8AC3E}">
        <p14:creationId xmlns:p14="http://schemas.microsoft.com/office/powerpoint/2010/main" val="19559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1447358"/>
            <a:ext cx="75426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День оленевода – традиционный, ежегодный национальный праздник </a:t>
            </a:r>
            <a:r>
              <a:rPr lang="ru-RU" sz="2000" dirty="0" smtClean="0"/>
              <a:t>народов </a:t>
            </a:r>
            <a:r>
              <a:rPr lang="ru-RU" sz="2000" dirty="0"/>
              <a:t>с</a:t>
            </a:r>
            <a:r>
              <a:rPr lang="ru-RU" sz="2000" dirty="0" smtClean="0"/>
              <a:t>евера. Он </a:t>
            </a:r>
            <a:r>
              <a:rPr lang="ru-RU" sz="2000" dirty="0"/>
              <a:t>устраивается в масштабах района или округа, проходит обычно весной. На него собирается большое количество людей. На этом празднике из национальных видов соревнований наиболее распространенными являются гонки на оленьих упряжках, метание </a:t>
            </a:r>
            <a:r>
              <a:rPr lang="ru-RU" sz="2000" dirty="0" err="1"/>
              <a:t>тынзея</a:t>
            </a:r>
            <a:r>
              <a:rPr lang="ru-RU" sz="2000" dirty="0"/>
              <a:t> (аркана), топора, прыжки через нарты, перетягивание палки. </a:t>
            </a:r>
            <a:br>
              <a:rPr lang="ru-RU" sz="2000" dirty="0"/>
            </a:br>
            <a:r>
              <a:rPr lang="ru-RU" sz="2000" dirty="0"/>
              <a:t>Гонки на оленьих упряжках — красивое, захватывающее зрелище. Отбираются лучшие олени, упряжь украшается ленточками, полосками </a:t>
            </a:r>
            <a:r>
              <a:rPr lang="ru-RU" sz="2000" dirty="0" err="1"/>
              <a:t>ровдуги</a:t>
            </a:r>
            <a:r>
              <a:rPr lang="ru-RU" sz="2000" dirty="0"/>
              <a:t>, разноцветного сукна. В зависимости от сезона запрягают четыре-шесть оленей. Состязания проводятся на скорость, однако присутствующие неизменно оценивают красоту бега оленей, их окраску (наиболее красивыми всегда считались белые олени) и т.д</a:t>
            </a:r>
            <a:r>
              <a:rPr lang="ru-RU" sz="2000" dirty="0" smtClean="0"/>
              <a:t>.</a:t>
            </a:r>
            <a:r>
              <a:rPr lang="ru-RU" sz="2000" dirty="0"/>
              <a:t> На День оленевода готовится  </a:t>
            </a:r>
            <a:r>
              <a:rPr lang="ru-RU" sz="2000" dirty="0" smtClean="0"/>
              <a:t>национальные </a:t>
            </a:r>
            <a:r>
              <a:rPr lang="ru-RU" sz="2000" dirty="0"/>
              <a:t>угощения (оленье мясо, </a:t>
            </a:r>
            <a:r>
              <a:rPr lang="ru-RU" sz="2000" dirty="0" err="1"/>
              <a:t>струганина</a:t>
            </a:r>
            <a:r>
              <a:rPr lang="ru-RU" sz="2000" dirty="0"/>
              <a:t>).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51356"/>
            <a:ext cx="2928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День оленевода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Ханты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093"/>
            <a:ext cx="2381250" cy="13620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095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6721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endParaRPr lang="ru-RU" sz="3200" dirty="0">
              <a:ea typeface="DFKai-SB" pitchFamily="65" charset="-12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1739746"/>
            <a:ext cx="6129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Для презентации использовались материалы :</a:t>
            </a:r>
          </a:p>
          <a:p>
            <a:r>
              <a:rPr lang="ru-RU" sz="2400" i="1" dirty="0" smtClean="0"/>
              <a:t>Миловский </a:t>
            </a:r>
            <a:r>
              <a:rPr lang="ru-RU" sz="2400" i="1" dirty="0"/>
              <a:t>А.С. //Песнь жар-птицы: Рассказы о народных праздниках.–М.: Дет. лит., </a:t>
            </a:r>
            <a:r>
              <a:rPr lang="ru-RU" sz="2400" i="1" dirty="0" smtClean="0"/>
              <a:t>1987.</a:t>
            </a:r>
          </a:p>
          <a:p>
            <a:r>
              <a:rPr lang="ru-RU" sz="2400" i="1" dirty="0" smtClean="0"/>
              <a:t>Интернет ресурсы6</a:t>
            </a:r>
            <a:endParaRPr lang="ru-RU" sz="2400" dirty="0"/>
          </a:p>
          <a:p>
            <a:r>
              <a:rPr lang="ru-RU" sz="2400" dirty="0"/>
              <a:t>http://national-travel.ru/</a:t>
            </a:r>
          </a:p>
          <a:p>
            <a:r>
              <a:rPr lang="ru-RU" sz="2400" dirty="0"/>
              <a:t>http://www.86ugra.ru/</a:t>
            </a:r>
          </a:p>
          <a:p>
            <a:r>
              <a:rPr lang="en-US" sz="2400" u="sng" dirty="0">
                <a:hlinkClick r:id="rId3"/>
              </a:rPr>
              <a:t>site-for-girls.ru</a:t>
            </a:r>
            <a:r>
              <a:rPr lang="en-US" sz="2400" dirty="0"/>
              <a:t>›</a:t>
            </a:r>
            <a:r>
              <a:rPr lang="en-US" sz="2400" u="sng" dirty="0">
                <a:hlinkClick r:id="rId4"/>
              </a:rPr>
              <a:t>…</a:t>
            </a:r>
            <a:r>
              <a:rPr lang="en-US" sz="2400" b="1" u="sng" dirty="0">
                <a:hlinkClick r:id="rId4"/>
              </a:rPr>
              <a:t>i</a:t>
            </a:r>
            <a:r>
              <a:rPr lang="en-US" sz="2400" u="sng" dirty="0">
                <a:hlinkClick r:id="rId4"/>
              </a:rPr>
              <a:t>-</a:t>
            </a:r>
            <a:r>
              <a:rPr lang="en-US" sz="2400" b="1" u="sng" dirty="0" err="1">
                <a:hlinkClick r:id="rId4"/>
              </a:rPr>
              <a:t>mansi</a:t>
            </a:r>
            <a:r>
              <a:rPr lang="en-US" sz="2400" u="sng" dirty="0">
                <a:hlinkClick r:id="rId4"/>
              </a:rPr>
              <a:t>-</a:t>
            </a:r>
            <a:r>
              <a:rPr lang="en-US" sz="2400" u="sng" dirty="0" err="1">
                <a:hlinkClick r:id="rId4"/>
              </a:rPr>
              <a:t>obycha</a:t>
            </a:r>
            <a:r>
              <a:rPr lang="en-US" sz="2400" b="1" u="sng" dirty="0" err="1">
                <a:hlinkClick r:id="rId4"/>
              </a:rPr>
              <a:t>i</a:t>
            </a:r>
            <a:r>
              <a:rPr lang="en-US" sz="2400" u="sng" dirty="0">
                <a:hlinkClick r:id="rId4"/>
              </a:rPr>
              <a:t>-</a:t>
            </a:r>
            <a:r>
              <a:rPr lang="en-US" sz="2400" b="1" u="sng" dirty="0">
                <a:hlinkClick r:id="rId4"/>
              </a:rPr>
              <a:t>i</a:t>
            </a:r>
            <a:r>
              <a:rPr lang="en-US" sz="2400" u="sng" dirty="0">
                <a:hlinkClick r:id="rId4"/>
              </a:rPr>
              <a:t>-</a:t>
            </a:r>
            <a:r>
              <a:rPr lang="en-US" sz="2400" b="1" u="sng" dirty="0" err="1">
                <a:hlinkClick r:id="rId4"/>
              </a:rPr>
              <a:t>prazdniki</a:t>
            </a:r>
            <a:r>
              <a:rPr lang="en-US" sz="2400" u="sng" dirty="0">
                <a:hlinkClick r:id="rId4"/>
              </a:rPr>
              <a:t>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0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6721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</a:t>
            </a:r>
            <a:endParaRPr lang="ru-RU" sz="3200" dirty="0">
              <a:ea typeface="DFKai-SB" pitchFamily="65" charset="-120"/>
            </a:endParaRPr>
          </a:p>
        </p:txBody>
      </p:sp>
      <p:pic>
        <p:nvPicPr>
          <p:cNvPr id="3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" y="6151432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1\Desktop\крыло чайк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66701" y="3075716"/>
            <a:ext cx="698814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332656"/>
            <a:ext cx="41306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Орнаменты на одежде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7" name="Picture 6" descr="узоры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 t="28647" r="11618" b="56347"/>
          <a:stretch/>
        </p:blipFill>
        <p:spPr bwMode="auto">
          <a:xfrm>
            <a:off x="3939044" y="1647655"/>
            <a:ext cx="4608512" cy="94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4" descr="узоры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4" t="36470" r="9346" b="46906"/>
          <a:stretch/>
        </p:blipFill>
        <p:spPr bwMode="auto">
          <a:xfrm>
            <a:off x="4192585" y="3041109"/>
            <a:ext cx="4427984" cy="116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43300" y="4062263"/>
            <a:ext cx="1565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Лапа лисы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529704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Заячьи уши</a:t>
            </a:r>
            <a:endParaRPr lang="ru-RU" sz="2400" dirty="0"/>
          </a:p>
        </p:txBody>
      </p:sp>
      <p:pic>
        <p:nvPicPr>
          <p:cNvPr id="12" name="Рисунок 11" descr="http://festival.1september.ru/articles/528040/07.jpg"/>
          <p:cNvPicPr/>
          <p:nvPr/>
        </p:nvPicPr>
        <p:blipFill rotWithShape="1">
          <a:blip r:embed="rId6" cstate="print"/>
          <a:srcRect l="54402" t="8619" r="5918" b="14296"/>
          <a:stretch/>
        </p:blipFill>
        <p:spPr bwMode="auto">
          <a:xfrm>
            <a:off x="1115616" y="2626066"/>
            <a:ext cx="1336299" cy="136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574585" y="3160016"/>
            <a:ext cx="902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крест</a:t>
            </a:r>
            <a:endParaRPr lang="ru-RU" sz="2400" dirty="0"/>
          </a:p>
        </p:txBody>
      </p:sp>
      <p:pic>
        <p:nvPicPr>
          <p:cNvPr id="15" name="Содержимое 3" descr="http://festival.1september.ru/articles/528040/10.jpg"/>
          <p:cNvPicPr>
            <a:picLocks noGrp="1"/>
          </p:cNvPicPr>
          <p:nvPr/>
        </p:nvPicPr>
        <p:blipFill rotWithShape="1">
          <a:blip r:embed="rId7" cstate="print"/>
          <a:srcRect l="57039" r="20263"/>
          <a:stretch/>
        </p:blipFill>
        <p:spPr bwMode="auto">
          <a:xfrm>
            <a:off x="1155425" y="4293096"/>
            <a:ext cx="1256679" cy="143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480263" y="4778068"/>
            <a:ext cx="109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солнце</a:t>
            </a:r>
            <a:endParaRPr lang="ru-RU" sz="2400" dirty="0"/>
          </a:p>
        </p:txBody>
      </p:sp>
      <p:pic>
        <p:nvPicPr>
          <p:cNvPr id="17" name="Picture 4" descr="C:\Users\1\Desktop\охотник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16" y="4701711"/>
            <a:ext cx="4427984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572108" y="5493873"/>
            <a:ext cx="1236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охотник</a:t>
            </a:r>
            <a:endParaRPr lang="ru-RU" sz="2400" dirty="0"/>
          </a:p>
        </p:txBody>
      </p:sp>
      <p:pic>
        <p:nvPicPr>
          <p:cNvPr id="19" name="Picture 9" descr="C:\Users\1\Desktop\17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9" t="20311" r="26204" b="32439"/>
          <a:stretch/>
        </p:blipFill>
        <p:spPr bwMode="auto">
          <a:xfrm>
            <a:off x="988617" y="917431"/>
            <a:ext cx="1463298" cy="110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551113" y="1113870"/>
            <a:ext cx="2717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Человек на лошади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30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310</TotalTime>
  <Words>392</Words>
  <Application>Microsoft Office PowerPoint</Application>
  <PresentationFormat>Экран (4:3)</PresentationFormat>
  <Paragraphs>31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     Национальные праздники народов ханты и манси.</vt:lpstr>
      <vt:lpstr>          Национальные праздники народов ханты и манси.</vt:lpstr>
      <vt:lpstr>          Медвежий  праздник.</vt:lpstr>
      <vt:lpstr>          </vt:lpstr>
      <vt:lpstr>Презентация PowerPoint</vt:lpstr>
      <vt:lpstr>          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Национальные праздники народов ханты и манси.</dc:title>
  <dc:creator>User</dc:creator>
  <cp:lastModifiedBy>User</cp:lastModifiedBy>
  <cp:revision>79</cp:revision>
  <dcterms:created xsi:type="dcterms:W3CDTF">2015-02-05T15:49:38Z</dcterms:created>
  <dcterms:modified xsi:type="dcterms:W3CDTF">2015-02-18T16:46:08Z</dcterms:modified>
</cp:coreProperties>
</file>