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77" r:id="rId10"/>
    <p:sldId id="265" r:id="rId11"/>
    <p:sldId id="266" r:id="rId12"/>
    <p:sldId id="267" r:id="rId13"/>
    <p:sldId id="268" r:id="rId14"/>
    <p:sldId id="271" r:id="rId15"/>
    <p:sldId id="270" r:id="rId16"/>
    <p:sldId id="269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57" autoAdjust="0"/>
  </p:normalViewPr>
  <p:slideViewPr>
    <p:cSldViewPr>
      <p:cViewPr varScale="1">
        <p:scale>
          <a:sx n="72" d="100"/>
          <a:sy n="72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B28B3-9FA1-42E4-89C6-33460911FF9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7DED3-9D4F-4399-8923-FE5B64669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ED3-9D4F-4399-8923-FE5B6466921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70F3-77E3-4EA4-94CD-0465778C906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D295-DAEA-40FE-AED7-C7DB6671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12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70F3-77E3-4EA4-94CD-0465778C906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D295-DAEA-40FE-AED7-C7DB6671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24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70F3-77E3-4EA4-94CD-0465778C906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D295-DAEA-40FE-AED7-C7DB6671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8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70F3-77E3-4EA4-94CD-0465778C906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D295-DAEA-40FE-AED7-C7DB6671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73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70F3-77E3-4EA4-94CD-0465778C906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D295-DAEA-40FE-AED7-C7DB6671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32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70F3-77E3-4EA4-94CD-0465778C906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D295-DAEA-40FE-AED7-C7DB6671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19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70F3-77E3-4EA4-94CD-0465778C906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D295-DAEA-40FE-AED7-C7DB6671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88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70F3-77E3-4EA4-94CD-0465778C906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D295-DAEA-40FE-AED7-C7DB6671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23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70F3-77E3-4EA4-94CD-0465778C906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D295-DAEA-40FE-AED7-C7DB6671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37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70F3-77E3-4EA4-94CD-0465778C906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D295-DAEA-40FE-AED7-C7DB6671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30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70F3-77E3-4EA4-94CD-0465778C906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D295-DAEA-40FE-AED7-C7DB6671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58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270F3-77E3-4EA4-94CD-0465778C906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8D295-DAEA-40FE-AED7-C7DB6671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18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4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6.gif"/><Relationship Id="rId9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300" b="1" smtClean="0">
                <a:solidFill>
                  <a:srgbClr val="FF0000"/>
                </a:solidFill>
              </a:rPr>
              <a:t>«В гости к бабушке»</a:t>
            </a:r>
            <a:br>
              <a:rPr lang="ru-RU" sz="7300" b="1" smtClean="0">
                <a:solidFill>
                  <a:srgbClr val="FF0000"/>
                </a:solidFill>
              </a:rPr>
            </a:br>
            <a:r>
              <a:rPr lang="ru-RU" sz="3600" smtClean="0"/>
              <a:t>(Закрепление обобщающих понятий</a:t>
            </a:r>
            <a:br>
              <a:rPr lang="ru-RU" sz="3600" smtClean="0"/>
            </a:br>
            <a:r>
              <a:rPr lang="ru-RU" sz="3600" smtClean="0"/>
              <a:t>у детей 5-6 лет с ОНР)</a:t>
            </a:r>
            <a:endParaRPr lang="ru-RU" sz="36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43804" cy="2543196"/>
          </a:xfrm>
        </p:spPr>
        <p:txBody>
          <a:bodyPr>
            <a:normAutofit/>
          </a:bodyPr>
          <a:lstStyle/>
          <a:p>
            <a:endParaRPr lang="ru-RU" smtClean="0">
              <a:solidFill>
                <a:srgbClr val="002060"/>
              </a:solidFill>
            </a:endParaRPr>
          </a:p>
          <a:p>
            <a:pPr algn="r"/>
            <a:r>
              <a:rPr lang="ru-RU" sz="1900" smtClean="0">
                <a:solidFill>
                  <a:srgbClr val="002060"/>
                </a:solidFill>
              </a:rPr>
              <a:t>Учитель-логопед:</a:t>
            </a:r>
          </a:p>
          <a:p>
            <a:pPr algn="r"/>
            <a:r>
              <a:rPr lang="ru-RU" sz="1900" smtClean="0">
                <a:solidFill>
                  <a:srgbClr val="002060"/>
                </a:solidFill>
              </a:rPr>
              <a:t>Долгова</a:t>
            </a:r>
          </a:p>
          <a:p>
            <a:pPr algn="r"/>
            <a:r>
              <a:rPr lang="ru-RU" sz="1900" smtClean="0">
                <a:solidFill>
                  <a:srgbClr val="002060"/>
                </a:solidFill>
              </a:rPr>
              <a:t> Сирина Тагировна</a:t>
            </a:r>
            <a:endParaRPr lang="ru-RU" sz="1900">
              <a:solidFill>
                <a:srgbClr val="002060"/>
              </a:solidFill>
            </a:endParaRPr>
          </a:p>
        </p:txBody>
      </p:sp>
      <p:pic>
        <p:nvPicPr>
          <p:cNvPr id="1026" name="Picture 2" descr="http://slm-assets3.secondlife.com/assets/6194696/lightbox/Wall_Art_-_WallFlower_Blue.jpg?1346692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04664"/>
            <a:ext cx="2491416" cy="151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nailspastudio.ru/images/bba64e6137c253f4ae556a97869e31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857760"/>
            <a:ext cx="2851385" cy="23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61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3.imageban.ru/out/2012/05/28/6e26af5ebc1a4a92f5db4717a3b01c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2827288" cy="2731353"/>
          </a:xfrm>
          <a:prstGeom prst="rect">
            <a:avLst/>
          </a:prstGeom>
          <a:noFill/>
        </p:spPr>
      </p:pic>
      <p:pic>
        <p:nvPicPr>
          <p:cNvPr id="1028" name="Picture 4" descr="http://player.myshared.ru/1239066/data/images/img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8604"/>
            <a:ext cx="3143272" cy="2882733"/>
          </a:xfrm>
          <a:prstGeom prst="rect">
            <a:avLst/>
          </a:prstGeom>
          <a:noFill/>
        </p:spPr>
      </p:pic>
      <p:pic>
        <p:nvPicPr>
          <p:cNvPr id="1030" name="Picture 6" descr="http://fs.nashaucheba.ru/tw_files2/urls_3/1839/d-1838987/1838987_html_m6ebad3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28604"/>
            <a:ext cx="2611536" cy="2571768"/>
          </a:xfrm>
          <a:prstGeom prst="rect">
            <a:avLst/>
          </a:prstGeom>
          <a:noFill/>
        </p:spPr>
      </p:pic>
      <p:pic>
        <p:nvPicPr>
          <p:cNvPr id="1036" name="Picture 12" descr="http://is5.mzstatic.com/image/pf/us/r30/Purple/v4/c4/43/df/c443dff3-c4bb-37e6-fbce-8dd50e767d83/GnfIv53OSbh8rN0Ws76YqM-temp-upload.haynuth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857628"/>
            <a:ext cx="2286016" cy="2286017"/>
          </a:xfrm>
          <a:prstGeom prst="rect">
            <a:avLst/>
          </a:prstGeom>
          <a:noFill/>
        </p:spPr>
      </p:pic>
      <p:pic>
        <p:nvPicPr>
          <p:cNvPr id="1038" name="Picture 14" descr="http://pngimg.com/upload/pumpkin_PNG938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357562"/>
            <a:ext cx="3786182" cy="2531140"/>
          </a:xfrm>
          <a:prstGeom prst="rect">
            <a:avLst/>
          </a:prstGeom>
          <a:noFill/>
        </p:spPr>
      </p:pic>
      <p:pic>
        <p:nvPicPr>
          <p:cNvPr id="10" name="Picture 8" descr="http://www.sciteclibrary.ru/ris-stat/4036/image1821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286124"/>
            <a:ext cx="3095625" cy="309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1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Autofit/>
          </a:bodyPr>
          <a:lstStyle/>
          <a:p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Подвижная игра 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«Веселый огород»</a:t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/>
            </a:r>
            <a:br>
              <a:rPr lang="ru-RU" sz="3600" b="1" smtClean="0">
                <a:solidFill>
                  <a:srgbClr val="FF0000"/>
                </a:solidFill>
              </a:rPr>
            </a:b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10" name="Содержимое 8"/>
          <p:cNvSpPr>
            <a:spLocks noGrp="1"/>
          </p:cNvSpPr>
          <p:nvPr>
            <p:ph sz="half" idx="1"/>
          </p:nvPr>
        </p:nvSpPr>
        <p:spPr>
          <a:xfrm rot="5400000">
            <a:off x="332077" y="3739833"/>
            <a:ext cx="2547938" cy="783264"/>
          </a:xfrm>
          <a:prstGeom prst="rightArrow">
            <a:avLst>
              <a:gd name="adj1" fmla="val 50000"/>
              <a:gd name="adj2" fmla="val 467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lang="ru-RU" smtClean="0"/>
              <a:t>НА ЗЕМЛЕ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5572140"/>
            <a:ext cx="328614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3857628"/>
            <a:ext cx="3214710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держимое 8"/>
          <p:cNvSpPr>
            <a:spLocks noGrp="1"/>
          </p:cNvSpPr>
          <p:nvPr>
            <p:ph sz="half" idx="2"/>
          </p:nvPr>
        </p:nvSpPr>
        <p:spPr>
          <a:xfrm rot="16200000">
            <a:off x="5550715" y="4807739"/>
            <a:ext cx="2686040" cy="10715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lang="ru-RU" smtClean="0"/>
              <a:t>ПОД ЗЕМЛЕЙ</a:t>
            </a:r>
            <a:endParaRPr lang="ru-RU"/>
          </a:p>
        </p:txBody>
      </p:sp>
      <p:pic>
        <p:nvPicPr>
          <p:cNvPr id="17" name="Picture 2" descr="http://i3.imageban.ru/out/2012/05/28/6e26af5ebc1a4a92f5db4717a3b01c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214818"/>
            <a:ext cx="1112776" cy="1075017"/>
          </a:xfrm>
          <a:prstGeom prst="rect">
            <a:avLst/>
          </a:prstGeom>
          <a:noFill/>
        </p:spPr>
      </p:pic>
      <p:pic>
        <p:nvPicPr>
          <p:cNvPr id="18" name="Picture 4" descr="http://player.myshared.ru/1239066/data/images/img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14818"/>
            <a:ext cx="1357322" cy="1244817"/>
          </a:xfrm>
          <a:prstGeom prst="rect">
            <a:avLst/>
          </a:prstGeom>
          <a:noFill/>
        </p:spPr>
      </p:pic>
      <p:pic>
        <p:nvPicPr>
          <p:cNvPr id="19" name="Picture 6" descr="http://fs.nashaucheba.ru/tw_files2/urls_3/1839/d-1838987/1838987_html_m6ebad3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500570"/>
            <a:ext cx="1378311" cy="1357322"/>
          </a:xfrm>
          <a:prstGeom prst="rect">
            <a:avLst/>
          </a:prstGeom>
          <a:noFill/>
        </p:spPr>
      </p:pic>
      <p:pic>
        <p:nvPicPr>
          <p:cNvPr id="20" name="Picture 8" descr="http://www.sciteclibrary.ru/ris-stat/4036/image182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214818"/>
            <a:ext cx="1238237" cy="1238237"/>
          </a:xfrm>
          <a:prstGeom prst="rect">
            <a:avLst/>
          </a:prstGeom>
          <a:noFill/>
        </p:spPr>
      </p:pic>
      <p:pic>
        <p:nvPicPr>
          <p:cNvPr id="21" name="Picture 12" descr="http://is5.mzstatic.com/image/pf/us/r30/Purple/v4/c4/43/df/c443dff3-c4bb-37e6-fbce-8dd50e767d83/GnfIv53OSbh8rN0Ws76YqM-temp-upload.haynuth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5429264"/>
            <a:ext cx="1071571" cy="1071571"/>
          </a:xfrm>
          <a:prstGeom prst="rect">
            <a:avLst/>
          </a:prstGeom>
          <a:noFill/>
        </p:spPr>
      </p:pic>
      <p:pic>
        <p:nvPicPr>
          <p:cNvPr id="22" name="Picture 14" descr="http://pngimg.com/upload/pumpkin_PNG938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214686"/>
            <a:ext cx="1398061" cy="934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«Кто живет у бабушки?»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24578" name="Picture 2" descr="http://st.depositphotos.com/1891119/4217/v/950/depositphotos_42173559-Silhouettes-of-domestic-anim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6072230" cy="5464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pecialist-detsada.ru/uploads/posts/2013-02/1361374199_izuchaem-domashnih-zhivotnyh.jpg"/>
          <p:cNvPicPr>
            <a:picLocks noChangeAspect="1" noChangeArrowheads="1"/>
          </p:cNvPicPr>
          <p:nvPr/>
        </p:nvPicPr>
        <p:blipFill>
          <a:blip r:embed="rId2"/>
          <a:srcRect l="20893" t="7469" r="9462" b="7380"/>
          <a:stretch>
            <a:fillRect/>
          </a:stretch>
        </p:blipFill>
        <p:spPr bwMode="auto">
          <a:xfrm>
            <a:off x="357158" y="214290"/>
            <a:ext cx="5000660" cy="4071966"/>
          </a:xfrm>
          <a:prstGeom prst="rect">
            <a:avLst/>
          </a:prstGeom>
          <a:noFill/>
        </p:spPr>
      </p:pic>
      <p:pic>
        <p:nvPicPr>
          <p:cNvPr id="25604" name="Picture 4" descr="http://prylukydnz19.ucoz.ru/_bl/0/36067715.jpg"/>
          <p:cNvPicPr>
            <a:picLocks noChangeAspect="1" noChangeArrowheads="1"/>
          </p:cNvPicPr>
          <p:nvPr/>
        </p:nvPicPr>
        <p:blipFill>
          <a:blip r:embed="rId3"/>
          <a:srcRect l="23245" t="6818" r="19879" b="28919"/>
          <a:stretch>
            <a:fillRect/>
          </a:stretch>
        </p:blipFill>
        <p:spPr bwMode="auto">
          <a:xfrm>
            <a:off x="6072198" y="285728"/>
            <a:ext cx="2714644" cy="2262203"/>
          </a:xfrm>
          <a:prstGeom prst="rect">
            <a:avLst/>
          </a:prstGeom>
          <a:noFill/>
        </p:spPr>
      </p:pic>
      <p:pic>
        <p:nvPicPr>
          <p:cNvPr id="25606" name="Picture 6" descr="http://i.artfile.ru/1440x900_488985_%5bwww.ArtFile.ru%5d.jpg"/>
          <p:cNvPicPr>
            <a:picLocks noChangeAspect="1" noChangeArrowheads="1"/>
          </p:cNvPicPr>
          <p:nvPr/>
        </p:nvPicPr>
        <p:blipFill>
          <a:blip r:embed="rId4" cstate="print"/>
          <a:srcRect r="3016" b="4434"/>
          <a:stretch>
            <a:fillRect/>
          </a:stretch>
        </p:blipFill>
        <p:spPr bwMode="auto">
          <a:xfrm>
            <a:off x="500035" y="4335920"/>
            <a:ext cx="3786214" cy="2331796"/>
          </a:xfrm>
          <a:prstGeom prst="rect">
            <a:avLst/>
          </a:prstGeom>
          <a:noFill/>
        </p:spPr>
      </p:pic>
      <p:pic>
        <p:nvPicPr>
          <p:cNvPr id="25608" name="Picture 8" descr="http://englishlittle.ru/wp-content/uploads/2014/11/domashnie-zhivotnye-v-kartinkax-3.jpg"/>
          <p:cNvPicPr>
            <a:picLocks noChangeAspect="1" noChangeArrowheads="1"/>
          </p:cNvPicPr>
          <p:nvPr/>
        </p:nvPicPr>
        <p:blipFill>
          <a:blip r:embed="rId5"/>
          <a:srcRect l="1375" t="2375" r="50500" b="55000"/>
          <a:stretch>
            <a:fillRect/>
          </a:stretch>
        </p:blipFill>
        <p:spPr bwMode="auto">
          <a:xfrm>
            <a:off x="5929322" y="2714620"/>
            <a:ext cx="2500330" cy="2214578"/>
          </a:xfrm>
          <a:prstGeom prst="rect">
            <a:avLst/>
          </a:prstGeom>
          <a:noFill/>
        </p:spPr>
      </p:pic>
      <p:pic>
        <p:nvPicPr>
          <p:cNvPr id="25610" name="Picture 10" descr="http://www.energyfm.ru/vardata/modules/phorum/images/1918746984/85322/orig.jpg"/>
          <p:cNvPicPr>
            <a:picLocks noChangeAspect="1" noChangeArrowheads="1"/>
          </p:cNvPicPr>
          <p:nvPr/>
        </p:nvPicPr>
        <p:blipFill>
          <a:blip r:embed="rId6"/>
          <a:srcRect l="8438" r="45625" b="14948"/>
          <a:stretch>
            <a:fillRect/>
          </a:stretch>
        </p:blipFill>
        <p:spPr bwMode="auto">
          <a:xfrm>
            <a:off x="4500562" y="4357694"/>
            <a:ext cx="1644147" cy="2214554"/>
          </a:xfrm>
          <a:prstGeom prst="rect">
            <a:avLst/>
          </a:prstGeom>
          <a:noFill/>
        </p:spPr>
      </p:pic>
      <p:pic>
        <p:nvPicPr>
          <p:cNvPr id="25612" name="Picture 12" descr="http://wallpapers1920.ru/img/picture/Nov/19/3caa738df48ebbebc31abe8f47b6c6aa/3.jpg"/>
          <p:cNvPicPr>
            <a:picLocks noChangeAspect="1" noChangeArrowheads="1"/>
          </p:cNvPicPr>
          <p:nvPr/>
        </p:nvPicPr>
        <p:blipFill>
          <a:blip r:embed="rId7" cstate="print"/>
          <a:srcRect l="72059" t="66768" b="-152"/>
          <a:stretch>
            <a:fillRect/>
          </a:stretch>
        </p:blipFill>
        <p:spPr bwMode="auto">
          <a:xfrm>
            <a:off x="6500826" y="4786322"/>
            <a:ext cx="2000264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zooclinica.ru/images/cat/c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3358392" cy="4250762"/>
          </a:xfrm>
          <a:prstGeom prst="rect">
            <a:avLst/>
          </a:prstGeom>
          <a:noFill/>
        </p:spPr>
      </p:pic>
      <p:pic>
        <p:nvPicPr>
          <p:cNvPr id="3" name="Picture 6" descr="http://klubok.ucoz.org/PicsLogo/Klubok/shutterstock_1640392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561359" cy="3000396"/>
          </a:xfrm>
          <a:prstGeom prst="rect">
            <a:avLst/>
          </a:prstGeom>
          <a:noFill/>
        </p:spPr>
      </p:pic>
      <p:pic>
        <p:nvPicPr>
          <p:cNvPr id="27650" name="Picture 2" descr="http://i1071.photobucket.com/albums/u515/seydiali2/HDPackSuperiorWallpapers501_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3807" y="571480"/>
            <a:ext cx="495303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yNT3e2qhEiU/UJ9EkC7vUJI/AAAAAAAAAXs/NpNjDpb0Vws/s1600/8.jpg"/>
          <p:cNvPicPr>
            <a:picLocks noChangeAspect="1" noChangeArrowheads="1"/>
          </p:cNvPicPr>
          <p:nvPr/>
        </p:nvPicPr>
        <p:blipFill>
          <a:blip r:embed="rId2"/>
          <a:srcRect t="5135" r="-129" b="6289"/>
          <a:stretch>
            <a:fillRect/>
          </a:stretch>
        </p:blipFill>
        <p:spPr bwMode="auto">
          <a:xfrm>
            <a:off x="714348" y="642918"/>
            <a:ext cx="742955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4.bp.blogspot.com/-yNT3e2qhEiU/UJ9EkC7vUJI/AAAAAAAAAXs/NpNjDpb0Vws/s1600/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7419954" cy="5564965"/>
          </a:xfrm>
          <a:prstGeom prst="rect">
            <a:avLst/>
          </a:prstGeom>
          <a:noFill/>
        </p:spPr>
      </p:pic>
      <p:pic>
        <p:nvPicPr>
          <p:cNvPr id="4" name="Рисунок 3" descr="http://lib.podelise.ru/tw_files2/urls_8/4/d-3078/3078_html_m13d2b68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714728"/>
            <a:ext cx="2428860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929422" y="5943600"/>
            <a:ext cx="221457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FF0000"/>
                </a:solidFill>
              </a:rPr>
              <a:t>ПОМОГИТЕ БАБУШКЕ найти КЛУБКИ…</a:t>
            </a: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(Закрепление правильного употребления предлогов  </a:t>
            </a:r>
            <a:r>
              <a:rPr lang="ru-RU" sz="3600" b="1" smtClean="0">
                <a:solidFill>
                  <a:srgbClr val="FF0000"/>
                </a:solidFill>
              </a:rPr>
              <a:t>на – под</a:t>
            </a:r>
            <a:r>
              <a:rPr lang="ru-RU" sz="3600" b="1" smtClean="0">
                <a:solidFill>
                  <a:srgbClr val="002060"/>
                </a:solidFill>
              </a:rPr>
              <a:t>)</a:t>
            </a:r>
            <a:endParaRPr lang="ru-RU" sz="3600" b="1">
              <a:solidFill>
                <a:srgbClr val="002060"/>
              </a:solidFill>
            </a:endParaRPr>
          </a:p>
        </p:txBody>
      </p:sp>
      <p:pic>
        <p:nvPicPr>
          <p:cNvPr id="26632" name="Picture 8" descr="http://images.clipartpanda.com/wool-clipart-adam_lowe_pink_ball_of_yarn_coloring_book_colouring-1331p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2786058"/>
            <a:ext cx="1085275" cy="618060"/>
          </a:xfrm>
          <a:prstGeom prst="rect">
            <a:avLst/>
          </a:prstGeom>
          <a:noFill/>
        </p:spPr>
      </p:pic>
      <p:pic>
        <p:nvPicPr>
          <p:cNvPr id="26634" name="Picture 10" descr="http://racmag.ru/upload/d95/d9576b47599a34e029799de1d0cc34f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143380"/>
            <a:ext cx="857256" cy="857256"/>
          </a:xfrm>
          <a:prstGeom prst="rect">
            <a:avLst/>
          </a:prstGeom>
          <a:noFill/>
        </p:spPr>
      </p:pic>
      <p:pic>
        <p:nvPicPr>
          <p:cNvPr id="26636" name="Picture 12" descr="http://kk.convdocs.org/pars_docs/refs/267/266676/266676_html_m1a405dc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643446"/>
            <a:ext cx="1023934" cy="793550"/>
          </a:xfrm>
          <a:prstGeom prst="rect">
            <a:avLst/>
          </a:prstGeom>
          <a:noFill/>
        </p:spPr>
      </p:pic>
      <p:pic>
        <p:nvPicPr>
          <p:cNvPr id="26638" name="Picture 14" descr="https://www.colourbox.com/preview/8035198-tangle-of-red-thread-isolated.jpg"/>
          <p:cNvPicPr>
            <a:picLocks noChangeAspect="1" noChangeArrowheads="1"/>
          </p:cNvPicPr>
          <p:nvPr/>
        </p:nvPicPr>
        <p:blipFill>
          <a:blip r:embed="rId8" cstate="print"/>
          <a:srcRect l="18744" t="6846" r="37241" b="35828"/>
          <a:stretch>
            <a:fillRect/>
          </a:stretch>
        </p:blipFill>
        <p:spPr bwMode="auto">
          <a:xfrm>
            <a:off x="3857620" y="3714752"/>
            <a:ext cx="785818" cy="698505"/>
          </a:xfrm>
          <a:prstGeom prst="rect">
            <a:avLst/>
          </a:prstGeom>
          <a:noFill/>
        </p:spPr>
      </p:pic>
      <p:pic>
        <p:nvPicPr>
          <p:cNvPr id="26640" name="Picture 16" descr="https://img.artlebedev.ru/everything/yandex/internet/process/yandex-internet-process-05.jpg"/>
          <p:cNvPicPr>
            <a:picLocks noChangeAspect="1" noChangeArrowheads="1"/>
          </p:cNvPicPr>
          <p:nvPr/>
        </p:nvPicPr>
        <p:blipFill>
          <a:blip r:embed="rId9"/>
          <a:srcRect l="66430" t="25119" r="3571" b="31819"/>
          <a:stretch>
            <a:fillRect/>
          </a:stretch>
        </p:blipFill>
        <p:spPr bwMode="auto">
          <a:xfrm>
            <a:off x="6072198" y="5643578"/>
            <a:ext cx="1000132" cy="857280"/>
          </a:xfrm>
          <a:prstGeom prst="rect">
            <a:avLst/>
          </a:prstGeom>
          <a:noFill/>
        </p:spPr>
      </p:pic>
      <p:pic>
        <p:nvPicPr>
          <p:cNvPr id="26648" name="Picture 24" descr="http://st.depositphotos.com/1098692/2131/i/450/depositphotos_21311427-Orange-yarn-ball.jpg"/>
          <p:cNvPicPr>
            <a:picLocks noChangeAspect="1" noChangeArrowheads="1"/>
          </p:cNvPicPr>
          <p:nvPr/>
        </p:nvPicPr>
        <p:blipFill>
          <a:blip r:embed="rId10" cstate="print"/>
          <a:srcRect l="16406" t="4977" r="33483" b="19520"/>
          <a:stretch>
            <a:fillRect/>
          </a:stretch>
        </p:blipFill>
        <p:spPr bwMode="auto">
          <a:xfrm>
            <a:off x="3929058" y="2357430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FF0000"/>
                </a:solidFill>
              </a:rPr>
              <a:t>Пальчиковая гимнастика 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«Веселая мышка»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31746" name="Picture 2" descr="http://thumbs.dreamstime.com/z/%D0%BC%D0%B8-%D1%8B%D0%B9-%D1%88%D0%B0%D1%80%D0%B6-%D0%BC%D1%8B%D1%88%D0%B8-34607621.jpg"/>
          <p:cNvPicPr>
            <a:picLocks noChangeAspect="1" noChangeArrowheads="1"/>
          </p:cNvPicPr>
          <p:nvPr/>
        </p:nvPicPr>
        <p:blipFill>
          <a:blip r:embed="rId2"/>
          <a:srcRect r="6995"/>
          <a:stretch>
            <a:fillRect/>
          </a:stretch>
        </p:blipFill>
        <p:spPr bwMode="auto">
          <a:xfrm>
            <a:off x="5488935" y="2143116"/>
            <a:ext cx="3506253" cy="3825865"/>
          </a:xfrm>
          <a:prstGeom prst="rect">
            <a:avLst/>
          </a:prstGeom>
          <a:noFill/>
        </p:spPr>
      </p:pic>
      <p:pic>
        <p:nvPicPr>
          <p:cNvPr id="4" name="Picture 4" descr="http://www.zooclinica.ru/images/cat/c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2572574" cy="3256142"/>
          </a:xfrm>
          <a:prstGeom prst="rect">
            <a:avLst/>
          </a:prstGeom>
          <a:noFill/>
        </p:spPr>
      </p:pic>
      <p:cxnSp>
        <p:nvCxnSpPr>
          <p:cNvPr id="6" name="Соединительная линия уступом 5"/>
          <p:cNvCxnSpPr/>
          <p:nvPr/>
        </p:nvCxnSpPr>
        <p:spPr>
          <a:xfrm>
            <a:off x="2857488" y="3071810"/>
            <a:ext cx="3857652" cy="2571768"/>
          </a:xfrm>
          <a:prstGeom prst="curvedConnector3">
            <a:avLst>
              <a:gd name="adj1" fmla="val 50000"/>
            </a:avLst>
          </a:prstGeom>
          <a:ln w="5080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static.wixstatic.com/media/b59d9a_2b7f61e7d763459493df269df48a19af.jpg_srz_1417_1013_85_22_0.50_1.20_0.00_jpg_sr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857628"/>
            <a:ext cx="3643338" cy="2604588"/>
          </a:xfrm>
          <a:prstGeom prst="rect">
            <a:avLst/>
          </a:prstGeom>
          <a:noFill/>
        </p:spPr>
      </p:pic>
      <p:pic>
        <p:nvPicPr>
          <p:cNvPr id="8" name="Picture 2" descr="http://st03.kakprosto.ru/tumb/680/images/article/2011/7/29/1_5254f5613ecbc5254f5613ec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86190"/>
            <a:ext cx="2701176" cy="28654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74639"/>
            <a:ext cx="7801004" cy="1939916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Деление на  две команды.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       </a:t>
            </a:r>
            <a:r>
              <a:rPr lang="ru-RU" smtClean="0"/>
              <a:t>Каждый ребенок  берет из мешочка по одной картинки.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0034" y="2571744"/>
            <a:ext cx="4000528" cy="1214446"/>
          </a:xfrm>
        </p:spPr>
        <p:txBody>
          <a:bodyPr/>
          <a:lstStyle/>
          <a:p>
            <a:pPr>
              <a:buNone/>
            </a:pPr>
            <a:r>
              <a:rPr lang="ru-RU" smtClean="0"/>
              <a:t>         </a:t>
            </a:r>
            <a:r>
              <a:rPr lang="ru-RU" b="1" smtClean="0"/>
              <a:t>Овощи – </a:t>
            </a:r>
          </a:p>
          <a:p>
            <a:pPr>
              <a:buNone/>
            </a:pPr>
            <a:r>
              <a:rPr lang="ru-RU" b="1" smtClean="0"/>
              <a:t>первая команда.</a:t>
            </a:r>
          </a:p>
          <a:p>
            <a:pPr>
              <a:buNone/>
            </a:pP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572000" y="2643182"/>
            <a:ext cx="4041775" cy="2768600"/>
          </a:xfrm>
        </p:spPr>
        <p:txBody>
          <a:bodyPr/>
          <a:lstStyle/>
          <a:p>
            <a:pPr>
              <a:buNone/>
            </a:pPr>
            <a:r>
              <a:rPr lang="ru-RU" b="1" smtClean="0"/>
              <a:t>       Фрукты – </a:t>
            </a:r>
          </a:p>
          <a:p>
            <a:pPr>
              <a:buNone/>
            </a:pPr>
            <a:r>
              <a:rPr lang="ru-RU" b="1" smtClean="0"/>
              <a:t>  вторая команда.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Кто первым передаст курочке яичко?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3" name="Picture 10" descr="http://www.energyfm.ru/vardata/modules/phorum/images/1918746984/85322/orig.jpg"/>
          <p:cNvPicPr>
            <a:picLocks noChangeAspect="1" noChangeArrowheads="1"/>
          </p:cNvPicPr>
          <p:nvPr/>
        </p:nvPicPr>
        <p:blipFill>
          <a:blip r:embed="rId2"/>
          <a:srcRect l="8438" r="45625" b="14948"/>
          <a:stretch>
            <a:fillRect/>
          </a:stretch>
        </p:blipFill>
        <p:spPr bwMode="auto">
          <a:xfrm flipH="1">
            <a:off x="5857884" y="2786058"/>
            <a:ext cx="2856447" cy="3847440"/>
          </a:xfrm>
          <a:prstGeom prst="rect">
            <a:avLst/>
          </a:prstGeom>
          <a:noFill/>
        </p:spPr>
      </p:pic>
      <p:pic>
        <p:nvPicPr>
          <p:cNvPr id="32770" name="Picture 2" descr="http://images.bizorg.su/goods/183/475/18347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736"/>
            <a:ext cx="1960006" cy="2000264"/>
          </a:xfrm>
          <a:prstGeom prst="rect">
            <a:avLst/>
          </a:prstGeom>
          <a:noFill/>
        </p:spPr>
      </p:pic>
      <p:pic>
        <p:nvPicPr>
          <p:cNvPr id="32772" name="Picture 4" descr="http://www.2007ya.ru/sites/2007ya.ru/files/u4/yayc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2870" y="4143380"/>
            <a:ext cx="1511807" cy="196978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643306" y="2428868"/>
            <a:ext cx="2143140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428992" y="4643446"/>
            <a:ext cx="235745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Сложи картинку и узнай к кому в гости мы отравимся.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85" b="28245"/>
          <a:stretch/>
        </p:blipFill>
        <p:spPr bwMode="auto">
          <a:xfrm>
            <a:off x="3419872" y="5589240"/>
            <a:ext cx="2574528" cy="10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-1100" r="21835"/>
          <a:stretch>
            <a:fillRect/>
          </a:stretch>
        </p:blipFill>
        <p:spPr bwMode="auto">
          <a:xfrm rot="5400000">
            <a:off x="349863" y="2078973"/>
            <a:ext cx="3893174" cy="302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3034" r="5967"/>
          <a:stretch>
            <a:fillRect/>
          </a:stretch>
        </p:blipFill>
        <p:spPr bwMode="auto">
          <a:xfrm rot="5400000">
            <a:off x="4761547" y="2261229"/>
            <a:ext cx="4076724" cy="268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223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Награждение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34818" name="Picture 2" descr="http://www.ssangyong-akoc.ru/media/5f5ac136bdc25038fa4063c817ff_(1).jpeg"/>
          <p:cNvPicPr>
            <a:picLocks noChangeAspect="1" noChangeArrowheads="1"/>
          </p:cNvPicPr>
          <p:nvPr/>
        </p:nvPicPr>
        <p:blipFill>
          <a:blip r:embed="rId2"/>
          <a:srcRect l="18375" t="3234" r="9961"/>
          <a:stretch>
            <a:fillRect/>
          </a:stretch>
        </p:blipFill>
        <p:spPr bwMode="auto">
          <a:xfrm>
            <a:off x="1428728" y="1214422"/>
            <a:ext cx="5572164" cy="4274536"/>
          </a:xfrm>
          <a:prstGeom prst="rect">
            <a:avLst/>
          </a:prstGeom>
          <a:noFill/>
        </p:spPr>
      </p:pic>
      <p:pic>
        <p:nvPicPr>
          <p:cNvPr id="4" name="Рисунок 3" descr="http://lib.podelise.ru/tw_files2/urls_8/4/d-3078/3078_html_m13d2b68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643182"/>
            <a:ext cx="2571736" cy="38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Мы отправимся в гости к БАБУШКЕ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3" name="Рисунок 2" descr="http://lib.podelise.ru/tw_files2/urls_8/4/d-3078/3078_html_m13d2b68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033178" cy="46159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27784" y="5254312"/>
            <a:ext cx="3889162" cy="986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9488" y="5117273"/>
            <a:ext cx="3725465" cy="157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7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На чем мы поедим к бабаушке?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4105" name="Picture 9" descr="http://www.cliparthut.com/clip-arts/264/question-mark-clip-art-2647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4764"/>
            <a:ext cx="2868466" cy="358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lib.podelise.ru/tw_files2/urls_8/4/d-3078/3078_html_m13d2b68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0731"/>
            <a:ext cx="2737034" cy="32192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012160" y="5733256"/>
            <a:ext cx="273703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3203848" y="3645024"/>
            <a:ext cx="2952328" cy="986408"/>
          </a:xfrm>
          <a:prstGeom prst="bentConnector3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11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eto-picunda.ru/ris/kontakt/cartoon-airplane_1__(edium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7666"/>
            <a:ext cx="3698181" cy="192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unbook.com.ua/pic/images/Kak_narisovat_korabl_karandashom_poetapno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4257" y="2298998"/>
            <a:ext cx="2600230" cy="19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7056784" cy="18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93" b="13560"/>
          <a:stretch/>
        </p:blipFill>
        <p:spPr bwMode="auto">
          <a:xfrm>
            <a:off x="3285435" y="2649488"/>
            <a:ext cx="3078822" cy="167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314"/>
          <a:stretch/>
        </p:blipFill>
        <p:spPr bwMode="auto">
          <a:xfrm>
            <a:off x="251520" y="2477767"/>
            <a:ext cx="3032941" cy="192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http://www.province.ru/vladimir/media/k2/items/cache/973d452191c64a038927e95436dac7d2_Generi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5813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67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0" b="26628"/>
          <a:stretch/>
        </p:blipFill>
        <p:spPr bwMode="auto">
          <a:xfrm>
            <a:off x="353934" y="1268760"/>
            <a:ext cx="8501122" cy="492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00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Выбери билетик!?!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15616" y="1700808"/>
            <a:ext cx="1683082" cy="15121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599189" y="1671060"/>
            <a:ext cx="1907408" cy="15716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700808"/>
            <a:ext cx="1512168" cy="14904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3528" y="4149080"/>
            <a:ext cx="2736304" cy="146839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4149080"/>
            <a:ext cx="2952328" cy="14904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7020272" y="4149080"/>
            <a:ext cx="1728192" cy="1656184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3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0" b="26628"/>
          <a:stretch/>
        </p:blipFill>
        <p:spPr bwMode="auto">
          <a:xfrm>
            <a:off x="353934" y="1628800"/>
            <a:ext cx="8501122" cy="492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«АВТОБУС»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Музыкально-ритмическое упражнение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6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Артикуляционная гимнастика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1026" name="Picture 2" descr="http://mtdata.ru/u13/photo738F/20710837888-0/huge.jpeg"/>
          <p:cNvPicPr>
            <a:picLocks noChangeAspect="1" noChangeArrowheads="1"/>
          </p:cNvPicPr>
          <p:nvPr/>
        </p:nvPicPr>
        <p:blipFill>
          <a:blip r:embed="rId2"/>
          <a:srcRect r="-1352" b="18870"/>
          <a:stretch>
            <a:fillRect/>
          </a:stretch>
        </p:blipFill>
        <p:spPr bwMode="auto">
          <a:xfrm>
            <a:off x="142844" y="2571744"/>
            <a:ext cx="3214710" cy="3214710"/>
          </a:xfrm>
          <a:prstGeom prst="rect">
            <a:avLst/>
          </a:prstGeom>
          <a:noFill/>
        </p:spPr>
      </p:pic>
      <p:pic>
        <p:nvPicPr>
          <p:cNvPr id="1028" name="Picture 4" descr="http://stat8.blog.ru/lr/0f219da007d57ddd93108b598e2ed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496825"/>
            <a:ext cx="4238612" cy="2986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s019.radikal.ru/i620/1203/c4/cc64f46b8d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857496"/>
            <a:ext cx="2000232" cy="1600846"/>
          </a:xfrm>
          <a:prstGeom prst="rect">
            <a:avLst/>
          </a:prstGeom>
          <a:noFill/>
        </p:spPr>
      </p:pic>
      <p:pic>
        <p:nvPicPr>
          <p:cNvPr id="12" name="Picture 8" descr="http://s019.radikal.ru/i620/1203/c4/cc64f46b8d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714884"/>
            <a:ext cx="2000232" cy="1600846"/>
          </a:xfrm>
          <a:prstGeom prst="rect">
            <a:avLst/>
          </a:prstGeom>
          <a:noFill/>
        </p:spPr>
      </p:pic>
      <p:pic>
        <p:nvPicPr>
          <p:cNvPr id="13" name="Picture 8" descr="http://s019.radikal.ru/i620/1203/c4/cc64f46b8d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572008"/>
            <a:ext cx="2000232" cy="1600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82</Words>
  <Application>Microsoft Office PowerPoint</Application>
  <PresentationFormat>Экран (4:3)</PresentationFormat>
  <Paragraphs>25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«В гости к бабушке» (Закрепление обобщающих понятий у детей 5-6 лет с ОНР)</vt:lpstr>
      <vt:lpstr>Сложи картинку и узнай к кому в гости мы отравимся.</vt:lpstr>
      <vt:lpstr>Мы отправимся в гости к БАБУШКЕ</vt:lpstr>
      <vt:lpstr>На чем мы поедим к бабаушке?</vt:lpstr>
      <vt:lpstr>Слайд 5</vt:lpstr>
      <vt:lpstr>Слайд 6</vt:lpstr>
      <vt:lpstr>Выбери билетик!?!</vt:lpstr>
      <vt:lpstr>«АВТОБУС» Музыкально-ритмическое упражнение</vt:lpstr>
      <vt:lpstr>Артикуляционная гимнастика</vt:lpstr>
      <vt:lpstr>Слайд 10</vt:lpstr>
      <vt:lpstr> Подвижная игра  «Веселый огород»   </vt:lpstr>
      <vt:lpstr>«Кто живет у бабушки?»</vt:lpstr>
      <vt:lpstr>Слайд 13</vt:lpstr>
      <vt:lpstr>Слайд 14</vt:lpstr>
      <vt:lpstr>Слайд 15</vt:lpstr>
      <vt:lpstr>ПОМОГИТЕ БАБУШКЕ найти КЛУБКИ… (Закрепление правильного употребления предлогов  на – под)</vt:lpstr>
      <vt:lpstr>Пальчиковая гимнастика  «Веселая мышка»</vt:lpstr>
      <vt:lpstr>  Деление на  две команды.        Каждый ребенок  берет из мешочка по одной картинки.   </vt:lpstr>
      <vt:lpstr>Кто первым передаст курочке яичко?</vt:lpstr>
      <vt:lpstr>Награждение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гости к бабушке» (Формирование обобщающих понятий)</dc:title>
  <dc:creator>DNA7 X86</dc:creator>
  <cp:lastModifiedBy>DNA7 X86</cp:lastModifiedBy>
  <cp:revision>35</cp:revision>
  <dcterms:created xsi:type="dcterms:W3CDTF">2015-12-09T19:44:00Z</dcterms:created>
  <dcterms:modified xsi:type="dcterms:W3CDTF">2015-12-13T21:00:14Z</dcterms:modified>
</cp:coreProperties>
</file>