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9" r:id="rId10"/>
    <p:sldId id="268" r:id="rId11"/>
    <p:sldId id="267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D65BF-03F5-4176-AC1B-196C4C2EFA1C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F1E8D-2565-4EDE-8669-1549BFEA7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355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F1E8D-2565-4EDE-8669-1549BFEA7DB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142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952C3-DCFA-4CC6-820A-29E8EDBF242B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FB71A-844E-4B14-8296-68591BFC5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7992888" cy="187220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Arial Black" pitchFamily="34" charset="0"/>
              </a:rPr>
              <a:t>Нахождение </a:t>
            </a:r>
            <a:br>
              <a:rPr lang="ru-RU" sz="60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6000" dirty="0" smtClean="0">
                <a:solidFill>
                  <a:srgbClr val="002060"/>
                </a:solidFill>
                <a:latin typeface="Arial Black" pitchFamily="34" charset="0"/>
              </a:rPr>
              <a:t>числа  по доле</a:t>
            </a:r>
            <a:endParaRPr lang="ru-RU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7768952" cy="93610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</a:t>
            </a:r>
            <a:r>
              <a:rPr lang="ru-RU" dirty="0" smtClean="0"/>
              <a:t>рок математики в 3 классе</a:t>
            </a:r>
          </a:p>
          <a:p>
            <a:r>
              <a:rPr lang="ru-RU" dirty="0" smtClean="0"/>
              <a:t>ОС «Школа 2100»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5301208"/>
            <a:ext cx="30139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Садикова</a:t>
            </a:r>
            <a:r>
              <a:rPr lang="ru-RU" dirty="0" smtClean="0"/>
              <a:t> Ия Владимировна,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МБОУ «СОШ № 48»</a:t>
            </a:r>
          </a:p>
          <a:p>
            <a:r>
              <a:rPr lang="ru-RU" dirty="0" smtClean="0"/>
              <a:t>               г. Кемерово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0" descr="http://12betyxpt222.com/images/55d0aedbd4b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89" y="1371945"/>
            <a:ext cx="3003177" cy="4752528"/>
          </a:xfrm>
          <a:prstGeom prst="rect">
            <a:avLst/>
          </a:prstGeom>
          <a:noFill/>
        </p:spPr>
      </p:pic>
      <p:pic>
        <p:nvPicPr>
          <p:cNvPr id="5" name="Picture 8" descr="булычев заповедник сказок краткое содержа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2760" y="1417638"/>
            <a:ext cx="2914040" cy="1723447"/>
          </a:xfrm>
          <a:prstGeom prst="rect">
            <a:avLst/>
          </a:prstGeom>
          <a:noFill/>
        </p:spPr>
      </p:pic>
      <p:pic>
        <p:nvPicPr>
          <p:cNvPr id="6" name="Picture 2" descr="заповедник сказок имя главного злоде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7534" y="4479104"/>
            <a:ext cx="2844245" cy="1759369"/>
          </a:xfrm>
          <a:prstGeom prst="rect">
            <a:avLst/>
          </a:prstGeom>
          <a:noFill/>
        </p:spPr>
      </p:pic>
      <p:pic>
        <p:nvPicPr>
          <p:cNvPr id="7" name="Picture 6" descr="булычев заповедник сказок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841197"/>
            <a:ext cx="3005409" cy="19578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345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964488" cy="648071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№ 6 б                         ПРИМЕНЯЕМ НОВЫЕ ЗНАНИЯ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5238260" cy="2952328"/>
          </a:xfrm>
        </p:spPr>
        <p:txBody>
          <a:bodyPr>
            <a:normAutofit/>
          </a:bodyPr>
          <a:lstStyle/>
          <a:p>
            <a:pPr algn="l"/>
            <a:endParaRPr lang="ru-RU" sz="2800" b="1" i="1" dirty="0" smtClean="0">
              <a:solidFill>
                <a:schemeClr val="tx1"/>
              </a:solidFill>
            </a:endParaRPr>
          </a:p>
          <a:p>
            <a:pPr algn="l"/>
            <a:endParaRPr lang="ru-RU" sz="15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2800" b="1" i="1" dirty="0" smtClean="0">
                <a:solidFill>
                  <a:schemeClr val="tx1"/>
                </a:solidFill>
              </a:rPr>
              <a:t>Гном Веня - </a:t>
            </a:r>
            <a:r>
              <a:rPr lang="ru-RU" sz="2800" b="1" i="1" dirty="0" smtClean="0">
                <a:solidFill>
                  <a:srgbClr val="C00000"/>
                </a:solidFill>
              </a:rPr>
              <a:t>?</a:t>
            </a:r>
            <a:r>
              <a:rPr lang="ru-RU" sz="2800" b="1" i="1" dirty="0" smtClean="0">
                <a:solidFill>
                  <a:schemeClr val="tx1"/>
                </a:solidFill>
              </a:rPr>
              <a:t> на 89 лет старше</a:t>
            </a:r>
          </a:p>
          <a:p>
            <a:pPr algn="l"/>
            <a:r>
              <a:rPr lang="ru-RU" sz="2800" b="1" i="1" dirty="0" smtClean="0">
                <a:solidFill>
                  <a:schemeClr val="tx1"/>
                </a:solidFill>
              </a:rPr>
              <a:t>Алиса - ?   </a:t>
            </a:r>
            <a:r>
              <a:rPr lang="ru-RU" sz="5400" i="1" dirty="0" smtClean="0">
                <a:solidFill>
                  <a:schemeClr val="tx1"/>
                </a:solidFill>
              </a:rPr>
              <a:t>⅟</a:t>
            </a:r>
            <a:r>
              <a:rPr lang="ru-RU" sz="2800" b="1" i="1" dirty="0" smtClean="0">
                <a:solidFill>
                  <a:schemeClr val="tx1"/>
                </a:solidFill>
              </a:rPr>
              <a:t>10 от </a:t>
            </a:r>
          </a:p>
          <a:p>
            <a:pPr algn="l"/>
            <a:r>
              <a:rPr lang="ru-RU" sz="2800" b="1" i="1" dirty="0" err="1" smtClean="0">
                <a:solidFill>
                  <a:schemeClr val="tx1"/>
                </a:solidFill>
              </a:rPr>
              <a:t>Громозека</a:t>
            </a:r>
            <a:r>
              <a:rPr lang="ru-RU" sz="2800" b="1" i="1" dirty="0" smtClean="0">
                <a:solidFill>
                  <a:schemeClr val="tx1"/>
                </a:solidFill>
              </a:rPr>
              <a:t> – 80 лет</a:t>
            </a: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796136" y="2060848"/>
            <a:ext cx="28803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094107" y="2060848"/>
            <a:ext cx="0" cy="93610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635896" y="2924944"/>
            <a:ext cx="57606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11960" y="2924944"/>
            <a:ext cx="0" cy="64807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779912" y="3573016"/>
            <a:ext cx="432048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437923" y="3002834"/>
            <a:ext cx="1656184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16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964488" cy="648071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                                                         ПОДВЕДЁМ ИТОГ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5238260" cy="2952328"/>
          </a:xfrm>
        </p:spPr>
        <p:txBody>
          <a:bodyPr>
            <a:normAutofit/>
          </a:bodyPr>
          <a:lstStyle/>
          <a:p>
            <a:pPr algn="l"/>
            <a:endParaRPr lang="ru-RU" sz="2800" b="1" i="1" dirty="0" smtClean="0">
              <a:solidFill>
                <a:schemeClr val="tx1"/>
              </a:solidFill>
            </a:endParaRPr>
          </a:p>
          <a:p>
            <a:pPr algn="l"/>
            <a:endParaRPr lang="ru-RU" sz="1500" b="1" i="1" dirty="0" smtClean="0">
              <a:solidFill>
                <a:schemeClr val="tx1"/>
              </a:solidFill>
            </a:endParaRPr>
          </a:p>
          <a:p>
            <a:pPr algn="l"/>
            <a:endParaRPr lang="ru-RU" sz="2800" b="1" i="1" dirty="0" smtClean="0">
              <a:solidFill>
                <a:schemeClr val="tx1"/>
              </a:solidFill>
            </a:endParaRP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1720" y="1772816"/>
            <a:ext cx="47525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/>
              <a:t>нтересное</a:t>
            </a:r>
          </a:p>
          <a:p>
            <a:r>
              <a:rPr lang="ru-RU" sz="6600" b="1" dirty="0" smtClean="0">
                <a:solidFill>
                  <a:srgbClr val="FF0000"/>
                </a:solidFill>
              </a:rPr>
              <a:t>Т</a:t>
            </a:r>
            <a:r>
              <a:rPr lang="ru-RU" sz="6600" dirty="0" smtClean="0"/>
              <a:t>ворческое</a:t>
            </a:r>
          </a:p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бучающее</a:t>
            </a:r>
          </a:p>
          <a:p>
            <a:r>
              <a:rPr lang="ru-RU" sz="6600" b="1" dirty="0" smtClean="0">
                <a:solidFill>
                  <a:srgbClr val="FF0000"/>
                </a:solidFill>
              </a:rPr>
              <a:t>Г</a:t>
            </a:r>
            <a:r>
              <a:rPr lang="ru-RU" sz="6600" dirty="0" smtClean="0"/>
              <a:t>лавное</a:t>
            </a:r>
            <a:endParaRPr lang="ru-RU" sz="6600" dirty="0"/>
          </a:p>
        </p:txBody>
      </p:sp>
    </p:spTree>
    <p:extLst>
      <p:ext uri="{BB962C8B-B14F-4D97-AF65-F5344CB8AC3E}">
        <p14:creationId xmlns="" xmlns:p14="http://schemas.microsoft.com/office/powerpoint/2010/main" val="39816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132856"/>
            <a:ext cx="3168352" cy="64807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Чему равна длина   </a:t>
            </a:r>
            <a:endParaRPr lang="ru-RU" sz="28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7667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№ 1                      ВСПОМИНАЕМ ТО, ЧТО ЗНАЕМ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39552" y="1844824"/>
            <a:ext cx="68407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552" y="177281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380312" y="177281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512" y="1412776"/>
            <a:ext cx="530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B</a:t>
            </a:r>
            <a:endParaRPr lang="ru-RU" sz="3200" b="1" i="1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7380312" y="1412776"/>
            <a:ext cx="242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D</a:t>
            </a:r>
            <a:endParaRPr lang="ru-RU" sz="32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63888" y="1340768"/>
            <a:ext cx="1035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12 </a:t>
            </a:r>
            <a:r>
              <a:rPr lang="ru-RU" sz="2800" b="1" i="1" dirty="0" smtClean="0">
                <a:solidFill>
                  <a:srgbClr val="7030A0"/>
                </a:solidFill>
              </a:rPr>
              <a:t>см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3888" y="206084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1920" y="227687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67944" y="2060848"/>
            <a:ext cx="341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355976" y="2276872"/>
            <a:ext cx="243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2060848"/>
            <a:ext cx="341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860032" y="2276872"/>
            <a:ext cx="243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76056" y="2060848"/>
            <a:ext cx="21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364088" y="2276872"/>
            <a:ext cx="243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80112" y="2060848"/>
            <a:ext cx="576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</a:rPr>
              <a:t> 1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12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" name="Заголовок 3"/>
          <p:cNvSpPr txBox="1">
            <a:spLocks/>
          </p:cNvSpPr>
          <p:nvPr/>
        </p:nvSpPr>
        <p:spPr>
          <a:xfrm>
            <a:off x="6012160" y="2132856"/>
            <a:ext cx="331236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э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того отрезка?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endParaRPr kumimoji="0" lang="ru-RU" sz="2800" b="1" i="0" u="sng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132856"/>
            <a:ext cx="3168352" cy="64807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Чему равна длина   </a:t>
            </a:r>
            <a:endParaRPr lang="ru-RU" sz="28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7667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№ 1                      ВСПОМИНАЕМ ТО, ЧТО ЗНАЕМ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39552" y="1844824"/>
            <a:ext cx="68407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552" y="177281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380312" y="177281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512" y="1412776"/>
            <a:ext cx="530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B</a:t>
            </a:r>
            <a:endParaRPr lang="ru-RU" sz="3200" b="1" i="1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7380312" y="1412776"/>
            <a:ext cx="242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D</a:t>
            </a:r>
            <a:endParaRPr lang="ru-RU" sz="32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63888" y="1340768"/>
            <a:ext cx="1035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12 </a:t>
            </a:r>
            <a:r>
              <a:rPr lang="ru-RU" sz="2800" b="1" i="1" dirty="0" smtClean="0">
                <a:solidFill>
                  <a:srgbClr val="7030A0"/>
                </a:solidFill>
              </a:rPr>
              <a:t>см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3888" y="206084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1920" y="227687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67944" y="2060848"/>
            <a:ext cx="341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355976" y="2276872"/>
            <a:ext cx="243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2060848"/>
            <a:ext cx="341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860032" y="2276872"/>
            <a:ext cx="243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76056" y="2060848"/>
            <a:ext cx="21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364088" y="2276872"/>
            <a:ext cx="243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80112" y="2060848"/>
            <a:ext cx="576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</a:rPr>
              <a:t> 1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12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" name="Заголовок 3"/>
          <p:cNvSpPr txBox="1">
            <a:spLocks/>
          </p:cNvSpPr>
          <p:nvPr/>
        </p:nvSpPr>
        <p:spPr>
          <a:xfrm>
            <a:off x="6012160" y="2132856"/>
            <a:ext cx="331236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э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того отрезка?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endParaRPr kumimoji="0" lang="ru-RU" sz="2800" b="1" i="0" u="sng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7544" y="3068960"/>
            <a:ext cx="360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/>
              <a:t>1</a:t>
            </a:r>
          </a:p>
          <a:p>
            <a:r>
              <a:rPr lang="ru-RU" sz="2400" b="1" i="1" dirty="0" smtClean="0"/>
              <a:t>2</a:t>
            </a:r>
            <a:endParaRPr lang="ru-RU" sz="24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755576" y="32849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о</a:t>
            </a:r>
            <a:r>
              <a:rPr lang="ru-RU" sz="2400" b="1" i="1" dirty="0" smtClean="0"/>
              <a:t>т 12 см =</a:t>
            </a:r>
            <a:endParaRPr lang="ru-RU" sz="2400" b="1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39552" y="4797152"/>
            <a:ext cx="360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/>
              <a:t>1</a:t>
            </a:r>
          </a:p>
          <a:p>
            <a:r>
              <a:rPr lang="ru-RU" sz="2400" b="1" i="1" dirty="0"/>
              <a:t>4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5085184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от 12 см =</a:t>
            </a:r>
            <a:endParaRPr lang="ru-RU" sz="2400" b="1" i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635896" y="3105835"/>
            <a:ext cx="288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/>
              <a:t>1</a:t>
            </a:r>
          </a:p>
          <a:p>
            <a:r>
              <a:rPr lang="ru-RU" sz="2400" b="1" i="1" dirty="0"/>
              <a:t>3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941859" y="3244334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от 12 см =</a:t>
            </a:r>
            <a:endParaRPr lang="ru-RU" sz="2400" b="1" i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635896" y="4797152"/>
            <a:ext cx="432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/>
              <a:t>1</a:t>
            </a:r>
          </a:p>
          <a:p>
            <a:r>
              <a:rPr lang="ru-RU" sz="2400" b="1" i="1" dirty="0"/>
              <a:t>6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923928" y="5085184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от 12 см =</a:t>
            </a:r>
            <a:endParaRPr lang="ru-RU" sz="2400" b="1" i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228184" y="3645024"/>
            <a:ext cx="576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/>
              <a:t> 1</a:t>
            </a:r>
          </a:p>
          <a:p>
            <a:r>
              <a:rPr lang="ru-RU" sz="2400" b="1" i="1" dirty="0" smtClean="0"/>
              <a:t>12</a:t>
            </a:r>
            <a:endParaRPr lang="ru-RU" sz="2400" b="1" i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660232" y="3861048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от 12 см =</a:t>
            </a:r>
            <a:endParaRPr lang="ru-RU" sz="2400" b="1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2339752" y="328498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6 см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7544" y="3861048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12 см : 2 = 6 см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339752" y="5085184"/>
            <a:ext cx="827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3 см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39552" y="5661248"/>
            <a:ext cx="2151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12 см : 4 = 3 см</a:t>
            </a:r>
            <a:endParaRPr lang="ru-RU" sz="24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508104" y="3212976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</a:rPr>
              <a:t>4</a:t>
            </a:r>
            <a:r>
              <a:rPr lang="ru-RU" sz="2400" b="1" i="1" dirty="0" smtClean="0">
                <a:solidFill>
                  <a:srgbClr val="7030A0"/>
                </a:solidFill>
              </a:rPr>
              <a:t> см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35896" y="3861048"/>
            <a:ext cx="2151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12 см : 3 = 4 см</a:t>
            </a:r>
            <a:endParaRPr lang="ru-RU" sz="24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635896" y="5661248"/>
            <a:ext cx="2151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12 см : 6 = 2 см</a:t>
            </a:r>
            <a:endParaRPr lang="ru-RU" sz="24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8172400" y="3861048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</a:rPr>
              <a:t>1</a:t>
            </a:r>
            <a:r>
              <a:rPr lang="ru-RU" sz="2400" b="1" i="1" dirty="0" smtClean="0">
                <a:solidFill>
                  <a:srgbClr val="7030A0"/>
                </a:solidFill>
              </a:rPr>
              <a:t> см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372200" y="4509120"/>
            <a:ext cx="2295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12 см : 12 = 1 см</a:t>
            </a:r>
            <a:endParaRPr lang="ru-RU" sz="24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508104" y="5085184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</a:rPr>
              <a:t>2</a:t>
            </a:r>
            <a:r>
              <a:rPr lang="ru-RU" sz="2400" b="1" i="1" dirty="0" smtClean="0">
                <a:solidFill>
                  <a:srgbClr val="7030A0"/>
                </a:solidFill>
              </a:rPr>
              <a:t> см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059832" y="404665"/>
            <a:ext cx="6084168" cy="64807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ФОРМУЛИРУЕМ ПРОБЛЕМУ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11960" y="1988840"/>
            <a:ext cx="4464496" cy="39604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  Профессор Селезнёв – папа Алисы, специалист по </a:t>
            </a:r>
            <a:r>
              <a:rPr lang="ru-RU" sz="2800" b="1" dirty="0" err="1" smtClean="0">
                <a:solidFill>
                  <a:schemeClr val="tx1"/>
                </a:solidFill>
              </a:rPr>
              <a:t>космозоологии</a:t>
            </a:r>
            <a:r>
              <a:rPr lang="ru-RU" sz="2800" b="1" dirty="0" smtClean="0">
                <a:solidFill>
                  <a:schemeClr val="tx1"/>
                </a:solidFill>
              </a:rPr>
              <a:t>, директор московского космического зоопарка. Он часто совершает экспедиции на другие планеты в поисках новых животных.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mir-fantastiki.ucoz.com/KB_kino/Seleznev_TT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3151426" cy="453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059832" y="404665"/>
            <a:ext cx="6084168" cy="64807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ФОРМУЛИРУЕМ ПРОБЛЕМУ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11960" y="1988840"/>
            <a:ext cx="4464496" cy="39604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9458" name="Picture 2" descr="http://n1s1.hsmedia.ru/a8/f8/46/a8f8467c86edb19d65557e237de07273/235x235_0_cedce6c37ea9028f94f8c62edbaabb61@720x350_0xc0a8393c_183514921370472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274" y="2276872"/>
            <a:ext cx="2808311" cy="2808312"/>
          </a:xfrm>
          <a:prstGeom prst="rect">
            <a:avLst/>
          </a:prstGeom>
          <a:noFill/>
        </p:spPr>
      </p:pic>
      <p:sp>
        <p:nvSpPr>
          <p:cNvPr id="6" name="Подзаголовок 4"/>
          <p:cNvSpPr txBox="1">
            <a:spLocks/>
          </p:cNvSpPr>
          <p:nvPr/>
        </p:nvSpPr>
        <p:spPr>
          <a:xfrm>
            <a:off x="0" y="3501008"/>
            <a:ext cx="867645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</a:t>
            </a:r>
            <a:endParaRPr kumimoji="0" lang="ru-RU" sz="540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ligraphia One" panose="0200040000000000000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35896" y="1340768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i="1" dirty="0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Папа подарил мне трёх </a:t>
            </a:r>
            <a:r>
              <a:rPr lang="ru-RU" sz="2800" b="1" i="1" dirty="0" err="1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снуриков</a:t>
            </a:r>
            <a:r>
              <a:rPr lang="ru-RU" sz="2800" b="1" i="1" dirty="0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и сказал, что это только четвёртая часть всего подарка. Остальных </a:t>
            </a:r>
            <a:r>
              <a:rPr lang="ru-RU" sz="2800" b="1" i="1" dirty="0" err="1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снуриков</a:t>
            </a:r>
            <a:r>
              <a:rPr lang="ru-RU" sz="2800" b="1" i="1" dirty="0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он подарит мне после очередной </a:t>
            </a:r>
            <a:r>
              <a:rPr lang="ru-RU" sz="2800" b="1" i="1" dirty="0" err="1" smtClean="0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экспеди</a:t>
            </a:r>
            <a:r>
              <a:rPr lang="ru-RU" sz="2800" b="1" i="1" dirty="0" smtClean="0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- </a:t>
            </a:r>
            <a:r>
              <a:rPr lang="ru-RU" sz="2800" b="1" i="1" dirty="0" err="1" smtClean="0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ции</a:t>
            </a:r>
            <a:r>
              <a:rPr lang="ru-RU" sz="2800" b="1" i="1" dirty="0" smtClean="0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. Мне не терпится </a:t>
            </a:r>
            <a:r>
              <a:rPr lang="ru-RU" sz="2800" b="1" i="1" dirty="0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узнать, сколько всего </a:t>
            </a:r>
            <a:r>
              <a:rPr lang="ru-RU" sz="2800" b="1" i="1" dirty="0" err="1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снуриков</a:t>
            </a:r>
            <a:r>
              <a:rPr lang="ru-RU" sz="2800" b="1" i="1" dirty="0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подарит мне папа</a:t>
            </a:r>
            <a:r>
              <a:rPr lang="ru-RU" sz="2800" b="1" i="1" dirty="0" smtClean="0">
                <a:solidFill>
                  <a:srgbClr val="215868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. А как посчитать, я не знаю. Поможете? </a:t>
            </a:r>
          </a:p>
        </p:txBody>
      </p:sp>
    </p:spTree>
    <p:extLst>
      <p:ext uri="{BB962C8B-B14F-4D97-AF65-F5344CB8AC3E}">
        <p14:creationId xmlns="" xmlns:p14="http://schemas.microsoft.com/office/powerpoint/2010/main" val="29023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217" y="188640"/>
            <a:ext cx="8201255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                             ФОРМУЛИРУЕМ </a:t>
            </a:r>
            <a:r>
              <a:rPr lang="ru-RU" sz="3200" b="1" dirty="0">
                <a:solidFill>
                  <a:schemeClr val="bg1"/>
                </a:solidFill>
              </a:rPr>
              <a:t>ПРОБЛЕМУ</a:t>
            </a: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81" y="2837201"/>
            <a:ext cx="691615" cy="712416"/>
          </a:xfrm>
        </p:spPr>
      </p:pic>
      <p:pic>
        <p:nvPicPr>
          <p:cNvPr id="10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04" y="2621231"/>
            <a:ext cx="742936" cy="765280"/>
          </a:xfrm>
          <a:prstGeom prst="rect">
            <a:avLst/>
          </a:prstGeom>
        </p:spPr>
      </p:pic>
      <p:pic>
        <p:nvPicPr>
          <p:cNvPr id="11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448" y="2853327"/>
            <a:ext cx="675960" cy="69629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58124" y="3805055"/>
            <a:ext cx="33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/>
              <a:t>1</a:t>
            </a:r>
          </a:p>
          <a:p>
            <a:r>
              <a:rPr lang="ru-RU" sz="2400" b="1" i="1" dirty="0"/>
              <a:t>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90604" y="3973705"/>
            <a:ext cx="1007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= 3 </a:t>
            </a:r>
            <a:r>
              <a:rPr lang="ru-RU" sz="2400" b="1" i="1" dirty="0" err="1" smtClean="0"/>
              <a:t>сн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63588" y="3641949"/>
            <a:ext cx="7380820" cy="118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41614" y="3569941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01797" y="358179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358179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444208" y="358179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44408" y="3582171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уга 24"/>
          <p:cNvSpPr/>
          <p:nvPr/>
        </p:nvSpPr>
        <p:spPr>
          <a:xfrm>
            <a:off x="755576" y="3309288"/>
            <a:ext cx="7426121" cy="480657"/>
          </a:xfrm>
          <a:prstGeom prst="arc">
            <a:avLst>
              <a:gd name="adj1" fmla="val 10858191"/>
              <a:gd name="adj2" fmla="val 21590866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406683" y="2899717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?</a:t>
            </a:r>
            <a:endParaRPr lang="ru-RU" sz="24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875235" y="1389659"/>
            <a:ext cx="7062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Тема урока: </a:t>
            </a:r>
            <a:r>
              <a:rPr lang="ru-RU" sz="3200" dirty="0" smtClean="0">
                <a:solidFill>
                  <a:srgbClr val="C00000"/>
                </a:solidFill>
              </a:rPr>
              <a:t>Нахождение числа по доле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54843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3408" y="188640"/>
            <a:ext cx="6167064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                             УЗНАЁМ НОВОЕ</a:t>
            </a: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81" y="2837201"/>
            <a:ext cx="691615" cy="712416"/>
          </a:xfrm>
        </p:spPr>
      </p:pic>
      <p:pic>
        <p:nvPicPr>
          <p:cNvPr id="10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04" y="2621231"/>
            <a:ext cx="742936" cy="765280"/>
          </a:xfrm>
          <a:prstGeom prst="rect">
            <a:avLst/>
          </a:prstGeom>
        </p:spPr>
      </p:pic>
      <p:pic>
        <p:nvPicPr>
          <p:cNvPr id="11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260" y="2885508"/>
            <a:ext cx="675960" cy="69629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58124" y="3805055"/>
            <a:ext cx="33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rgbClr val="0070C0"/>
                </a:solidFill>
              </a:rPr>
              <a:t>1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90604" y="3973705"/>
            <a:ext cx="1007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= 3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сн</a:t>
            </a:r>
            <a:r>
              <a:rPr lang="ru-RU" sz="2400" b="1" i="1" dirty="0" smtClean="0">
                <a:solidFill>
                  <a:srgbClr val="0070C0"/>
                </a:solidFill>
              </a:rPr>
              <a:t>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63588" y="3641949"/>
            <a:ext cx="7380820" cy="118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41614" y="3569941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01797" y="358179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358179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444208" y="358179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44408" y="3582171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уга 24"/>
          <p:cNvSpPr/>
          <p:nvPr/>
        </p:nvSpPr>
        <p:spPr>
          <a:xfrm>
            <a:off x="755576" y="3309288"/>
            <a:ext cx="7426121" cy="480657"/>
          </a:xfrm>
          <a:prstGeom prst="arc">
            <a:avLst>
              <a:gd name="adj1" fmla="val 10858191"/>
              <a:gd name="adj2" fmla="val 21590866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406683" y="2899717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?</a:t>
            </a:r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5235" y="1394898"/>
            <a:ext cx="70628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Тема урока: </a:t>
            </a:r>
            <a:r>
              <a:rPr lang="ru-RU" sz="3200" dirty="0">
                <a:solidFill>
                  <a:srgbClr val="C00000"/>
                </a:solidFill>
              </a:rPr>
              <a:t>Нахождение числа по доле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61532" y="3678411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K</a:t>
            </a:r>
            <a:endParaRPr lang="ru-RU" sz="24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484832" y="3703540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M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031985" y="3709764"/>
            <a:ext cx="386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/>
              <a:t>N</a:t>
            </a:r>
            <a:endParaRPr lang="ru-RU" sz="2400" b="1" i="1" dirty="0"/>
          </a:p>
        </p:txBody>
      </p:sp>
      <p:pic>
        <p:nvPicPr>
          <p:cNvPr id="2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452" y="2853327"/>
            <a:ext cx="675960" cy="696290"/>
          </a:xfrm>
          <a:prstGeom prst="rect">
            <a:avLst/>
          </a:prstGeom>
        </p:spPr>
      </p:pic>
      <p:pic>
        <p:nvPicPr>
          <p:cNvPr id="26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699" y="2680016"/>
            <a:ext cx="675960" cy="696290"/>
          </a:xfrm>
          <a:prstGeom prst="rect">
            <a:avLst/>
          </a:prstGeom>
        </p:spPr>
      </p:pic>
      <p:pic>
        <p:nvPicPr>
          <p:cNvPr id="28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586" y="2992579"/>
            <a:ext cx="675960" cy="696290"/>
          </a:xfrm>
          <a:prstGeom prst="rect">
            <a:avLst/>
          </a:prstGeom>
        </p:spPr>
      </p:pic>
      <p:pic>
        <p:nvPicPr>
          <p:cNvPr id="29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662" y="2885508"/>
            <a:ext cx="675960" cy="696290"/>
          </a:xfrm>
          <a:prstGeom prst="rect">
            <a:avLst/>
          </a:prstGeom>
        </p:spPr>
      </p:pic>
      <p:pic>
        <p:nvPicPr>
          <p:cNvPr id="30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944" y="2621231"/>
            <a:ext cx="744613" cy="811795"/>
          </a:xfrm>
          <a:prstGeom prst="rect">
            <a:avLst/>
          </a:prstGeom>
        </p:spPr>
      </p:pic>
      <p:pic>
        <p:nvPicPr>
          <p:cNvPr id="31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107" y="2961143"/>
            <a:ext cx="675960" cy="696290"/>
          </a:xfrm>
          <a:prstGeom prst="rect">
            <a:avLst/>
          </a:prstGeom>
        </p:spPr>
      </p:pic>
      <p:pic>
        <p:nvPicPr>
          <p:cNvPr id="32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48" y="3005727"/>
            <a:ext cx="675960" cy="696290"/>
          </a:xfrm>
          <a:prstGeom prst="rect">
            <a:avLst/>
          </a:prstGeom>
        </p:spPr>
      </p:pic>
      <p:pic>
        <p:nvPicPr>
          <p:cNvPr id="33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714" y="2698767"/>
            <a:ext cx="675960" cy="696290"/>
          </a:xfrm>
          <a:prstGeom prst="rect">
            <a:avLst/>
          </a:prstGeom>
        </p:spPr>
      </p:pic>
      <p:pic>
        <p:nvPicPr>
          <p:cNvPr id="3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68" y="2968565"/>
            <a:ext cx="675960" cy="6962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023" y="4797152"/>
            <a:ext cx="70375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3 </a:t>
            </a:r>
            <a:r>
              <a:rPr lang="en-US" sz="2400" b="1" i="1" dirty="0" smtClean="0"/>
              <a:t>·  4 = 12 (c</a:t>
            </a:r>
            <a:r>
              <a:rPr lang="ru-RU" sz="2400" b="1" i="1" dirty="0" smtClean="0"/>
              <a:t>н.) – собирается подарить папа Алисе.</a:t>
            </a:r>
          </a:p>
          <a:p>
            <a:endParaRPr lang="ru-RU" sz="1600" b="1" i="1" dirty="0"/>
          </a:p>
          <a:p>
            <a:r>
              <a:rPr lang="ru-RU" sz="2400" b="1" i="1" dirty="0" smtClean="0"/>
              <a:t>Ответ: 12 </a:t>
            </a:r>
            <a:r>
              <a:rPr lang="ru-RU" sz="2400" b="1" i="1" dirty="0" err="1" smtClean="0"/>
              <a:t>снуриков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</p:spTree>
    <p:extLst>
      <p:ext uri="{BB962C8B-B14F-4D97-AF65-F5344CB8AC3E}">
        <p14:creationId xmlns="" xmlns:p14="http://schemas.microsoft.com/office/powerpoint/2010/main" val="374771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059832" y="404665"/>
            <a:ext cx="6084168" cy="64807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ПРИМЕНЯЕМ НОВЫЕ ЗНАНИЯ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2656519"/>
            <a:ext cx="3888432" cy="420148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  </a:t>
            </a:r>
            <a:r>
              <a:rPr lang="ru-RU" sz="2800" b="1" dirty="0" err="1">
                <a:solidFill>
                  <a:schemeClr val="tx1"/>
                </a:solidFill>
              </a:rPr>
              <a:t>Г</a:t>
            </a:r>
            <a:r>
              <a:rPr lang="ru-RU" sz="2800" b="1" dirty="0" err="1" smtClean="0">
                <a:solidFill>
                  <a:schemeClr val="tx1"/>
                </a:solidFill>
              </a:rPr>
              <a:t>ромозека</a:t>
            </a:r>
            <a:r>
              <a:rPr lang="ru-RU" sz="2800" b="1" dirty="0" smtClean="0">
                <a:solidFill>
                  <a:schemeClr val="tx1"/>
                </a:solidFill>
              </a:rPr>
              <a:t> – 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</a:rPr>
              <a:t>нопланетянин с планеты </a:t>
            </a:r>
            <a:r>
              <a:rPr lang="ru-RU" sz="2800" b="1" dirty="0" err="1" smtClean="0">
                <a:solidFill>
                  <a:schemeClr val="tx1"/>
                </a:solidFill>
              </a:rPr>
              <a:t>Чумароза</a:t>
            </a:r>
            <a:r>
              <a:rPr lang="ru-RU" sz="2800" b="1" dirty="0" smtClean="0">
                <a:solidFill>
                  <a:schemeClr val="tx1"/>
                </a:solidFill>
              </a:rPr>
              <a:t>, профессор </a:t>
            </a:r>
            <a:r>
              <a:rPr lang="ru-RU" sz="2800" b="1" dirty="0" err="1" smtClean="0">
                <a:solidFill>
                  <a:schemeClr val="tx1"/>
                </a:solidFill>
              </a:rPr>
              <a:t>космоархеологии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72816"/>
            <a:ext cx="3960440" cy="42769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76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964488" cy="648071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№ 6 а                         ПРИМЕНЯЕМ НОВЫЕ ЗНАНИЯ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4320480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chemeClr val="tx1"/>
                </a:solidFill>
              </a:rPr>
              <a:t>Сколько лет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Громозеке</a:t>
            </a:r>
            <a:r>
              <a:rPr lang="ru-RU" sz="2800" b="1" i="1" dirty="0" smtClean="0">
                <a:solidFill>
                  <a:schemeClr val="tx1"/>
                </a:solidFill>
              </a:rPr>
              <a:t>, если  </a:t>
            </a:r>
            <a:r>
              <a:rPr lang="ru-RU" sz="4400" b="1" i="1" dirty="0" smtClean="0">
                <a:solidFill>
                  <a:schemeClr val="tx1"/>
                </a:solidFill>
              </a:rPr>
              <a:t>⅕ </a:t>
            </a:r>
            <a:r>
              <a:rPr lang="ru-RU" sz="2800" b="1" i="1" dirty="0" smtClean="0">
                <a:solidFill>
                  <a:schemeClr val="tx1"/>
                </a:solidFill>
              </a:rPr>
              <a:t>его возраста составляет 16 лет?</a:t>
            </a:r>
            <a:endParaRPr lang="ru-RU" sz="4400" b="1" i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                                                целое – </a:t>
            </a:r>
            <a:r>
              <a:rPr lang="ru-RU" sz="2000" b="1" dirty="0">
                <a:solidFill>
                  <a:schemeClr val="tx1"/>
                </a:solidFill>
              </a:rPr>
              <a:t>?</a:t>
            </a:r>
            <a:r>
              <a:rPr lang="ru-RU" sz="2000" b="1" dirty="0" smtClean="0">
                <a:solidFill>
                  <a:schemeClr val="tx1"/>
                </a:solidFill>
              </a:rPr>
              <a:t>  лет</a:t>
            </a:r>
            <a:endParaRPr lang="ru-RU" sz="1000" b="1" dirty="0">
              <a:solidFill>
                <a:schemeClr val="tx1"/>
              </a:solidFill>
            </a:endParaRP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             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⅕</a:t>
            </a:r>
            <a:r>
              <a:rPr lang="ru-RU" sz="2000" b="1" dirty="0" smtClean="0">
                <a:solidFill>
                  <a:schemeClr val="tx1"/>
                </a:solidFill>
              </a:rPr>
              <a:t> - 16 лет   </a:t>
            </a:r>
          </a:p>
          <a:p>
            <a:pPr algn="l"/>
            <a:endParaRPr lang="ru-RU" sz="1200" b="1" dirty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       </a:t>
            </a:r>
            <a:r>
              <a:rPr lang="ru-RU" sz="2800" b="1" i="1" dirty="0" smtClean="0">
                <a:solidFill>
                  <a:schemeClr val="tx1"/>
                </a:solidFill>
              </a:rPr>
              <a:t>16 </a:t>
            </a:r>
            <a:r>
              <a:rPr lang="ru-RU" sz="2800" b="1" i="1" dirty="0">
                <a:solidFill>
                  <a:schemeClr val="tx1"/>
                </a:solidFill>
              </a:rPr>
              <a:t>· 5 = 80 (л</a:t>
            </a:r>
            <a:r>
              <a:rPr lang="ru-RU" sz="2800" b="1" i="1" dirty="0" smtClean="0">
                <a:solidFill>
                  <a:schemeClr val="tx1"/>
                </a:solidFill>
              </a:rPr>
              <a:t>.) – возраст </a:t>
            </a:r>
            <a:r>
              <a:rPr lang="ru-RU" sz="2800" b="1" i="1" dirty="0" err="1">
                <a:solidFill>
                  <a:schemeClr val="tx1"/>
                </a:solidFill>
              </a:rPr>
              <a:t>Г</a:t>
            </a:r>
            <a:r>
              <a:rPr lang="ru-RU" sz="2800" b="1" i="1" dirty="0" err="1" smtClean="0">
                <a:solidFill>
                  <a:schemeClr val="tx1"/>
                </a:solidFill>
              </a:rPr>
              <a:t>ромозеки</a:t>
            </a:r>
            <a:r>
              <a:rPr lang="ru-RU" sz="2800" b="1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800" b="1" i="1" dirty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     Ответ: 80 лет.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3744416" cy="504056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556792"/>
            <a:ext cx="3600400" cy="504056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096852"/>
            <a:ext cx="3600400" cy="504056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27584" y="3645024"/>
            <a:ext cx="619268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41614" y="3569941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020272" y="3573016"/>
            <a:ext cx="0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051720" y="3569941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347864" y="3573016"/>
            <a:ext cx="0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3573016"/>
            <a:ext cx="0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96136" y="3568251"/>
            <a:ext cx="0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27584" y="3645024"/>
            <a:ext cx="122413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813655" y="3284984"/>
            <a:ext cx="6206617" cy="580340"/>
          </a:xfrm>
          <a:prstGeom prst="arc">
            <a:avLst>
              <a:gd name="adj1" fmla="val 10858191"/>
              <a:gd name="adj2" fmla="val 21563832"/>
            </a:avLst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916963" y="2920669"/>
            <a:ext cx="288032" cy="288032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02" y="5467057"/>
            <a:ext cx="846341" cy="871795"/>
          </a:xfrm>
          <a:prstGeom prst="rect">
            <a:avLst/>
          </a:prstGeom>
        </p:spPr>
      </p:pic>
      <p:sp>
        <p:nvSpPr>
          <p:cNvPr id="25" name="Овал 24"/>
          <p:cNvSpPr/>
          <p:nvPr/>
        </p:nvSpPr>
        <p:spPr>
          <a:xfrm>
            <a:off x="1331640" y="3843604"/>
            <a:ext cx="324036" cy="283756"/>
          </a:xfrm>
          <a:prstGeom prst="ellipse">
            <a:avLst/>
          </a:prstGeom>
          <a:solidFill>
            <a:srgbClr val="FFFF00">
              <a:alpha val="2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952794" y="4135059"/>
            <a:ext cx="478515" cy="38176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1015143" y="3865324"/>
            <a:ext cx="176908" cy="262036"/>
          </a:xfrm>
          <a:prstGeom prst="ellipse">
            <a:avLst/>
          </a:prstGeom>
          <a:solidFill>
            <a:srgbClr val="FFFF00">
              <a:alpha val="22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>
            <a:stCxn id="28" idx="4"/>
          </p:cNvCxnSpPr>
          <p:nvPr/>
        </p:nvCxnSpPr>
        <p:spPr>
          <a:xfrm>
            <a:off x="1103597" y="4127360"/>
            <a:ext cx="336055" cy="38945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57003" y="5497394"/>
            <a:ext cx="7593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Чтобы найти неизвестное число по его доле, надо долю </a:t>
            </a:r>
          </a:p>
          <a:p>
            <a:r>
              <a:rPr lang="ru-RU" sz="2400" dirty="0" smtClean="0"/>
              <a:t>этого числа умножить на число долей.</a:t>
            </a:r>
            <a:endParaRPr lang="ru-RU" sz="24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68050" y="5460586"/>
            <a:ext cx="7733321" cy="878266"/>
          </a:xfrm>
          <a:prstGeom prst="roundRect">
            <a:avLst/>
          </a:prstGeom>
          <a:solidFill>
            <a:srgbClr val="FFFF00">
              <a:alpha val="1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567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23" grpId="0" animBg="1"/>
      <p:bldP spid="25" grpId="0" animBg="1"/>
      <p:bldP spid="28" grpId="0" animBg="1"/>
      <p:bldP spid="3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416</Words>
  <Application>Microsoft Office PowerPoint</Application>
  <PresentationFormat>Экран (4:3)</PresentationFormat>
  <Paragraphs>123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Нахождение  числа  по доле</vt:lpstr>
      <vt:lpstr>Чему равна длина   </vt:lpstr>
      <vt:lpstr>Чему равна длина   </vt:lpstr>
      <vt:lpstr>ФОРМУЛИРУЕМ ПРОБЛЕМУ</vt:lpstr>
      <vt:lpstr>ФОРМУЛИРУЕМ ПРОБЛЕМУ</vt:lpstr>
      <vt:lpstr>                              ФОРМУЛИРУЕМ ПРОБЛЕМУ</vt:lpstr>
      <vt:lpstr>                              УЗНАЁМ НОВОЕ</vt:lpstr>
      <vt:lpstr>ПРИМЕНЯЕМ НОВЫЕ ЗНАНИЯ</vt:lpstr>
      <vt:lpstr>№ 6 а                         ПРИМЕНЯЕМ НОВЫЕ ЗНАНИЯ</vt:lpstr>
      <vt:lpstr>Слайд 10</vt:lpstr>
      <vt:lpstr>№ 6 б                         ПРИМЕНЯЕМ НОВЫЕ ЗНАНИЯ</vt:lpstr>
      <vt:lpstr>                                                         ПОДВЕДЁМ ИТОГ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Нахождение  числа  по доле</dc:title>
  <dc:creator>Евгений</dc:creator>
  <cp:lastModifiedBy>Евгений</cp:lastModifiedBy>
  <cp:revision>27</cp:revision>
  <dcterms:created xsi:type="dcterms:W3CDTF">2015-11-16T09:01:11Z</dcterms:created>
  <dcterms:modified xsi:type="dcterms:W3CDTF">2015-12-11T11:50:42Z</dcterms:modified>
</cp:coreProperties>
</file>