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89" r:id="rId7"/>
    <p:sldId id="297" r:id="rId8"/>
    <p:sldId id="260" r:id="rId9"/>
    <p:sldId id="268" r:id="rId10"/>
    <p:sldId id="269" r:id="rId11"/>
    <p:sldId id="292" r:id="rId12"/>
    <p:sldId id="265" r:id="rId13"/>
    <p:sldId id="270" r:id="rId14"/>
    <p:sldId id="295" r:id="rId15"/>
    <p:sldId id="304" r:id="rId16"/>
    <p:sldId id="266" r:id="rId17"/>
    <p:sldId id="267" r:id="rId18"/>
    <p:sldId id="274" r:id="rId19"/>
    <p:sldId id="273" r:id="rId20"/>
    <p:sldId id="282" r:id="rId21"/>
    <p:sldId id="277" r:id="rId22"/>
    <p:sldId id="281" r:id="rId23"/>
    <p:sldId id="280" r:id="rId24"/>
    <p:sldId id="303" r:id="rId25"/>
    <p:sldId id="271" r:id="rId26"/>
    <p:sldId id="272" r:id="rId27"/>
    <p:sldId id="279" r:id="rId28"/>
    <p:sldId id="285" r:id="rId29"/>
    <p:sldId id="306" r:id="rId30"/>
    <p:sldId id="305" r:id="rId31"/>
    <p:sldId id="302" r:id="rId32"/>
    <p:sldId id="276" r:id="rId33"/>
    <p:sldId id="298" r:id="rId34"/>
    <p:sldId id="313" r:id="rId35"/>
    <p:sldId id="312" r:id="rId36"/>
    <p:sldId id="315" r:id="rId37"/>
    <p:sldId id="316" r:id="rId38"/>
    <p:sldId id="317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92929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8" autoAdjust="0"/>
    <p:restoredTop sz="94660"/>
  </p:normalViewPr>
  <p:slideViewPr>
    <p:cSldViewPr>
      <p:cViewPr varScale="1">
        <p:scale>
          <a:sx n="42" d="100"/>
          <a:sy n="42" d="100"/>
        </p:scale>
        <p:origin x="-11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3AA19-17B7-49C4-90B0-C073D0DC2A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111A5-6EFC-4382-B7BB-E492753988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1F463-7029-45ED-8589-9D2F9B0FBE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491D7-0949-4F14-A192-784B64829C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049F1-C689-4A9E-B610-6C0857E643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F1BB5-9112-407A-9AE2-CB6E9FA6BF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45084-607B-411E-B578-4B1B39F450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C7C3E-F3AB-4C06-9BA8-EE6B0AFC8D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39318-798F-4670-89A8-7F35609DBD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0F61D-F185-493F-BEFD-4D145B8BC6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E375E-23D0-4E04-9642-E2C65E9F6A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E11A6C-1D5E-4AEA-9403-1142D9F9E478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e.ru/zhizn-zhivotnye/" TargetMode="External"/><Relationship Id="rId2" Type="http://schemas.openxmlformats.org/officeDocument/2006/relationships/hyperlink" Target="http://animalphotos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mages.yandex.ru/" TargetMode="External"/><Relationship Id="rId4" Type="http://schemas.openxmlformats.org/officeDocument/2006/relationships/hyperlink" Target="http://www.google.ru/image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СТЕПЕНИ СРАВНЕНИЯ ПРИЛАГАТЕЛЬНЫХ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ru-RU"/>
          </a:p>
          <a:p>
            <a:pPr>
              <a:buFontTx/>
              <a:buNone/>
            </a:pPr>
            <a:r>
              <a:rPr lang="en-US" sz="4000"/>
              <a:t>Unit 2, Lessons 1,2,3,4.</a:t>
            </a:r>
            <a:endParaRPr lang="ru-RU" sz="4000"/>
          </a:p>
          <a:p>
            <a:pPr>
              <a:buFontTx/>
              <a:buNone/>
            </a:pPr>
            <a:r>
              <a:rPr lang="ru-RU" sz="4000"/>
              <a:t>Учебник для 4 класса </a:t>
            </a:r>
          </a:p>
          <a:p>
            <a:pPr>
              <a:buFontTx/>
              <a:buNone/>
            </a:pPr>
            <a:r>
              <a:rPr lang="ru-RU" sz="4000"/>
              <a:t>Автор В.П.Кузовлев.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948488" y="5589588"/>
            <a:ext cx="165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/>
              <a:t>Kirov</a:t>
            </a:r>
          </a:p>
          <a:p>
            <a:r>
              <a:rPr lang="en-US" sz="1800"/>
              <a:t>School </a:t>
            </a:r>
            <a:r>
              <a:rPr lang="ru-RU" sz="1800"/>
              <a:t>№37</a:t>
            </a:r>
          </a:p>
          <a:p>
            <a:r>
              <a:rPr lang="en-US" sz="1800"/>
              <a:t>S.V.Prozorova</a:t>
            </a:r>
            <a:endParaRPr lang="ru-RU" sz="1800"/>
          </a:p>
          <a:p>
            <a:endParaRPr lang="ru-RU" sz="1800"/>
          </a:p>
          <a:p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/>
          <a:lstStyle/>
          <a:p>
            <a:r>
              <a:rPr lang="en-US"/>
              <a:t>The crocodile is </a:t>
            </a:r>
            <a:r>
              <a:rPr lang="ru-RU"/>
              <a:t>dangerous</a:t>
            </a:r>
            <a:r>
              <a:rPr lang="en-US"/>
              <a:t>.</a:t>
            </a: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24925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5288" y="5734050"/>
            <a:ext cx="828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0000"/>
                </a:solidFill>
              </a:rPr>
              <a:t>The crocodile is </a:t>
            </a:r>
            <a:r>
              <a:rPr lang="ru-RU" sz="4400" b="1">
                <a:solidFill>
                  <a:srgbClr val="000000"/>
                </a:solidFill>
              </a:rPr>
              <a:t>dangerous</a:t>
            </a:r>
            <a:r>
              <a:rPr lang="en-US" sz="4400" b="1">
                <a:solidFill>
                  <a:srgbClr val="000000"/>
                </a:solidFill>
              </a:rPr>
              <a:t>.</a:t>
            </a:r>
            <a:endParaRPr lang="ru-RU" sz="4400" b="1">
              <a:solidFill>
                <a:srgbClr val="000000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 flipV="1">
            <a:off x="0" y="36353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0000"/>
                </a:solidFill>
              </a:rPr>
              <a:t>     </a:t>
            </a:r>
            <a:endParaRPr lang="ru-RU" sz="4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24925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124075" y="0"/>
            <a:ext cx="7561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0000"/>
                </a:solidFill>
              </a:rPr>
              <a:t>    The wolf is </a:t>
            </a:r>
            <a:r>
              <a:rPr lang="ru-RU" sz="4400" b="1">
                <a:solidFill>
                  <a:srgbClr val="000000"/>
                </a:solidFill>
              </a:rPr>
              <a:t>dangerous.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04938" y="0"/>
            <a:ext cx="10945813" cy="1417638"/>
          </a:xfrm>
        </p:spPr>
        <p:txBody>
          <a:bodyPr/>
          <a:lstStyle/>
          <a:p>
            <a:r>
              <a:rPr lang="en-US" sz="4800"/>
              <a:t>      </a:t>
            </a:r>
            <a:r>
              <a:rPr lang="en-US"/>
              <a:t>M</a:t>
            </a:r>
            <a:r>
              <a:rPr lang="ru-RU"/>
              <a:t>ногосложные прилагательные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>
                <a:solidFill>
                  <a:schemeClr val="folHlink"/>
                </a:solidFill>
              </a:rPr>
              <a:t>     m</a:t>
            </a:r>
            <a:r>
              <a:rPr lang="ru-RU" sz="4800">
                <a:solidFill>
                  <a:schemeClr val="folHlink"/>
                </a:solidFill>
              </a:rPr>
              <a:t>ore</a:t>
            </a:r>
            <a:r>
              <a:rPr lang="en-US" sz="4800"/>
              <a:t> dangerous</a:t>
            </a:r>
          </a:p>
          <a:p>
            <a:r>
              <a:rPr lang="en-US" sz="4800">
                <a:solidFill>
                  <a:schemeClr val="folHlink"/>
                </a:solidFill>
              </a:rPr>
              <a:t>     m</a:t>
            </a:r>
            <a:r>
              <a:rPr lang="ru-RU" sz="4800">
                <a:solidFill>
                  <a:schemeClr val="folHlink"/>
                </a:solidFill>
              </a:rPr>
              <a:t>ore</a:t>
            </a:r>
            <a:r>
              <a:rPr lang="en-US" sz="4800"/>
              <a:t> talented</a:t>
            </a:r>
          </a:p>
          <a:p>
            <a:r>
              <a:rPr lang="en-US" sz="4800">
                <a:solidFill>
                  <a:schemeClr val="folHlink"/>
                </a:solidFill>
              </a:rPr>
              <a:t>     m</a:t>
            </a:r>
            <a:r>
              <a:rPr lang="ru-RU" sz="4800">
                <a:solidFill>
                  <a:schemeClr val="folHlink"/>
                </a:solidFill>
              </a:rPr>
              <a:t>ore</a:t>
            </a:r>
            <a:r>
              <a:rPr lang="en-US" sz="4800"/>
              <a:t> beautiful</a:t>
            </a:r>
          </a:p>
          <a:p>
            <a:r>
              <a:rPr lang="en-US" sz="4800">
                <a:solidFill>
                  <a:schemeClr val="folHlink"/>
                </a:solidFill>
              </a:rPr>
              <a:t>     m</a:t>
            </a:r>
            <a:r>
              <a:rPr lang="ru-RU" sz="4800">
                <a:solidFill>
                  <a:schemeClr val="folHlink"/>
                </a:solidFill>
              </a:rPr>
              <a:t>ore</a:t>
            </a:r>
            <a:r>
              <a:rPr lang="en-US" sz="4800"/>
              <a:t> interesting</a:t>
            </a:r>
          </a:p>
          <a:p>
            <a:r>
              <a:rPr lang="en-US" sz="4800">
                <a:solidFill>
                  <a:schemeClr val="folHlink"/>
                </a:solidFill>
              </a:rPr>
              <a:t>     </a:t>
            </a:r>
            <a:r>
              <a:rPr lang="ru-RU" sz="4800">
                <a:solidFill>
                  <a:schemeClr val="folHlink"/>
                </a:solidFill>
              </a:rPr>
              <a:t>more</a:t>
            </a:r>
            <a:r>
              <a:rPr lang="ru-RU" sz="4800"/>
              <a:t> </a:t>
            </a:r>
            <a:r>
              <a:rPr lang="en-US" sz="4800"/>
              <a:t>difficult</a:t>
            </a:r>
          </a:p>
          <a:p>
            <a:endParaRPr lang="en-US" sz="4800"/>
          </a:p>
          <a:p>
            <a:endParaRPr lang="en-US" sz="4800"/>
          </a:p>
          <a:p>
            <a:endParaRPr lang="ru-RU"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sz="4000"/>
              <a:t>Сравнительная степень</a:t>
            </a:r>
            <a:r>
              <a:rPr lang="en-US" sz="4000"/>
              <a:t> </a:t>
            </a:r>
            <a:r>
              <a:rPr lang="ru-RU" sz="4000"/>
              <a:t>многосложных прилагательных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/>
              <a:t>The tiger is </a:t>
            </a:r>
            <a:r>
              <a:rPr lang="en-US" sz="4400">
                <a:solidFill>
                  <a:srgbClr val="FF3300"/>
                </a:solidFill>
              </a:rPr>
              <a:t>more</a:t>
            </a:r>
            <a:r>
              <a:rPr lang="en-US" sz="4400"/>
              <a:t> dangerous (более опасный) </a:t>
            </a:r>
            <a:r>
              <a:rPr lang="en-US" sz="4400">
                <a:solidFill>
                  <a:schemeClr val="folHlink"/>
                </a:solidFill>
              </a:rPr>
              <a:t>than</a:t>
            </a:r>
          </a:p>
          <a:p>
            <a:pPr>
              <a:buFontTx/>
              <a:buNone/>
            </a:pPr>
            <a:r>
              <a:rPr lang="en-US" sz="4400"/>
              <a:t>   the crocodile.</a:t>
            </a:r>
            <a:endParaRPr lang="ru-RU" sz="4400"/>
          </a:p>
          <a:p>
            <a:pPr>
              <a:buFontTx/>
              <a:buNone/>
            </a:pPr>
            <a:endParaRPr lang="ru-RU" sz="4400"/>
          </a:p>
          <a:p>
            <a:pPr>
              <a:buFontTx/>
              <a:buNone/>
            </a:pPr>
            <a:endParaRPr lang="ru-RU" sz="44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95288" y="3644900"/>
            <a:ext cx="8027987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ru-RU" sz="4400">
              <a:solidFill>
                <a:srgbClr val="99FF66"/>
              </a:solidFill>
            </a:endParaRPr>
          </a:p>
          <a:p>
            <a:pPr>
              <a:buFontTx/>
              <a:buChar char="•"/>
            </a:pPr>
            <a:r>
              <a:rPr lang="en-US" sz="4400">
                <a:solidFill>
                  <a:srgbClr val="99FF66"/>
                </a:solidFill>
              </a:rPr>
              <a:t> </a:t>
            </a:r>
            <a:r>
              <a:rPr lang="en-US" sz="4400"/>
              <a:t>The crocodile</a:t>
            </a:r>
            <a:r>
              <a:rPr lang="en-US" sz="4400">
                <a:solidFill>
                  <a:srgbClr val="FF3300"/>
                </a:solidFill>
              </a:rPr>
              <a:t> </a:t>
            </a:r>
            <a:r>
              <a:rPr lang="en-US" sz="4400"/>
              <a:t>is </a:t>
            </a:r>
            <a:r>
              <a:rPr lang="en-US" sz="4400">
                <a:solidFill>
                  <a:srgbClr val="FF3300"/>
                </a:solidFill>
              </a:rPr>
              <a:t>more</a:t>
            </a:r>
            <a:r>
              <a:rPr lang="en-US" sz="4400"/>
              <a:t>  </a:t>
            </a:r>
            <a:r>
              <a:rPr lang="ru-RU" sz="4400"/>
              <a:t>   </a:t>
            </a:r>
            <a:r>
              <a:rPr lang="en-US" sz="4400"/>
              <a:t>dangerous (более опасный)    </a:t>
            </a:r>
            <a:r>
              <a:rPr lang="ru-RU" sz="4400"/>
              <a:t>          </a:t>
            </a:r>
            <a:r>
              <a:rPr lang="en-US" sz="4400">
                <a:solidFill>
                  <a:schemeClr val="folHlink"/>
                </a:solidFill>
              </a:rPr>
              <a:t>than</a:t>
            </a:r>
            <a:r>
              <a:rPr lang="ru-RU" sz="4400">
                <a:solidFill>
                  <a:srgbClr val="FF3300"/>
                </a:solidFill>
              </a:rPr>
              <a:t>  </a:t>
            </a:r>
            <a:r>
              <a:rPr lang="en-US" sz="4400"/>
              <a:t>the tiger.</a:t>
            </a: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5288" y="333375"/>
            <a:ext cx="3881437" cy="2909888"/>
          </a:xfrm>
          <a:noFill/>
          <a:ln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163" y="3933825"/>
            <a:ext cx="330835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4211638" y="404813"/>
            <a:ext cx="65532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  The tiger is </a:t>
            </a:r>
            <a:r>
              <a:rPr lang="en-US" sz="4400">
                <a:solidFill>
                  <a:srgbClr val="FF3300"/>
                </a:solidFill>
              </a:rPr>
              <a:t>more</a:t>
            </a:r>
            <a:r>
              <a:rPr lang="en-US" sz="4400"/>
              <a:t>       dangerous  </a:t>
            </a:r>
            <a:r>
              <a:rPr lang="en-US" sz="4400">
                <a:solidFill>
                  <a:schemeClr val="folHlink"/>
                </a:solidFill>
              </a:rPr>
              <a:t>than</a:t>
            </a:r>
          </a:p>
          <a:p>
            <a:r>
              <a:rPr lang="en-US" sz="4400"/>
              <a:t>   the crocodile.</a:t>
            </a:r>
            <a:endParaRPr lang="ru-RU" sz="4400"/>
          </a:p>
          <a:p>
            <a:endParaRPr lang="ru-RU" sz="4400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50825" y="3644900"/>
            <a:ext cx="496887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The crocodile</a:t>
            </a:r>
            <a:r>
              <a:rPr lang="en-US" sz="4400">
                <a:solidFill>
                  <a:srgbClr val="FF3300"/>
                </a:solidFill>
              </a:rPr>
              <a:t> </a:t>
            </a:r>
            <a:r>
              <a:rPr lang="en-US" sz="4400"/>
              <a:t>is </a:t>
            </a:r>
            <a:r>
              <a:rPr lang="en-US" sz="4400">
                <a:solidFill>
                  <a:srgbClr val="FF3300"/>
                </a:solidFill>
              </a:rPr>
              <a:t>more</a:t>
            </a:r>
            <a:r>
              <a:rPr lang="en-US" sz="4400"/>
              <a:t>  </a:t>
            </a:r>
            <a:r>
              <a:rPr lang="ru-RU" sz="4400"/>
              <a:t>   </a:t>
            </a:r>
            <a:r>
              <a:rPr lang="en-US" sz="4400"/>
              <a:t>dangerous </a:t>
            </a:r>
            <a:r>
              <a:rPr lang="en-US" sz="4400">
                <a:solidFill>
                  <a:schemeClr val="folHlink"/>
                </a:solidFill>
              </a:rPr>
              <a:t>than</a:t>
            </a:r>
            <a:r>
              <a:rPr lang="ru-RU" sz="4400">
                <a:solidFill>
                  <a:schemeClr val="folHlink"/>
                </a:solidFill>
              </a:rPr>
              <a:t> </a:t>
            </a:r>
            <a:r>
              <a:rPr lang="ru-RU" sz="4400">
                <a:solidFill>
                  <a:srgbClr val="FF3300"/>
                </a:solidFill>
              </a:rPr>
              <a:t> </a:t>
            </a:r>
            <a:r>
              <a:rPr lang="en-US" sz="4400"/>
              <a:t>the tiger.</a:t>
            </a: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333375"/>
            <a:ext cx="38877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825" y="3644900"/>
            <a:ext cx="373697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468313" y="3716338"/>
            <a:ext cx="4391025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800"/>
              <a:t>The wolf is strong</a:t>
            </a:r>
            <a:r>
              <a:rPr lang="en-US" sz="4800">
                <a:solidFill>
                  <a:srgbClr val="FF3300"/>
                </a:solidFill>
              </a:rPr>
              <a:t>er</a:t>
            </a:r>
            <a:r>
              <a:rPr lang="ru-RU" sz="4800"/>
              <a:t> </a:t>
            </a:r>
            <a:r>
              <a:rPr lang="en-US" sz="4800">
                <a:solidFill>
                  <a:schemeClr val="folHlink"/>
                </a:solidFill>
              </a:rPr>
              <a:t>than</a:t>
            </a:r>
            <a:endParaRPr lang="ru-RU" sz="4800">
              <a:solidFill>
                <a:schemeClr val="folHlink"/>
              </a:solidFill>
            </a:endParaRPr>
          </a:p>
          <a:p>
            <a:r>
              <a:rPr lang="en-US" sz="4800"/>
              <a:t>the dog.</a:t>
            </a:r>
            <a:endParaRPr lang="ru-RU" sz="4800"/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572000" y="441325"/>
            <a:ext cx="48958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The wolf is</a:t>
            </a:r>
            <a:r>
              <a:rPr lang="en-US" sz="4800"/>
              <a:t> </a:t>
            </a:r>
            <a:r>
              <a:rPr lang="en-US" sz="4800">
                <a:solidFill>
                  <a:srgbClr val="FF3300"/>
                </a:solidFill>
              </a:rPr>
              <a:t>more</a:t>
            </a:r>
          </a:p>
          <a:p>
            <a:r>
              <a:rPr lang="en-US" sz="4800"/>
              <a:t>dangerous </a:t>
            </a:r>
            <a:r>
              <a:rPr lang="en-US" sz="4800">
                <a:solidFill>
                  <a:schemeClr val="folHlink"/>
                </a:solidFill>
              </a:rPr>
              <a:t>than</a:t>
            </a:r>
            <a:r>
              <a:rPr lang="en-US" sz="4800"/>
              <a:t> </a:t>
            </a:r>
          </a:p>
          <a:p>
            <a:r>
              <a:rPr lang="en-US" sz="4800"/>
              <a:t>the dog. </a:t>
            </a:r>
            <a:endParaRPr lang="ru-RU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/>
      <p:bldP spid="645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547813"/>
          </a:xfrm>
        </p:spPr>
        <p:txBody>
          <a:bodyPr/>
          <a:lstStyle/>
          <a:p>
            <a:r>
              <a:rPr lang="ru-RU"/>
              <a:t>Превосходная степень односложных прилагательных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5300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                           </a:t>
            </a:r>
          </a:p>
          <a:p>
            <a:pPr>
              <a:lnSpc>
                <a:spcPct val="90000"/>
              </a:lnSpc>
            </a:pPr>
            <a:r>
              <a:rPr lang="en-US" sz="2400"/>
              <a:t>                                                </a:t>
            </a:r>
            <a:r>
              <a:rPr lang="en-US" sz="4000" b="1">
                <a:solidFill>
                  <a:srgbClr val="FF3300"/>
                </a:solidFill>
              </a:rPr>
              <a:t>the</a:t>
            </a:r>
            <a:r>
              <a:rPr lang="en-US" sz="4000" b="1"/>
              <a:t> tall</a:t>
            </a:r>
            <a:r>
              <a:rPr lang="en-US" sz="4000" b="1">
                <a:solidFill>
                  <a:srgbClr val="FF3300"/>
                </a:solidFill>
              </a:rPr>
              <a:t>est</a:t>
            </a:r>
          </a:p>
          <a:p>
            <a:pPr>
              <a:lnSpc>
                <a:spcPct val="90000"/>
              </a:lnSpc>
            </a:pPr>
            <a:endParaRPr lang="ru-RU"/>
          </a:p>
          <a:p>
            <a:pPr>
              <a:lnSpc>
                <a:spcPct val="90000"/>
              </a:lnSpc>
            </a:pPr>
            <a:r>
              <a:rPr lang="en-US"/>
              <a:t>                                    </a:t>
            </a:r>
            <a:r>
              <a:rPr lang="en-US" sz="4000" b="1">
                <a:solidFill>
                  <a:srgbClr val="FF3300"/>
                </a:solidFill>
              </a:rPr>
              <a:t>the</a:t>
            </a:r>
            <a:r>
              <a:rPr lang="en-US" sz="4000" b="1"/>
              <a:t> bigg</a:t>
            </a:r>
            <a:r>
              <a:rPr lang="en-US" sz="4000" b="1">
                <a:solidFill>
                  <a:srgbClr val="FF3300"/>
                </a:solidFill>
              </a:rPr>
              <a:t>est</a:t>
            </a:r>
            <a:endParaRPr lang="ru-RU" sz="4000" b="1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endParaRPr lang="ru-RU"/>
          </a:p>
          <a:p>
            <a:pPr>
              <a:lnSpc>
                <a:spcPct val="90000"/>
              </a:lnSpc>
            </a:pPr>
            <a:endParaRPr lang="ru-RU" sz="3600"/>
          </a:p>
          <a:p>
            <a:pPr>
              <a:lnSpc>
                <a:spcPct val="90000"/>
              </a:lnSpc>
            </a:pPr>
            <a:r>
              <a:rPr lang="en-US" sz="3600"/>
              <a:t>The giraffe is </a:t>
            </a:r>
            <a:r>
              <a:rPr lang="en-US" sz="3600">
                <a:solidFill>
                  <a:srgbClr val="FF3300"/>
                </a:solidFill>
              </a:rPr>
              <a:t>the</a:t>
            </a:r>
            <a:r>
              <a:rPr lang="en-US" sz="3600"/>
              <a:t> tall</a:t>
            </a:r>
            <a:r>
              <a:rPr lang="en-US" sz="3600">
                <a:solidFill>
                  <a:srgbClr val="FF3300"/>
                </a:solidFill>
              </a:rPr>
              <a:t>est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/>
              <a:t>  (самое высокое) animal in the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/>
              <a:t>   world.</a:t>
            </a:r>
            <a:endParaRPr lang="ru-RU" sz="360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700213"/>
            <a:ext cx="34559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Превосходная степень односложных прилагательных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5288" y="1773238"/>
            <a:ext cx="3600450" cy="2733675"/>
          </a:xfrm>
          <a:noFill/>
          <a:ln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72000" y="2349500"/>
            <a:ext cx="4381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     </a:t>
            </a:r>
            <a:r>
              <a:rPr lang="en-US" sz="4400" b="1" u="sng">
                <a:solidFill>
                  <a:srgbClr val="FF3300"/>
                </a:solidFill>
              </a:rPr>
              <a:t>the</a:t>
            </a:r>
            <a:r>
              <a:rPr lang="en-US" sz="4400" b="1"/>
              <a:t> bigg</a:t>
            </a:r>
            <a:r>
              <a:rPr lang="en-US" sz="4400" b="1" u="sng">
                <a:solidFill>
                  <a:srgbClr val="FF3300"/>
                </a:solidFill>
              </a:rPr>
              <a:t>est</a:t>
            </a:r>
            <a:endParaRPr lang="ru-RU" sz="4400" b="1" u="sng">
              <a:solidFill>
                <a:srgbClr val="FF3300"/>
              </a:solidFill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50825" y="4694238"/>
            <a:ext cx="120824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The elephant is</a:t>
            </a:r>
            <a:r>
              <a:rPr lang="ru-RU"/>
              <a:t> </a:t>
            </a:r>
            <a:r>
              <a:rPr lang="en-US" u="sng">
                <a:solidFill>
                  <a:srgbClr val="FF3300"/>
                </a:solidFill>
              </a:rPr>
              <a:t>the</a:t>
            </a:r>
            <a:r>
              <a:rPr lang="en-US"/>
              <a:t> bigg</a:t>
            </a:r>
            <a:r>
              <a:rPr lang="en-US" u="sng">
                <a:solidFill>
                  <a:srgbClr val="FF3300"/>
                </a:solidFill>
              </a:rPr>
              <a:t>est</a:t>
            </a:r>
            <a:r>
              <a:rPr lang="ru-RU" u="sng">
                <a:solidFill>
                  <a:srgbClr val="FF3300"/>
                </a:solidFill>
              </a:rPr>
              <a:t> </a:t>
            </a:r>
            <a:r>
              <a:rPr lang="en-US">
                <a:solidFill>
                  <a:srgbClr val="FF3300"/>
                </a:solidFill>
              </a:rPr>
              <a:t> </a:t>
            </a:r>
            <a:endParaRPr lang="ru-RU">
              <a:solidFill>
                <a:srgbClr val="FF3300"/>
              </a:solidFill>
            </a:endParaRPr>
          </a:p>
          <a:p>
            <a:r>
              <a:rPr lang="en-US"/>
              <a:t>(самое</a:t>
            </a:r>
            <a:r>
              <a:rPr lang="ru-RU"/>
              <a:t> большое</a:t>
            </a:r>
            <a:r>
              <a:rPr lang="en-US"/>
              <a:t>) animal in the world.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24925" cy="6694487"/>
          </a:xfrm>
          <a:prstGeom prst="rect">
            <a:avLst/>
          </a:prstGeom>
          <a:noFill/>
          <a:ln w="82550">
            <a:noFill/>
            <a:miter lim="800000"/>
            <a:headEnd/>
            <a:tailEnd/>
          </a:ln>
          <a:effectLst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143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  The alligator is</a:t>
            </a:r>
            <a:r>
              <a:rPr lang="ru-RU" sz="4400"/>
              <a:t> </a:t>
            </a:r>
            <a:r>
              <a:rPr lang="en-US" sz="4400" u="sng">
                <a:solidFill>
                  <a:srgbClr val="FF3300"/>
                </a:solidFill>
              </a:rPr>
              <a:t>the</a:t>
            </a:r>
            <a:r>
              <a:rPr lang="en-US" sz="4400"/>
              <a:t> bigg</a:t>
            </a:r>
            <a:r>
              <a:rPr lang="en-US" sz="4400" u="sng">
                <a:solidFill>
                  <a:srgbClr val="FF3300"/>
                </a:solidFill>
              </a:rPr>
              <a:t>est</a:t>
            </a:r>
            <a:r>
              <a:rPr lang="ru-RU" sz="4400" u="sng">
                <a:solidFill>
                  <a:srgbClr val="FF3300"/>
                </a:solidFill>
              </a:rPr>
              <a:t> </a:t>
            </a:r>
            <a:r>
              <a:rPr lang="en-US" sz="4400"/>
              <a:t>reptile </a:t>
            </a:r>
            <a:endParaRPr lang="ru-RU" sz="4400"/>
          </a:p>
          <a:p>
            <a:r>
              <a:rPr lang="ru-RU" sz="4400"/>
              <a:t>              </a:t>
            </a:r>
            <a:r>
              <a:rPr lang="en-US" sz="4400"/>
              <a:t>in the world.</a:t>
            </a: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ostrich is </a:t>
            </a:r>
            <a:r>
              <a:rPr lang="en-US">
                <a:solidFill>
                  <a:srgbClr val="FF3300"/>
                </a:solidFill>
              </a:rPr>
              <a:t>the</a:t>
            </a:r>
            <a:r>
              <a:rPr lang="en-US"/>
              <a:t> heav</a:t>
            </a:r>
            <a:r>
              <a:rPr lang="en-US">
                <a:solidFill>
                  <a:schemeClr val="folHlink"/>
                </a:solidFill>
              </a:rPr>
              <a:t>i</a:t>
            </a:r>
            <a:r>
              <a:rPr lang="en-US">
                <a:solidFill>
                  <a:srgbClr val="FF3300"/>
                </a:solidFill>
              </a:rPr>
              <a:t>est</a:t>
            </a:r>
            <a:r>
              <a:rPr lang="en-US"/>
              <a:t> bird.</a:t>
            </a:r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04788" y="119063"/>
            <a:ext cx="8831262" cy="6623050"/>
          </a:xfrm>
          <a:noFill/>
          <a:ln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79388" y="0"/>
            <a:ext cx="8569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    An ostrich is </a:t>
            </a:r>
            <a:r>
              <a:rPr lang="en-US" sz="4400" u="sng">
                <a:solidFill>
                  <a:srgbClr val="FF3300"/>
                </a:solidFill>
              </a:rPr>
              <a:t>the</a:t>
            </a:r>
            <a:r>
              <a:rPr lang="en-US" sz="4400">
                <a:solidFill>
                  <a:schemeClr val="tx2"/>
                </a:solidFill>
              </a:rPr>
              <a:t> heav</a:t>
            </a:r>
            <a:r>
              <a:rPr lang="en-US" sz="4400">
                <a:solidFill>
                  <a:schemeClr val="folHlink"/>
                </a:solidFill>
              </a:rPr>
              <a:t>i</a:t>
            </a:r>
            <a:r>
              <a:rPr lang="en-US" sz="4400" u="sng">
                <a:solidFill>
                  <a:srgbClr val="FF3300"/>
                </a:solidFill>
              </a:rPr>
              <a:t>est</a:t>
            </a:r>
            <a:r>
              <a:rPr lang="en-US" sz="4400">
                <a:solidFill>
                  <a:schemeClr val="tx2"/>
                </a:solidFill>
              </a:rPr>
              <a:t> bird.</a:t>
            </a:r>
            <a:endParaRPr lang="ru-RU" sz="4400">
              <a:solidFill>
                <a:schemeClr val="tx2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50825" y="6096000"/>
            <a:ext cx="8497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292929"/>
                </a:solidFill>
              </a:rPr>
              <a:t>An ostrich is </a:t>
            </a:r>
            <a:r>
              <a:rPr lang="en-US" sz="4400" b="1" u="sng">
                <a:solidFill>
                  <a:srgbClr val="FF3300"/>
                </a:solidFill>
              </a:rPr>
              <a:t>the</a:t>
            </a:r>
            <a:r>
              <a:rPr lang="en-US" sz="4400" b="1">
                <a:solidFill>
                  <a:srgbClr val="292929"/>
                </a:solidFill>
              </a:rPr>
              <a:t> bigg</a:t>
            </a:r>
            <a:r>
              <a:rPr lang="en-US" sz="4400" b="1" u="sng">
                <a:solidFill>
                  <a:srgbClr val="FF3300"/>
                </a:solidFill>
              </a:rPr>
              <a:t>est</a:t>
            </a:r>
            <a:r>
              <a:rPr lang="en-US" sz="4400" b="1">
                <a:solidFill>
                  <a:srgbClr val="292929"/>
                </a:solidFill>
              </a:rPr>
              <a:t> bird.</a:t>
            </a:r>
            <a:endParaRPr lang="ru-RU" sz="4400" b="1">
              <a:solidFill>
                <a:srgbClr val="29292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10638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55650" y="115888"/>
            <a:ext cx="83169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sz="4400" b="1"/>
              <a:t>The giraffe i</a:t>
            </a:r>
            <a:r>
              <a:rPr lang="en-US" sz="4400" b="1"/>
              <a:t>s </a:t>
            </a:r>
            <a:r>
              <a:rPr lang="ru-RU" sz="4400" b="1"/>
              <a:t>tall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5835650"/>
            <a:ext cx="5688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000C0C"/>
                </a:solidFill>
              </a:rPr>
              <a:t>The giraffe is</a:t>
            </a:r>
            <a:r>
              <a:rPr lang="en-US" sz="4400" b="1">
                <a:solidFill>
                  <a:srgbClr val="000C0C"/>
                </a:solidFill>
              </a:rPr>
              <a:t> big</a:t>
            </a:r>
            <a:endParaRPr lang="ru-RU" sz="4400" b="1">
              <a:solidFill>
                <a:srgbClr val="00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24925" cy="6692900"/>
          </a:xfrm>
          <a:prstGeom prst="rect">
            <a:avLst/>
          </a:prstGeom>
          <a:noFill/>
          <a:ln w="82550">
            <a:noFill/>
            <a:miter lim="800000"/>
            <a:headEnd/>
            <a:tailEnd/>
          </a:ln>
          <a:effectLst/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5373688"/>
            <a:ext cx="926623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   The humming bird is </a:t>
            </a:r>
            <a:r>
              <a:rPr lang="en-US" sz="4400" u="sng">
                <a:solidFill>
                  <a:srgbClr val="FF3300"/>
                </a:solidFill>
              </a:rPr>
              <a:t>the</a:t>
            </a:r>
            <a:r>
              <a:rPr lang="en-US" sz="4400"/>
              <a:t> small</a:t>
            </a:r>
            <a:r>
              <a:rPr lang="en-US" sz="4400" u="sng">
                <a:solidFill>
                  <a:srgbClr val="FF3300"/>
                </a:solidFill>
              </a:rPr>
              <a:t>est</a:t>
            </a:r>
          </a:p>
          <a:p>
            <a:r>
              <a:rPr lang="en-US" sz="4400"/>
              <a:t>                bird in the world.</a:t>
            </a: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7950" y="115888"/>
            <a:ext cx="8924925" cy="6623050"/>
          </a:xfrm>
          <a:noFill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176463" y="176213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440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79388" y="0"/>
            <a:ext cx="98917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/>
              <a:t>The python is </a:t>
            </a:r>
            <a:r>
              <a:rPr lang="en-US" sz="4400" b="1" u="sng">
                <a:solidFill>
                  <a:srgbClr val="FF3300"/>
                </a:solidFill>
              </a:rPr>
              <a:t>the</a:t>
            </a:r>
            <a:r>
              <a:rPr lang="en-US" sz="4400" b="1"/>
              <a:t> long</a:t>
            </a:r>
            <a:r>
              <a:rPr lang="en-US" sz="4400" b="1" u="sng">
                <a:solidFill>
                  <a:srgbClr val="FF3300"/>
                </a:solidFill>
              </a:rPr>
              <a:t>est</a:t>
            </a:r>
            <a:r>
              <a:rPr lang="en-US" sz="4400" b="1"/>
              <a:t> reptile </a:t>
            </a:r>
          </a:p>
          <a:p>
            <a:r>
              <a:rPr lang="en-US" sz="4400" b="1"/>
              <a:t>                      in the world.</a:t>
            </a:r>
            <a:endParaRPr lang="ru-RU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most heavier animal in the word</a:t>
            </a:r>
            <a:endParaRPr lang="ru-RU" sz="40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125" y="49213"/>
            <a:ext cx="8924925" cy="6692900"/>
          </a:xfrm>
          <a:prstGeom prst="rect">
            <a:avLst/>
          </a:prstGeom>
          <a:noFill/>
          <a:ln w="82550">
            <a:noFill/>
            <a:miter lim="800000"/>
            <a:headEnd/>
            <a:tailEnd/>
          </a:ln>
          <a:effectLst/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91662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>
                <a:solidFill>
                  <a:schemeClr val="tx2"/>
                </a:solidFill>
              </a:rPr>
              <a:t>The whale is </a:t>
            </a:r>
            <a:r>
              <a:rPr lang="en-US" sz="4400" b="1" u="sng">
                <a:solidFill>
                  <a:srgbClr val="FF3300"/>
                </a:solidFill>
              </a:rPr>
              <a:t>the</a:t>
            </a:r>
            <a:r>
              <a:rPr lang="en-US" sz="4400" b="1">
                <a:solidFill>
                  <a:schemeClr val="tx2"/>
                </a:solidFill>
              </a:rPr>
              <a:t> heav</a:t>
            </a:r>
            <a:r>
              <a:rPr lang="en-US" sz="4400" b="1">
                <a:solidFill>
                  <a:schemeClr val="folHlink"/>
                </a:solidFill>
              </a:rPr>
              <a:t>i</a:t>
            </a:r>
            <a:r>
              <a:rPr lang="en-US" sz="4400" b="1" u="sng">
                <a:solidFill>
                  <a:srgbClr val="FF3300"/>
                </a:solidFill>
              </a:rPr>
              <a:t>est</a:t>
            </a:r>
            <a:r>
              <a:rPr lang="en-US" sz="4400" b="1">
                <a:solidFill>
                  <a:schemeClr val="tx2"/>
                </a:solidFill>
              </a:rPr>
              <a:t> animal </a:t>
            </a:r>
          </a:p>
          <a:p>
            <a:r>
              <a:rPr lang="en-US" sz="4400" b="1">
                <a:solidFill>
                  <a:schemeClr val="tx2"/>
                </a:solidFill>
              </a:rPr>
              <a:t>                in the world.</a:t>
            </a:r>
            <a:endParaRPr lang="ru-RU" sz="44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00013"/>
            <a:ext cx="8924925" cy="6713537"/>
          </a:xfrm>
          <a:prstGeom prst="rect">
            <a:avLst/>
          </a:prstGeom>
          <a:noFill/>
          <a:ln w="82550">
            <a:noFill/>
            <a:miter lim="800000"/>
            <a:headEnd/>
            <a:tailEnd/>
          </a:ln>
          <a:effectLst/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68313" y="188913"/>
            <a:ext cx="84963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0C0C"/>
                </a:solidFill>
              </a:rPr>
              <a:t>The cheetah is</a:t>
            </a:r>
            <a:r>
              <a:rPr lang="en-US" sz="4400" b="1"/>
              <a:t> </a:t>
            </a:r>
            <a:r>
              <a:rPr lang="en-US" sz="4400" b="1" u="sng">
                <a:solidFill>
                  <a:srgbClr val="FF3300"/>
                </a:solidFill>
              </a:rPr>
              <a:t>the</a:t>
            </a:r>
            <a:r>
              <a:rPr lang="en-US" sz="4400" b="1">
                <a:solidFill>
                  <a:srgbClr val="000C0C"/>
                </a:solidFill>
              </a:rPr>
              <a:t> fast</a:t>
            </a:r>
            <a:r>
              <a:rPr lang="en-US" sz="4400" b="1" u="sng">
                <a:solidFill>
                  <a:srgbClr val="FF3300"/>
                </a:solidFill>
              </a:rPr>
              <a:t>est</a:t>
            </a:r>
            <a:r>
              <a:rPr lang="en-US" sz="4400" b="1">
                <a:solidFill>
                  <a:srgbClr val="000C0C"/>
                </a:solidFill>
              </a:rPr>
              <a:t> animal in the world.</a:t>
            </a:r>
            <a:endParaRPr lang="ru-RU" sz="4400" b="1">
              <a:solidFill>
                <a:srgbClr val="00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24925" cy="6692900"/>
          </a:xfrm>
          <a:prstGeom prst="rect">
            <a:avLst/>
          </a:prstGeom>
          <a:noFill/>
          <a:ln w="82550">
            <a:noFill/>
            <a:miter lim="800000"/>
            <a:headEnd/>
            <a:tailEnd/>
          </a:ln>
          <a:effectLst/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79388" y="-39688"/>
            <a:ext cx="8975725" cy="271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The chimpanzee</a:t>
            </a:r>
            <a:r>
              <a:rPr lang="en-US" sz="4400"/>
              <a:t> </a:t>
            </a:r>
            <a:r>
              <a:rPr lang="en-US" sz="4400">
                <a:solidFill>
                  <a:schemeClr val="tx2"/>
                </a:solidFill>
              </a:rPr>
              <a:t>is </a:t>
            </a:r>
            <a:r>
              <a:rPr lang="en-US" sz="4400" u="sng">
                <a:solidFill>
                  <a:srgbClr val="FF3300"/>
                </a:solidFill>
              </a:rPr>
              <a:t>the</a:t>
            </a:r>
            <a:r>
              <a:rPr lang="en-US" sz="4400">
                <a:solidFill>
                  <a:schemeClr val="tx2"/>
                </a:solidFill>
              </a:rPr>
              <a:t> smart</a:t>
            </a:r>
            <a:r>
              <a:rPr lang="en-US" sz="4400" u="sng">
                <a:solidFill>
                  <a:srgbClr val="FF3300"/>
                </a:solidFill>
              </a:rPr>
              <a:t>est</a:t>
            </a:r>
            <a:r>
              <a:rPr lang="en-US" sz="4400">
                <a:solidFill>
                  <a:schemeClr val="tx2"/>
                </a:solidFill>
              </a:rPr>
              <a:t>  </a:t>
            </a:r>
            <a:endParaRPr lang="ru-RU" sz="4400">
              <a:solidFill>
                <a:schemeClr val="tx2"/>
              </a:solidFill>
            </a:endParaRPr>
          </a:p>
          <a:p>
            <a:r>
              <a:rPr lang="en-US" sz="4400">
                <a:solidFill>
                  <a:schemeClr val="tx2"/>
                </a:solidFill>
              </a:rPr>
              <a:t>animal in the word.</a:t>
            </a:r>
            <a:endParaRPr lang="ru-RU" sz="4400">
              <a:solidFill>
                <a:schemeClr val="tx2"/>
              </a:solidFill>
            </a:endParaRPr>
          </a:p>
          <a:p>
            <a:endParaRPr lang="ru-RU" sz="4400"/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604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Превосходная степень многосложных прилагательных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18477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4400"/>
          </a:p>
          <a:p>
            <a:pPr>
              <a:lnSpc>
                <a:spcPct val="90000"/>
              </a:lnSpc>
            </a:pPr>
            <a:endParaRPr lang="en-US" sz="4400"/>
          </a:p>
          <a:p>
            <a:pPr>
              <a:lnSpc>
                <a:spcPct val="90000"/>
              </a:lnSpc>
            </a:pPr>
            <a:r>
              <a:rPr lang="en-US" sz="4400"/>
              <a:t>                           </a:t>
            </a:r>
            <a:r>
              <a:rPr lang="en-US" sz="4400" b="1" u="sng">
                <a:solidFill>
                  <a:srgbClr val="FF3300"/>
                </a:solidFill>
              </a:rPr>
              <a:t>the most</a:t>
            </a:r>
          </a:p>
          <a:p>
            <a:pPr>
              <a:lnSpc>
                <a:spcPct val="90000"/>
              </a:lnSpc>
            </a:pPr>
            <a:endParaRPr lang="en-US" sz="440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4400"/>
              <a:t>The tiger is </a:t>
            </a:r>
            <a:r>
              <a:rPr lang="en-US" sz="4400" b="1">
                <a:solidFill>
                  <a:srgbClr val="FF3300"/>
                </a:solidFill>
              </a:rPr>
              <a:t>the most</a:t>
            </a:r>
            <a:r>
              <a:rPr lang="en-US" sz="4400">
                <a:solidFill>
                  <a:schemeClr val="folHlink"/>
                </a:solidFill>
              </a:rPr>
              <a:t> </a:t>
            </a:r>
            <a:r>
              <a:rPr lang="en-US" sz="4400"/>
              <a:t>dangerous (самое  опасное)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/>
              <a:t> animal in the zoo.</a:t>
            </a:r>
            <a:endParaRPr lang="ru-RU" sz="440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1773238"/>
            <a:ext cx="35274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712200" cy="1152525"/>
          </a:xfrm>
        </p:spPr>
        <p:txBody>
          <a:bodyPr/>
          <a:lstStyle/>
          <a:p>
            <a:r>
              <a:rPr lang="en-US" sz="4000"/>
              <a:t>The crocodile is </a:t>
            </a:r>
            <a:r>
              <a:rPr lang="en-US" sz="4000" b="1">
                <a:solidFill>
                  <a:srgbClr val="FF3300"/>
                </a:solidFill>
              </a:rPr>
              <a:t>the most</a:t>
            </a:r>
            <a:r>
              <a:rPr lang="en-US" sz="4000">
                <a:solidFill>
                  <a:srgbClr val="FF3300"/>
                </a:solidFill>
              </a:rPr>
              <a:t> </a:t>
            </a:r>
            <a:r>
              <a:rPr lang="en-US" sz="4000"/>
              <a:t>dangerous (сам</a:t>
            </a:r>
            <a:r>
              <a:rPr lang="ru-RU" sz="4000"/>
              <a:t>ая</a:t>
            </a:r>
            <a:r>
              <a:rPr lang="en-US" sz="4000"/>
              <a:t>  опасн</a:t>
            </a:r>
            <a:r>
              <a:rPr lang="ru-RU" sz="4000"/>
              <a:t>ая</a:t>
            </a:r>
            <a:r>
              <a:rPr lang="en-US" sz="4000"/>
              <a:t>) reptile.</a:t>
            </a:r>
            <a:endParaRPr lang="ru-RU" sz="4000"/>
          </a:p>
        </p:txBody>
      </p:sp>
      <p:pic>
        <p:nvPicPr>
          <p:cNvPr id="2253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1125" y="120650"/>
            <a:ext cx="8924925" cy="6692900"/>
          </a:xfrm>
          <a:noFill/>
          <a:ln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23850" y="0"/>
            <a:ext cx="727233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4400" b="1">
                <a:solidFill>
                  <a:schemeClr val="tx2"/>
                </a:solidFill>
              </a:rPr>
              <a:t>The crocodile is </a:t>
            </a:r>
            <a:r>
              <a:rPr lang="en-US" sz="4400" b="1" u="sng">
                <a:solidFill>
                  <a:srgbClr val="FF3300"/>
                </a:solidFill>
              </a:rPr>
              <a:t>the most</a:t>
            </a:r>
            <a:r>
              <a:rPr lang="en-US" sz="4400" b="1">
                <a:solidFill>
                  <a:schemeClr val="tx2"/>
                </a:solidFill>
              </a:rPr>
              <a:t>     dangerous  reptile</a:t>
            </a:r>
            <a:r>
              <a:rPr lang="en-US" sz="4400" b="1"/>
              <a:t>.</a:t>
            </a:r>
            <a:endParaRPr lang="ru-RU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24925" cy="6692900"/>
          </a:xfrm>
          <a:prstGeom prst="rect">
            <a:avLst/>
          </a:prstGeom>
          <a:noFill/>
          <a:ln w="82550">
            <a:noFill/>
            <a:miter lim="800000"/>
            <a:headEnd/>
            <a:tailEnd/>
          </a:ln>
          <a:effectLst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827088" y="115888"/>
            <a:ext cx="77057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/>
              <a:t>  The </a:t>
            </a:r>
            <a:r>
              <a:rPr lang="ru-RU" sz="4400" b="1"/>
              <a:t>peacock</a:t>
            </a:r>
            <a:r>
              <a:rPr lang="en-US" sz="4400" b="1"/>
              <a:t> is </a:t>
            </a:r>
            <a:r>
              <a:rPr lang="en-US" sz="4400" b="1" u="sng">
                <a:solidFill>
                  <a:srgbClr val="FF3300"/>
                </a:solidFill>
              </a:rPr>
              <a:t>the most</a:t>
            </a:r>
          </a:p>
          <a:p>
            <a:r>
              <a:rPr lang="en-US" sz="4400" b="1"/>
              <a:t>  beautiful bird in the world</a:t>
            </a:r>
            <a:r>
              <a:rPr lang="en-US" sz="4400"/>
              <a:t>.</a:t>
            </a: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49213"/>
            <a:ext cx="8924925" cy="6692900"/>
          </a:xfrm>
          <a:prstGeom prst="rect">
            <a:avLst/>
          </a:prstGeom>
          <a:noFill/>
          <a:ln w="82550">
            <a:noFill/>
            <a:miter lim="800000"/>
            <a:headEnd/>
            <a:tailEnd/>
          </a:ln>
          <a:effectLst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90360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 b="1">
                <a:solidFill>
                  <a:schemeClr val="tx2"/>
                </a:solidFill>
              </a:rPr>
              <a:t>The shark</a:t>
            </a:r>
            <a:r>
              <a:rPr lang="en-US" sz="4400" b="1">
                <a:solidFill>
                  <a:srgbClr val="FF3300"/>
                </a:solidFill>
              </a:rPr>
              <a:t> </a:t>
            </a:r>
            <a:r>
              <a:rPr lang="en-US" sz="4400" b="1">
                <a:solidFill>
                  <a:schemeClr val="tx2"/>
                </a:solidFill>
              </a:rPr>
              <a:t>is</a:t>
            </a:r>
            <a:r>
              <a:rPr lang="en-US" sz="4400" b="1">
                <a:solidFill>
                  <a:srgbClr val="FF3300"/>
                </a:solidFill>
              </a:rPr>
              <a:t> </a:t>
            </a:r>
            <a:r>
              <a:rPr lang="en-US" sz="4400" b="1" u="sng">
                <a:solidFill>
                  <a:srgbClr val="FF3300"/>
                </a:solidFill>
              </a:rPr>
              <a:t>the most</a:t>
            </a:r>
            <a:r>
              <a:rPr lang="en-US" sz="4400" b="1">
                <a:solidFill>
                  <a:schemeClr val="tx2"/>
                </a:solidFill>
              </a:rPr>
              <a:t> dangerous fish in the word.</a:t>
            </a:r>
            <a:endParaRPr lang="ru-RU" sz="44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348038" y="981075"/>
            <a:ext cx="2808287" cy="3311525"/>
          </a:xfrm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72225" y="260350"/>
            <a:ext cx="2592388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388" y="260350"/>
            <a:ext cx="298926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808038" y="4833938"/>
            <a:ext cx="1677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happy</a:t>
            </a:r>
            <a:endParaRPr lang="ru-RU" b="1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635375" y="4905375"/>
            <a:ext cx="272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b="1"/>
              <a:t>happ</a:t>
            </a:r>
            <a:r>
              <a:rPr lang="en-US" b="1">
                <a:solidFill>
                  <a:schemeClr val="folHlink"/>
                </a:solidFill>
              </a:rPr>
              <a:t>i</a:t>
            </a:r>
            <a:r>
              <a:rPr lang="en-US" b="1">
                <a:solidFill>
                  <a:srgbClr val="FF3300"/>
                </a:solidFill>
              </a:rPr>
              <a:t>er</a:t>
            </a:r>
            <a:endParaRPr lang="ru-RU" b="1">
              <a:solidFill>
                <a:srgbClr val="FF3300"/>
              </a:solidFill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6011863" y="4689475"/>
            <a:ext cx="3725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the happ</a:t>
            </a:r>
            <a:r>
              <a:rPr lang="en-US" b="1">
                <a:solidFill>
                  <a:schemeClr val="folHlink"/>
                </a:solidFill>
              </a:rPr>
              <a:t>i</a:t>
            </a:r>
            <a:r>
              <a:rPr lang="en-US" b="1">
                <a:solidFill>
                  <a:srgbClr val="FF3300"/>
                </a:solidFill>
              </a:rPr>
              <a:t>est</a:t>
            </a:r>
            <a:endParaRPr lang="ru-RU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/>
      <p:bldP spid="66567" grpId="0"/>
      <p:bldP spid="665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80963"/>
            <a:ext cx="8924925" cy="665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79388" y="0"/>
            <a:ext cx="54435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000C0C"/>
                </a:solidFill>
              </a:rPr>
              <a:t>The </a:t>
            </a:r>
            <a:r>
              <a:rPr lang="en-US" sz="4400" b="1">
                <a:solidFill>
                  <a:srgbClr val="000C0C"/>
                </a:solidFill>
              </a:rPr>
              <a:t>elephant </a:t>
            </a:r>
            <a:r>
              <a:rPr lang="ru-RU" sz="4400" b="1">
                <a:solidFill>
                  <a:srgbClr val="000C0C"/>
                </a:solidFill>
              </a:rPr>
              <a:t>is</a:t>
            </a:r>
            <a:r>
              <a:rPr lang="en-US" sz="4400" b="1">
                <a:solidFill>
                  <a:srgbClr val="000C0C"/>
                </a:solidFill>
              </a:rPr>
              <a:t> </a:t>
            </a:r>
            <a:r>
              <a:rPr lang="ru-RU" sz="4400" b="1">
                <a:solidFill>
                  <a:srgbClr val="000C0C"/>
                </a:solidFill>
              </a:rPr>
              <a:t>tall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492500" y="6096000"/>
            <a:ext cx="5449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>
                <a:solidFill>
                  <a:srgbClr val="000C0C"/>
                </a:solidFill>
              </a:rPr>
              <a:t> </a:t>
            </a:r>
            <a:r>
              <a:rPr lang="ru-RU" sz="4400" b="1">
                <a:solidFill>
                  <a:srgbClr val="000C0C"/>
                </a:solidFill>
              </a:rPr>
              <a:t>The </a:t>
            </a:r>
            <a:r>
              <a:rPr lang="en-US" sz="4400" b="1">
                <a:solidFill>
                  <a:srgbClr val="000C0C"/>
                </a:solidFill>
              </a:rPr>
              <a:t>elephant </a:t>
            </a:r>
            <a:r>
              <a:rPr lang="ru-RU" sz="4400" b="1">
                <a:solidFill>
                  <a:srgbClr val="000C0C"/>
                </a:solidFill>
              </a:rPr>
              <a:t>is</a:t>
            </a:r>
            <a:r>
              <a:rPr lang="en-US" sz="4400" b="1">
                <a:solidFill>
                  <a:srgbClr val="000C0C"/>
                </a:solidFill>
              </a:rPr>
              <a:t> big</a:t>
            </a:r>
            <a:endParaRPr lang="ru-RU" sz="4400" b="1">
              <a:solidFill>
                <a:srgbClr val="00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95963" y="188913"/>
            <a:ext cx="31686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213" y="908050"/>
            <a:ext cx="280828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388" y="333375"/>
            <a:ext cx="252095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231775" y="5013325"/>
            <a:ext cx="2105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beautiful</a:t>
            </a:r>
            <a:endParaRPr lang="ru-RU"/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2555875" y="5734050"/>
            <a:ext cx="3455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more</a:t>
            </a:r>
            <a:r>
              <a:rPr lang="en-US"/>
              <a:t> beautiful</a:t>
            </a:r>
            <a:endParaRPr lang="ru-RU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208713" y="4508500"/>
            <a:ext cx="2133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the most</a:t>
            </a:r>
          </a:p>
          <a:p>
            <a:r>
              <a:rPr lang="en-US"/>
              <a:t>beautiful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  <p:bldP spid="65544" grpId="0"/>
      <p:bldP spid="655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5913"/>
            <a:ext cx="8229600" cy="1368426"/>
          </a:xfrm>
        </p:spPr>
        <p:txBody>
          <a:bodyPr/>
          <a:lstStyle/>
          <a:p>
            <a:r>
              <a:rPr lang="ru-RU"/>
              <a:t>запомнить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400"/>
              <a:t>good - </a:t>
            </a:r>
            <a:r>
              <a:rPr lang="ru-RU" sz="4400">
                <a:solidFill>
                  <a:schemeClr val="folHlink"/>
                </a:solidFill>
              </a:rPr>
              <a:t>better</a:t>
            </a:r>
            <a:r>
              <a:rPr lang="ru-RU" sz="4400"/>
              <a:t> - </a:t>
            </a:r>
            <a:r>
              <a:rPr lang="ru-RU" sz="4400">
                <a:solidFill>
                  <a:schemeClr val="folHlink"/>
                </a:solidFill>
              </a:rPr>
              <a:t>(the) best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400"/>
              <a:t>  хороший</a:t>
            </a:r>
            <a:r>
              <a:rPr lang="en-US" sz="4400"/>
              <a:t> –</a:t>
            </a:r>
            <a:r>
              <a:rPr lang="ru-RU" sz="4400"/>
              <a:t> лучше</a:t>
            </a:r>
            <a:r>
              <a:rPr lang="en-US" sz="4400"/>
              <a:t> -</a:t>
            </a:r>
            <a:r>
              <a:rPr lang="ru-RU" sz="4400"/>
              <a:t> самый хороший, лучше всех</a:t>
            </a:r>
          </a:p>
          <a:p>
            <a:pPr>
              <a:lnSpc>
                <a:spcPct val="90000"/>
              </a:lnSpc>
            </a:pPr>
            <a:r>
              <a:rPr lang="ru-RU" sz="4400"/>
              <a:t>bad - </a:t>
            </a:r>
            <a:r>
              <a:rPr lang="ru-RU" sz="4400">
                <a:solidFill>
                  <a:schemeClr val="folHlink"/>
                </a:solidFill>
              </a:rPr>
              <a:t>worse</a:t>
            </a:r>
            <a:r>
              <a:rPr lang="ru-RU" sz="4400"/>
              <a:t> - </a:t>
            </a:r>
            <a:r>
              <a:rPr lang="ru-RU" sz="4400">
                <a:solidFill>
                  <a:schemeClr val="folHlink"/>
                </a:solidFill>
              </a:rPr>
              <a:t>(the) worst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400"/>
              <a:t>  плохой - хуже - самый плохой, хуже всех</a:t>
            </a:r>
          </a:p>
          <a:p>
            <a:pPr>
              <a:lnSpc>
                <a:spcPct val="90000"/>
              </a:lnSpc>
            </a:pPr>
            <a:r>
              <a:rPr lang="ru-RU" sz="4400"/>
              <a:t>little -</a:t>
            </a:r>
            <a:r>
              <a:rPr lang="ru-RU" sz="4400">
                <a:solidFill>
                  <a:schemeClr val="folHlink"/>
                </a:solidFill>
              </a:rPr>
              <a:t>less </a:t>
            </a:r>
            <a:r>
              <a:rPr lang="ru-RU" sz="4400"/>
              <a:t>-</a:t>
            </a:r>
            <a:r>
              <a:rPr lang="ru-RU" sz="4400">
                <a:solidFill>
                  <a:schemeClr val="folHlink"/>
                </a:solidFill>
              </a:rPr>
              <a:t>(the) least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400"/>
              <a:t>  маленький - меньше - самый маленький, меньше всех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4000">
                <a:solidFill>
                  <a:schemeClr val="tx1"/>
                </a:solidFill>
              </a:rPr>
              <a:t/>
            </a:r>
            <a:br>
              <a:rPr lang="ru-RU" sz="4000">
                <a:solidFill>
                  <a:schemeClr val="tx1"/>
                </a:solidFill>
              </a:rPr>
            </a:br>
            <a:endParaRPr lang="ru-RU" sz="4000">
              <a:solidFill>
                <a:schemeClr val="tx1"/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333375"/>
            <a:ext cx="8785225" cy="6191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000">
                <a:solidFill>
                  <a:schemeClr val="tx2"/>
                </a:solidFill>
              </a:rPr>
              <a:t>Выбери правильный вариант слов</a:t>
            </a:r>
            <a:endParaRPr lang="en-US" sz="40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4400"/>
              <a:t>Lions are (smart, smarter, the smartest)</a:t>
            </a:r>
            <a:r>
              <a:rPr lang="ru-RU" sz="4400"/>
              <a:t> </a:t>
            </a:r>
            <a:r>
              <a:rPr lang="en-US" sz="4400"/>
              <a:t>than tigers.</a:t>
            </a:r>
          </a:p>
          <a:p>
            <a:pPr>
              <a:lnSpc>
                <a:spcPct val="90000"/>
              </a:lnSpc>
            </a:pPr>
            <a:r>
              <a:rPr lang="en-US" sz="4400"/>
              <a:t>Monkeys are (funny,funnier,the funniest)animals in the zoo.</a:t>
            </a:r>
          </a:p>
          <a:p>
            <a:pPr>
              <a:lnSpc>
                <a:spcPct val="90000"/>
              </a:lnSpc>
            </a:pPr>
            <a:r>
              <a:rPr lang="en-US" sz="4400"/>
              <a:t>The mouse is(small,smaller,the smallest)</a:t>
            </a:r>
            <a:r>
              <a:rPr lang="ru-RU" sz="4400"/>
              <a:t> </a:t>
            </a:r>
            <a:r>
              <a:rPr lang="en-US" sz="4400"/>
              <a:t>than the rabbit.</a:t>
            </a:r>
          </a:p>
          <a:p>
            <a:pPr>
              <a:lnSpc>
                <a:spcPct val="90000"/>
              </a:lnSpc>
            </a:pPr>
            <a:r>
              <a:rPr lang="en-US" sz="4400"/>
              <a:t>Malvina is(good,better,the best) than Fox Alice.</a:t>
            </a:r>
          </a:p>
          <a:p>
            <a:pPr>
              <a:lnSpc>
                <a:spcPct val="90000"/>
              </a:lnSpc>
            </a:pPr>
            <a:endParaRPr lang="en-US" sz="4400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586163"/>
            <a:ext cx="4608513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333375"/>
            <a:ext cx="44640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5292725" y="441325"/>
            <a:ext cx="44958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A kitten is </a:t>
            </a:r>
          </a:p>
          <a:p>
            <a:r>
              <a:rPr lang="en-US" sz="4400" u="sng">
                <a:solidFill>
                  <a:schemeClr val="folHlink"/>
                </a:solidFill>
              </a:rPr>
              <a:t>as</a:t>
            </a:r>
            <a:r>
              <a:rPr lang="en-US" sz="4400" u="sng"/>
              <a:t> fluffy </a:t>
            </a:r>
            <a:r>
              <a:rPr lang="en-US" sz="4400" u="sng">
                <a:solidFill>
                  <a:schemeClr val="folHlink"/>
                </a:solidFill>
              </a:rPr>
              <a:t>as</a:t>
            </a:r>
            <a:r>
              <a:rPr lang="en-US" sz="4400">
                <a:solidFill>
                  <a:schemeClr val="folHlink"/>
                </a:solidFill>
              </a:rPr>
              <a:t> </a:t>
            </a:r>
          </a:p>
          <a:p>
            <a:r>
              <a:rPr lang="en-US" sz="4400"/>
              <a:t>a rabbit.</a:t>
            </a:r>
            <a:endParaRPr lang="ru-RU" sz="4400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580063" y="4221163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5559425" y="3681413"/>
            <a:ext cx="2641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 cat is </a:t>
            </a:r>
            <a:r>
              <a:rPr lang="en-US" u="sng">
                <a:solidFill>
                  <a:schemeClr val="folHlink"/>
                </a:solidFill>
              </a:rPr>
              <a:t>as</a:t>
            </a:r>
          </a:p>
          <a:p>
            <a:r>
              <a:rPr lang="en-US" u="sng"/>
              <a:t>friendly </a:t>
            </a:r>
            <a:r>
              <a:rPr lang="en-US" u="sng">
                <a:solidFill>
                  <a:schemeClr val="folHlink"/>
                </a:solidFill>
              </a:rPr>
              <a:t>as</a:t>
            </a:r>
            <a:r>
              <a:rPr lang="en-US"/>
              <a:t> </a:t>
            </a:r>
          </a:p>
          <a:p>
            <a:r>
              <a:rPr lang="en-US"/>
              <a:t>the dog.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  <p:bldP spid="5530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9613" y="2349500"/>
            <a:ext cx="51847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365092" y="32152"/>
            <a:ext cx="4438824" cy="9627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Guess the animal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1512888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600">
                <a:cs typeface="Arial" charset="0"/>
              </a:rPr>
              <a:t>It lives in Africa. It’s the biggest animal. It has got a very big nose. </a:t>
            </a:r>
            <a:endParaRPr lang="ru-RU" sz="3600">
              <a:cs typeface="Arial" charset="0"/>
            </a:endParaRP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1930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It is a big farm animal. It has got</a:t>
            </a:r>
          </a:p>
          <a:p>
            <a:r>
              <a:rPr lang="en-US"/>
              <a:t> long legs. It is very fast. You can </a:t>
            </a:r>
          </a:p>
          <a:p>
            <a:r>
              <a:rPr lang="en-US"/>
              <a:t>ride it.</a:t>
            </a:r>
            <a:endParaRPr lang="ru-RU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8175" y="2276475"/>
            <a:ext cx="5472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260350"/>
            <a:ext cx="7848600" cy="17287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>
                <a:cs typeface="Arial" charset="0"/>
              </a:rPr>
              <a:t>It lives in Australia. It’s the fastest animal. It has got a front pocket for a baby.</a:t>
            </a:r>
            <a:endParaRPr lang="ru-RU" sz="3600">
              <a:cs typeface="Arial" charset="0"/>
            </a:endParaRPr>
          </a:p>
          <a:p>
            <a:pPr>
              <a:lnSpc>
                <a:spcPct val="90000"/>
              </a:lnSpc>
            </a:pPr>
            <a:endParaRPr lang="ru-RU" sz="2800"/>
          </a:p>
        </p:txBody>
      </p:sp>
      <p:pic>
        <p:nvPicPr>
          <p:cNvPr id="79878" name="Picture 6" descr="3423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2060575"/>
            <a:ext cx="5976938" cy="453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404813"/>
            <a:ext cx="7545387" cy="15843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>
                <a:cs typeface="Arial" charset="0"/>
              </a:rPr>
              <a:t>It’s the smallest animal. It has a long tail. It likes cheese.</a:t>
            </a:r>
            <a:endParaRPr lang="ru-RU" sz="4000">
              <a:cs typeface="Arial" charset="0"/>
            </a:endParaRPr>
          </a:p>
          <a:p>
            <a:endParaRPr lang="ru-RU"/>
          </a:p>
        </p:txBody>
      </p:sp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1844675"/>
            <a:ext cx="59055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Источник иллюстраций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ru-RU" sz="2400"/>
              <a:t>Интернет-банк с фотографиями животных </a:t>
            </a:r>
            <a:r>
              <a:rPr lang="en-US" sz="2400">
                <a:hlinkClick r:id="rId2"/>
              </a:rPr>
              <a:t>http://animalphotos.ru</a:t>
            </a:r>
            <a:endParaRPr lang="ru-RU" sz="2400"/>
          </a:p>
          <a:p>
            <a:pPr marL="609600" indent="-609600">
              <a:buFontTx/>
              <a:buAutoNum type="arabicPeriod"/>
            </a:pPr>
            <a:r>
              <a:rPr lang="ru-RU" sz="2400"/>
              <a:t>Интернет-ресурс с фотографиями животных</a:t>
            </a:r>
            <a:r>
              <a:rPr lang="en-US" sz="2400"/>
              <a:t> </a:t>
            </a:r>
            <a:r>
              <a:rPr lang="ru-RU" sz="2400"/>
              <a:t> </a:t>
            </a:r>
            <a:r>
              <a:rPr lang="en-US" sz="2400">
                <a:hlinkClick r:id="rId3"/>
              </a:rPr>
              <a:t>http://www.adme.ru/zhizn-zhivotnye/</a:t>
            </a:r>
            <a:endParaRPr lang="ru-RU" sz="2400"/>
          </a:p>
          <a:p>
            <a:pPr marL="609600" indent="-609600">
              <a:buFontTx/>
              <a:buAutoNum type="arabicPeriod"/>
            </a:pPr>
            <a:r>
              <a:rPr lang="ru-RU" sz="2400"/>
              <a:t>Интернет-ресурсы:</a:t>
            </a:r>
          </a:p>
          <a:p>
            <a:pPr marL="609600" indent="-609600">
              <a:buFontTx/>
              <a:buNone/>
            </a:pPr>
            <a:r>
              <a:rPr lang="ru-RU" sz="2400"/>
              <a:t>       </a:t>
            </a:r>
            <a:r>
              <a:rPr lang="ru-RU" sz="2400" u="sng">
                <a:hlinkClick r:id="rId4"/>
              </a:rPr>
              <a:t>http://www.google.ru/images</a:t>
            </a:r>
            <a:r>
              <a:rPr lang="ru-RU" sz="2400"/>
              <a:t> и </a:t>
            </a:r>
            <a:r>
              <a:rPr lang="ru-RU" sz="2400" u="sng">
                <a:hlinkClick r:id="rId5"/>
              </a:rPr>
              <a:t>http://images.yandex.ru/</a:t>
            </a:r>
            <a:endParaRPr lang="ru-RU" sz="2400" u="sng"/>
          </a:p>
          <a:p>
            <a:pPr marL="609600" indent="-609600">
              <a:buFontTx/>
              <a:buNone/>
            </a:pPr>
            <a:r>
              <a:rPr lang="ru-RU" sz="2400"/>
              <a:t>4.    Английский язык: учебник для 4 кл. общеобразоват. учреждений Авторы: В.П. Кузовлев, Э.Ш. Перегудова, О.В.Дуванова, О.В.Стрельникова – M.: Просвещение, 2009.</a:t>
            </a:r>
          </a:p>
          <a:p>
            <a:pPr marL="609600" indent="-609600"/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/>
              <a:t>Сравнительная степень прилагательных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/>
              <a:t>Big - bigg</a:t>
            </a:r>
            <a:r>
              <a:rPr lang="en-US" sz="4400">
                <a:solidFill>
                  <a:srgbClr val="FF3300"/>
                </a:solidFill>
              </a:rPr>
              <a:t>er</a:t>
            </a:r>
          </a:p>
          <a:p>
            <a:r>
              <a:rPr lang="en-US" sz="4400"/>
              <a:t>Tall - tall</a:t>
            </a:r>
            <a:r>
              <a:rPr lang="en-US" sz="4400">
                <a:solidFill>
                  <a:srgbClr val="FF3300"/>
                </a:solidFill>
              </a:rPr>
              <a:t>er</a:t>
            </a:r>
            <a:endParaRPr lang="ru-RU" sz="4400">
              <a:solidFill>
                <a:srgbClr val="FF3300"/>
              </a:solidFill>
            </a:endParaRPr>
          </a:p>
          <a:p>
            <a:r>
              <a:rPr lang="en-US" sz="4400"/>
              <a:t>The giraffe is tall</a:t>
            </a:r>
            <a:r>
              <a:rPr lang="en-US" sz="4400">
                <a:solidFill>
                  <a:srgbClr val="FF3300"/>
                </a:solidFill>
              </a:rPr>
              <a:t>er</a:t>
            </a:r>
            <a:r>
              <a:rPr lang="en-US" sz="4400"/>
              <a:t> </a:t>
            </a:r>
            <a:r>
              <a:rPr lang="en-US" sz="4400">
                <a:solidFill>
                  <a:schemeClr val="folHlink"/>
                </a:solidFill>
              </a:rPr>
              <a:t>than</a:t>
            </a:r>
            <a:r>
              <a:rPr lang="en-US" sz="4400"/>
              <a:t> the elephant.</a:t>
            </a:r>
          </a:p>
          <a:p>
            <a:r>
              <a:rPr lang="en-US" sz="4400"/>
              <a:t>The elephant is bigg</a:t>
            </a:r>
            <a:r>
              <a:rPr lang="en-US" sz="4400">
                <a:solidFill>
                  <a:srgbClr val="FF3300"/>
                </a:solidFill>
              </a:rPr>
              <a:t>er</a:t>
            </a:r>
            <a:r>
              <a:rPr lang="en-US" sz="4400"/>
              <a:t> </a:t>
            </a:r>
            <a:r>
              <a:rPr lang="en-US" sz="4400">
                <a:solidFill>
                  <a:schemeClr val="folHlink"/>
                </a:solidFill>
              </a:rPr>
              <a:t>than</a:t>
            </a:r>
            <a:r>
              <a:rPr lang="en-US" sz="4400"/>
              <a:t> the giraffe.</a:t>
            </a:r>
            <a:endParaRPr lang="ru-RU" sz="4400"/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363" y="3860800"/>
            <a:ext cx="38877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50825" y="3500438"/>
            <a:ext cx="4033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4">
              <a:spcBef>
                <a:spcPct val="20000"/>
              </a:spcBef>
            </a:pPr>
            <a:endParaRPr lang="ru-RU" sz="4400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-1331913" y="3246438"/>
            <a:ext cx="6191251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4">
              <a:spcBef>
                <a:spcPct val="20000"/>
              </a:spcBef>
            </a:pPr>
            <a:endParaRPr lang="en-US" sz="4400"/>
          </a:p>
          <a:p>
            <a:pPr lvl="4">
              <a:spcBef>
                <a:spcPct val="20000"/>
              </a:spcBef>
            </a:pPr>
            <a:r>
              <a:rPr lang="en-US" sz="4400"/>
              <a:t>The elephant is bigg</a:t>
            </a:r>
            <a:r>
              <a:rPr lang="en-US" sz="4400">
                <a:solidFill>
                  <a:srgbClr val="FF3300"/>
                </a:solidFill>
              </a:rPr>
              <a:t>er</a:t>
            </a:r>
            <a:r>
              <a:rPr lang="en-US" sz="4400"/>
              <a:t> </a:t>
            </a:r>
            <a:r>
              <a:rPr lang="en-US" sz="4400">
                <a:solidFill>
                  <a:schemeClr val="folHlink"/>
                </a:solidFill>
              </a:rPr>
              <a:t>than</a:t>
            </a:r>
            <a:r>
              <a:rPr lang="en-US" sz="4400"/>
              <a:t> the giraffe.</a:t>
            </a:r>
            <a:endParaRPr lang="ru-RU" sz="440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348038" y="333375"/>
            <a:ext cx="561657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4">
              <a:spcBef>
                <a:spcPct val="20000"/>
              </a:spcBef>
            </a:pPr>
            <a:r>
              <a:rPr lang="en-US" sz="4400"/>
              <a:t>The giraffe is tall</a:t>
            </a:r>
            <a:r>
              <a:rPr lang="en-US" sz="4400">
                <a:solidFill>
                  <a:srgbClr val="FF3300"/>
                </a:solidFill>
              </a:rPr>
              <a:t>er</a:t>
            </a:r>
            <a:r>
              <a:rPr lang="en-US" sz="4400">
                <a:solidFill>
                  <a:schemeClr val="folHlink"/>
                </a:solidFill>
              </a:rPr>
              <a:t>  than</a:t>
            </a:r>
            <a:r>
              <a:rPr lang="en-US" sz="4400"/>
              <a:t>           the elephant</a:t>
            </a:r>
            <a:r>
              <a:rPr lang="en-US"/>
              <a:t>.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260350"/>
            <a:ext cx="40528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71775" y="274638"/>
            <a:ext cx="8208963" cy="1143000"/>
          </a:xfrm>
        </p:spPr>
        <p:txBody>
          <a:bodyPr/>
          <a:lstStyle/>
          <a:p>
            <a:r>
              <a:rPr lang="en-US" sz="4000"/>
              <a:t> </a:t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endParaRPr lang="ru-RU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40322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3429000"/>
            <a:ext cx="41052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539750" y="3860800"/>
            <a:ext cx="396081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The cat is</a:t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>bigg</a:t>
            </a:r>
            <a:r>
              <a:rPr lang="en-US" sz="4400">
                <a:solidFill>
                  <a:srgbClr val="FF3300"/>
                </a:solidFill>
              </a:rPr>
              <a:t>er</a:t>
            </a:r>
            <a:r>
              <a:rPr lang="en-US" sz="4400">
                <a:solidFill>
                  <a:schemeClr val="tx2"/>
                </a:solidFill>
              </a:rPr>
              <a:t> </a:t>
            </a:r>
            <a:r>
              <a:rPr lang="en-US" sz="4400">
                <a:solidFill>
                  <a:schemeClr val="folHlink"/>
                </a:solidFill>
              </a:rPr>
              <a:t>than</a:t>
            </a:r>
            <a:r>
              <a:rPr lang="en-US" sz="4400">
                <a:solidFill>
                  <a:schemeClr val="tx2"/>
                </a:solidFill>
              </a:rPr>
              <a:t> </a:t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>the mouse.</a:t>
            </a:r>
            <a:endParaRPr lang="ru-RU" sz="4400">
              <a:solidFill>
                <a:schemeClr val="tx2"/>
              </a:solidFill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572000" y="571500"/>
            <a:ext cx="40322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The    mouse is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small</a:t>
            </a:r>
            <a:r>
              <a:rPr lang="en-US">
                <a:solidFill>
                  <a:srgbClr val="FF3300"/>
                </a:solidFill>
              </a:rPr>
              <a:t>er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>
                <a:solidFill>
                  <a:schemeClr val="folHlink"/>
                </a:solidFill>
              </a:rPr>
              <a:t>than</a:t>
            </a:r>
            <a:r>
              <a:rPr lang="en-US">
                <a:solidFill>
                  <a:schemeClr val="tx2"/>
                </a:solidFill>
              </a:rPr>
              <a:t>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the cat.</a:t>
            </a:r>
            <a:endParaRPr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/>
      <p:bldP spid="399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333375"/>
            <a:ext cx="35337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363" y="3716338"/>
            <a:ext cx="360521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363" y="333375"/>
            <a:ext cx="3529012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395288" y="3644900"/>
            <a:ext cx="410527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The rabbits are </a:t>
            </a:r>
          </a:p>
          <a:p>
            <a:r>
              <a:rPr lang="en-US" sz="4400"/>
              <a:t>fluff</a:t>
            </a:r>
            <a:r>
              <a:rPr lang="en-US" sz="4400">
                <a:solidFill>
                  <a:schemeClr val="folHlink"/>
                </a:solidFill>
              </a:rPr>
              <a:t>i</a:t>
            </a:r>
            <a:r>
              <a:rPr lang="en-US" sz="4400">
                <a:solidFill>
                  <a:srgbClr val="FF3300"/>
                </a:solidFill>
              </a:rPr>
              <a:t>er</a:t>
            </a:r>
            <a:r>
              <a:rPr lang="en-US" sz="4400"/>
              <a:t> </a:t>
            </a:r>
            <a:r>
              <a:rPr lang="en-US" sz="4400">
                <a:solidFill>
                  <a:schemeClr val="folHlink"/>
                </a:solidFill>
              </a:rPr>
              <a:t>than </a:t>
            </a:r>
          </a:p>
          <a:p>
            <a:r>
              <a:rPr lang="en-US" sz="4400"/>
              <a:t>the dog</a:t>
            </a: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8964613" cy="1512888"/>
          </a:xfrm>
        </p:spPr>
        <p:txBody>
          <a:bodyPr/>
          <a:lstStyle/>
          <a:p>
            <a:r>
              <a:rPr lang="ru-RU" b="1"/>
              <a:t>Односложные прилагательные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196975"/>
            <a:ext cx="4038600" cy="4857750"/>
          </a:xfrm>
        </p:spPr>
        <p:txBody>
          <a:bodyPr/>
          <a:lstStyle/>
          <a:p>
            <a:r>
              <a:rPr lang="en-US" sz="3600"/>
              <a:t>tall –tall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big – big</a:t>
            </a:r>
            <a:r>
              <a:rPr lang="en-US" sz="3600">
                <a:solidFill>
                  <a:schemeClr val="folHlink"/>
                </a:solidFill>
              </a:rPr>
              <a:t>g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fat – fat</a:t>
            </a:r>
            <a:r>
              <a:rPr lang="en-US" sz="3600">
                <a:solidFill>
                  <a:schemeClr val="folHlink"/>
                </a:solidFill>
              </a:rPr>
              <a:t>t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smart – smart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slow – slow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fast – fast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small – small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long - long</a:t>
            </a:r>
            <a:r>
              <a:rPr lang="en-US" sz="3600">
                <a:solidFill>
                  <a:srgbClr val="FF3300"/>
                </a:solidFill>
              </a:rPr>
              <a:t>er</a:t>
            </a:r>
            <a:endParaRPr lang="ru-RU" sz="3600">
              <a:solidFill>
                <a:srgbClr val="FF3300"/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68413"/>
            <a:ext cx="4244975" cy="4857750"/>
          </a:xfrm>
        </p:spPr>
        <p:txBody>
          <a:bodyPr/>
          <a:lstStyle/>
          <a:p>
            <a:r>
              <a:rPr lang="en-US" sz="3600"/>
              <a:t>large – larg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cute</a:t>
            </a:r>
            <a:r>
              <a:rPr lang="en-US" sz="3600">
                <a:solidFill>
                  <a:srgbClr val="FF3300"/>
                </a:solidFill>
              </a:rPr>
              <a:t> </a:t>
            </a:r>
            <a:r>
              <a:rPr lang="en-US" sz="3600"/>
              <a:t>–</a:t>
            </a:r>
            <a:r>
              <a:rPr lang="en-US" sz="3600">
                <a:solidFill>
                  <a:srgbClr val="FF3300"/>
                </a:solidFill>
              </a:rPr>
              <a:t> </a:t>
            </a:r>
            <a:r>
              <a:rPr lang="en-US" sz="3600"/>
              <a:t>cut</a:t>
            </a:r>
            <a:r>
              <a:rPr lang="en-US" sz="3600">
                <a:solidFill>
                  <a:srgbClr val="FF3300"/>
                </a:solidFill>
              </a:rPr>
              <a:t>er </a:t>
            </a:r>
          </a:p>
          <a:p>
            <a:r>
              <a:rPr lang="en-US" sz="3600"/>
              <a:t>nice –</a:t>
            </a:r>
            <a:r>
              <a:rPr lang="en-US" sz="3600">
                <a:solidFill>
                  <a:srgbClr val="FF3300"/>
                </a:solidFill>
              </a:rPr>
              <a:t> </a:t>
            </a:r>
            <a:r>
              <a:rPr lang="en-US" sz="3600"/>
              <a:t>nic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heav</a:t>
            </a:r>
            <a:r>
              <a:rPr lang="en-US" sz="3600">
                <a:solidFill>
                  <a:schemeClr val="folHlink"/>
                </a:solidFill>
              </a:rPr>
              <a:t>y</a:t>
            </a:r>
            <a:r>
              <a:rPr lang="en-US" sz="3600"/>
              <a:t> – heav</a:t>
            </a:r>
            <a:r>
              <a:rPr lang="en-US" sz="3600">
                <a:solidFill>
                  <a:schemeClr val="folHlink"/>
                </a:solidFill>
              </a:rPr>
              <a:t>i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fluff</a:t>
            </a:r>
            <a:r>
              <a:rPr lang="en-US" sz="3600">
                <a:solidFill>
                  <a:schemeClr val="folHlink"/>
                </a:solidFill>
              </a:rPr>
              <a:t>y</a:t>
            </a:r>
            <a:r>
              <a:rPr lang="en-US" sz="3600"/>
              <a:t> – fluff</a:t>
            </a:r>
            <a:r>
              <a:rPr lang="en-US" sz="3600">
                <a:solidFill>
                  <a:schemeClr val="folHlink"/>
                </a:solidFill>
              </a:rPr>
              <a:t>i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happ</a:t>
            </a:r>
            <a:r>
              <a:rPr lang="en-US" sz="3600">
                <a:solidFill>
                  <a:schemeClr val="folHlink"/>
                </a:solidFill>
              </a:rPr>
              <a:t>y</a:t>
            </a:r>
            <a:r>
              <a:rPr lang="en-US" sz="3600"/>
              <a:t> - happ</a:t>
            </a:r>
            <a:r>
              <a:rPr lang="en-US" sz="3600">
                <a:solidFill>
                  <a:schemeClr val="folHlink"/>
                </a:solidFill>
              </a:rPr>
              <a:t>i</a:t>
            </a:r>
            <a:r>
              <a:rPr lang="en-US" sz="3600">
                <a:solidFill>
                  <a:srgbClr val="FF3300"/>
                </a:solidFill>
              </a:rPr>
              <a:t>er </a:t>
            </a:r>
          </a:p>
          <a:p>
            <a:r>
              <a:rPr lang="en-US" sz="3600"/>
              <a:t>funn</a:t>
            </a:r>
            <a:r>
              <a:rPr lang="en-US" sz="3600">
                <a:solidFill>
                  <a:schemeClr val="folHlink"/>
                </a:solidFill>
              </a:rPr>
              <a:t>y</a:t>
            </a:r>
            <a:r>
              <a:rPr lang="en-US" sz="3600"/>
              <a:t> – funn</a:t>
            </a:r>
            <a:r>
              <a:rPr lang="en-US" sz="3600">
                <a:solidFill>
                  <a:schemeClr val="folHlink"/>
                </a:solidFill>
              </a:rPr>
              <a:t>i</a:t>
            </a:r>
            <a:r>
              <a:rPr lang="en-US" sz="3600">
                <a:solidFill>
                  <a:srgbClr val="FF3300"/>
                </a:solidFill>
              </a:rPr>
              <a:t>er</a:t>
            </a:r>
          </a:p>
          <a:p>
            <a:r>
              <a:rPr lang="en-US" sz="3600"/>
              <a:t>sill</a:t>
            </a:r>
            <a:r>
              <a:rPr lang="en-US" sz="3600">
                <a:solidFill>
                  <a:schemeClr val="folHlink"/>
                </a:solidFill>
              </a:rPr>
              <a:t>y</a:t>
            </a:r>
            <a:r>
              <a:rPr lang="en-US" sz="3600"/>
              <a:t> -</a:t>
            </a:r>
            <a:r>
              <a:rPr lang="en-US" sz="3600">
                <a:solidFill>
                  <a:srgbClr val="FF3300"/>
                </a:solidFill>
              </a:rPr>
              <a:t> </a:t>
            </a:r>
            <a:r>
              <a:rPr lang="en-US" sz="3600"/>
              <a:t>sill</a:t>
            </a:r>
            <a:r>
              <a:rPr lang="en-US" sz="3600">
                <a:solidFill>
                  <a:schemeClr val="folHlink"/>
                </a:solidFill>
              </a:rPr>
              <a:t>i</a:t>
            </a:r>
            <a:r>
              <a:rPr lang="en-US" sz="3600">
                <a:solidFill>
                  <a:srgbClr val="FF3300"/>
                </a:solidFill>
              </a:rPr>
              <a:t>er</a:t>
            </a:r>
            <a:endParaRPr lang="ru-RU" sz="36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296988"/>
          </a:xfrm>
        </p:spPr>
        <p:txBody>
          <a:bodyPr/>
          <a:lstStyle/>
          <a:p>
            <a:r>
              <a:rPr lang="en-US"/>
              <a:t>The tiger is </a:t>
            </a:r>
            <a:r>
              <a:rPr lang="ru-RU"/>
              <a:t>dangerous</a:t>
            </a:r>
            <a:r>
              <a:rPr lang="en-US"/>
              <a:t>.</a:t>
            </a:r>
            <a:r>
              <a:rPr lang="ru-RU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24925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63575" y="0"/>
            <a:ext cx="7508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        </a:t>
            </a:r>
            <a:r>
              <a:rPr lang="en-US" sz="4400"/>
              <a:t>The tiger is </a:t>
            </a:r>
            <a:r>
              <a:rPr lang="ru-RU" sz="4400"/>
              <a:t>dangerous</a:t>
            </a:r>
            <a:r>
              <a:rPr lang="en-US" sz="4400"/>
              <a:t>.</a:t>
            </a: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706</Words>
  <Application>Microsoft Office PowerPoint</Application>
  <PresentationFormat>Экран (4:3)</PresentationFormat>
  <Paragraphs>150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Arial</vt:lpstr>
      <vt:lpstr>Оформление по умолчанию</vt:lpstr>
      <vt:lpstr>СТЕПЕНИ СРАВНЕНИЯ ПРИЛАГАТЕЛЬНЫХ</vt:lpstr>
      <vt:lpstr>Слайд 2</vt:lpstr>
      <vt:lpstr>Слайд 3</vt:lpstr>
      <vt:lpstr>Сравнительная степень прилагательных</vt:lpstr>
      <vt:lpstr>Слайд 5</vt:lpstr>
      <vt:lpstr>   </vt:lpstr>
      <vt:lpstr>Слайд 7</vt:lpstr>
      <vt:lpstr>Односложные прилагательные</vt:lpstr>
      <vt:lpstr>The tiger is dangerous. </vt:lpstr>
      <vt:lpstr>The crocodile is dangerous.</vt:lpstr>
      <vt:lpstr>Слайд 11</vt:lpstr>
      <vt:lpstr>      Mногосложные прилагательные </vt:lpstr>
      <vt:lpstr>Сравнительная степень многосложных прилагательных</vt:lpstr>
      <vt:lpstr>Слайд 14</vt:lpstr>
      <vt:lpstr>Слайд 15</vt:lpstr>
      <vt:lpstr>Превосходная степень односложных прилагательных</vt:lpstr>
      <vt:lpstr>Превосходная степень односложных прилагательных</vt:lpstr>
      <vt:lpstr>Слайд 18</vt:lpstr>
      <vt:lpstr>An ostrich is the heaviest bird.</vt:lpstr>
      <vt:lpstr>Слайд 20</vt:lpstr>
      <vt:lpstr>Слайд 21</vt:lpstr>
      <vt:lpstr>The most heavier animal in the word</vt:lpstr>
      <vt:lpstr>Слайд 23</vt:lpstr>
      <vt:lpstr>Слайд 24</vt:lpstr>
      <vt:lpstr>Превосходная степень многосложных прилагательных</vt:lpstr>
      <vt:lpstr>The crocodile is the most dangerous (самая  опасная) reptile.</vt:lpstr>
      <vt:lpstr>Слайд 27</vt:lpstr>
      <vt:lpstr>Слайд 28</vt:lpstr>
      <vt:lpstr>Слайд 29</vt:lpstr>
      <vt:lpstr>Слайд 30</vt:lpstr>
      <vt:lpstr>запомнить </vt:lpstr>
      <vt:lpstr> </vt:lpstr>
      <vt:lpstr>Слайд 33</vt:lpstr>
      <vt:lpstr>Слайд 34</vt:lpstr>
      <vt:lpstr>Слайд 35</vt:lpstr>
      <vt:lpstr>Слайд 36</vt:lpstr>
      <vt:lpstr>Слайд 37</vt:lpstr>
      <vt:lpstr>Источник иллюстраций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</cp:lastModifiedBy>
  <cp:revision>48</cp:revision>
  <dcterms:created xsi:type="dcterms:W3CDTF">2012-10-02T16:20:32Z</dcterms:created>
  <dcterms:modified xsi:type="dcterms:W3CDTF">2016-01-27T14:47:00Z</dcterms:modified>
</cp:coreProperties>
</file>