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0" r:id="rId2"/>
    <p:sldId id="258" r:id="rId3"/>
    <p:sldId id="256" r:id="rId4"/>
    <p:sldId id="261" r:id="rId5"/>
    <p:sldId id="286" r:id="rId6"/>
    <p:sldId id="282" r:id="rId7"/>
    <p:sldId id="283" r:id="rId8"/>
    <p:sldId id="28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136"/>
    <a:srgbClr val="6ED8EF"/>
    <a:srgbClr val="5D5454"/>
    <a:srgbClr val="270D69"/>
    <a:srgbClr val="E87B0E"/>
    <a:srgbClr val="E6E6E6"/>
    <a:srgbClr val="FF99FF"/>
    <a:srgbClr val="CC99FF"/>
    <a:srgbClr val="FF9900"/>
    <a:srgbClr val="37CB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2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C9C93-A3ED-497E-8463-4E89269B806F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2CC6F-2830-423B-AEA2-3A1513DABE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320505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718334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970405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15786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92718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6397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76424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74174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231696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72780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42857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241153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24115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E5E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2" b="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 userDrawn="1"/>
        </p:nvSpPr>
        <p:spPr>
          <a:xfrm>
            <a:off x="685800" y="3699308"/>
            <a:ext cx="7772400" cy="287605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  <a:alpha val="25000"/>
                  <a:lumMod val="70000"/>
                  <a:lumOff val="3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308"/>
            <a:ext cx="7772400" cy="2855912"/>
          </a:xfrm>
        </p:spPr>
        <p:txBody>
          <a:bodyPr anchor="ctr" anchorCtr="0">
            <a:normAutofit/>
          </a:bodyPr>
          <a:lstStyle>
            <a:lvl1pPr algn="ctr">
              <a:defRPr sz="56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501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124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3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85" r="1335" b="17212"/>
          <a:stretch/>
        </p:blipFill>
        <p:spPr>
          <a:xfrm>
            <a:off x="0" y="1"/>
            <a:ext cx="4192510" cy="43059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4305993"/>
            <a:ext cx="6858000" cy="1820486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Объект 14"/>
          <p:cNvSpPr>
            <a:spLocks noGrp="1"/>
          </p:cNvSpPr>
          <p:nvPr>
            <p:ph sz="quarter" idx="13"/>
          </p:nvPr>
        </p:nvSpPr>
        <p:spPr>
          <a:xfrm>
            <a:off x="4538749" y="423949"/>
            <a:ext cx="4189326" cy="3425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248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976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295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87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0946"/>
            <a:ext cx="7886700" cy="13399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59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913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45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56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39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агетная рамка 21"/>
          <p:cNvSpPr/>
          <p:nvPr userDrawn="1"/>
        </p:nvSpPr>
        <p:spPr>
          <a:xfrm rot="19210274">
            <a:off x="8619811" y="62696"/>
            <a:ext cx="244177" cy="244177"/>
          </a:xfrm>
          <a:prstGeom prst="bevel">
            <a:avLst>
              <a:gd name="adj" fmla="val 15530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2</a:t>
            </a:r>
            <a:endParaRPr lang="ru-RU" sz="800" dirty="0"/>
          </a:p>
        </p:txBody>
      </p:sp>
      <p:sp>
        <p:nvSpPr>
          <p:cNvPr id="19" name="Багетная рамка 18"/>
          <p:cNvSpPr/>
          <p:nvPr userDrawn="1"/>
        </p:nvSpPr>
        <p:spPr>
          <a:xfrm rot="549100">
            <a:off x="4591415" y="29953"/>
            <a:ext cx="440668" cy="279400"/>
          </a:xfrm>
          <a:prstGeom prst="bevel">
            <a:avLst>
              <a:gd name="adj" fmla="val 15530"/>
            </a:avLst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Tab</a:t>
            </a:r>
            <a:endParaRPr lang="ru-RU" sz="900" dirty="0"/>
          </a:p>
        </p:txBody>
      </p:sp>
      <p:sp>
        <p:nvSpPr>
          <p:cNvPr id="18" name="Багетная рамка 17"/>
          <p:cNvSpPr/>
          <p:nvPr userDrawn="1"/>
        </p:nvSpPr>
        <p:spPr>
          <a:xfrm rot="21354383">
            <a:off x="6466242" y="55501"/>
            <a:ext cx="1318003" cy="279400"/>
          </a:xfrm>
          <a:prstGeom prst="bevel">
            <a:avLst>
              <a:gd name="adj" fmla="val 15768"/>
            </a:avLst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 userDrawn="1"/>
        </p:nvSpPr>
        <p:spPr>
          <a:xfrm rot="1019198">
            <a:off x="8869482" y="179172"/>
            <a:ext cx="244177" cy="244177"/>
          </a:xfrm>
          <a:prstGeom prst="bevel">
            <a:avLst>
              <a:gd name="adj" fmla="val 15530"/>
            </a:avLst>
          </a:prstGeom>
          <a:solidFill>
            <a:srgbClr val="37CBFF"/>
          </a:solidFill>
          <a:ln>
            <a:solidFill>
              <a:srgbClr val="37CB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9</a:t>
            </a:r>
            <a:endParaRPr lang="ru-RU" sz="800" dirty="0"/>
          </a:p>
        </p:txBody>
      </p:sp>
      <p:sp>
        <p:nvSpPr>
          <p:cNvPr id="14" name="Багетная рамка 13"/>
          <p:cNvSpPr/>
          <p:nvPr userDrawn="1"/>
        </p:nvSpPr>
        <p:spPr>
          <a:xfrm rot="474543">
            <a:off x="8810294" y="6518640"/>
            <a:ext cx="279400" cy="279400"/>
          </a:xfrm>
          <a:prstGeom prst="bevel">
            <a:avLst>
              <a:gd name="adj" fmla="val 1553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Alt</a:t>
            </a:r>
            <a:endParaRPr lang="ru-RU" sz="800" dirty="0"/>
          </a:p>
        </p:txBody>
      </p:sp>
      <p:sp>
        <p:nvSpPr>
          <p:cNvPr id="13" name="Багетная рамка 12"/>
          <p:cNvSpPr/>
          <p:nvPr userDrawn="1"/>
        </p:nvSpPr>
        <p:spPr>
          <a:xfrm rot="5113579">
            <a:off x="338109" y="11141"/>
            <a:ext cx="279400" cy="279400"/>
          </a:xfrm>
          <a:prstGeom prst="bevel">
            <a:avLst>
              <a:gd name="adj" fmla="val 1553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Ins</a:t>
            </a:r>
            <a:endParaRPr lang="ru-RU" sz="800" dirty="0"/>
          </a:p>
        </p:txBody>
      </p:sp>
      <p:sp>
        <p:nvSpPr>
          <p:cNvPr id="12" name="Багетная рамка 11"/>
          <p:cNvSpPr/>
          <p:nvPr userDrawn="1"/>
        </p:nvSpPr>
        <p:spPr>
          <a:xfrm rot="1019198">
            <a:off x="59961" y="36839"/>
            <a:ext cx="279400" cy="279400"/>
          </a:xfrm>
          <a:prstGeom prst="bevel">
            <a:avLst>
              <a:gd name="adj" fmla="val 15530"/>
            </a:avLst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Esc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 userDrawn="1"/>
        </p:nvSpPr>
        <p:spPr>
          <a:xfrm rot="20696560">
            <a:off x="31974" y="332756"/>
            <a:ext cx="279400" cy="279400"/>
          </a:xfrm>
          <a:prstGeom prst="bevel">
            <a:avLst>
              <a:gd name="adj" fmla="val 1553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End</a:t>
            </a:r>
            <a:endParaRPr lang="ru-RU" sz="800" dirty="0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99505" y="191193"/>
            <a:ext cx="8744990" cy="6475614"/>
          </a:xfrm>
          <a:prstGeom prst="roundRect">
            <a:avLst>
              <a:gd name="adj" fmla="val 6000"/>
            </a:avLst>
          </a:prstGeom>
          <a:solidFill>
            <a:srgbClr val="E5EAF0"/>
          </a:solidFill>
          <a:ln w="57150"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031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14990"/>
            <a:ext cx="7886700" cy="4461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151E-B606-4815-9FDE-C92037CF54D1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2399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3BA0-D41D-49DF-B26E-25D147C25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Багетная рамка 14"/>
          <p:cNvSpPr/>
          <p:nvPr userDrawn="1"/>
        </p:nvSpPr>
        <p:spPr>
          <a:xfrm rot="4193504">
            <a:off x="109104" y="6458160"/>
            <a:ext cx="279400" cy="279400"/>
          </a:xfrm>
          <a:prstGeom prst="bevel">
            <a:avLst>
              <a:gd name="adj" fmla="val 1553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l"/>
            <a:r>
              <a:rPr lang="en-US" sz="800" b="1" dirty="0" smtClean="0"/>
              <a:t>O</a:t>
            </a:r>
          </a:p>
          <a:p>
            <a:pPr algn="r"/>
            <a:r>
              <a:rPr lang="ru-RU" sz="800" b="1" dirty="0" smtClean="0">
                <a:solidFill>
                  <a:srgbClr val="FF0000"/>
                </a:solidFill>
              </a:rPr>
              <a:t>Щ</a:t>
            </a:r>
            <a:endParaRPr lang="ru-RU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84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ln>
            <a:noFill/>
          </a:ln>
          <a:solidFill>
            <a:srgbClr val="002060"/>
          </a:solidFill>
          <a:effectLst>
            <a:glow rad="63500">
              <a:schemeClr val="bg1"/>
            </a:glow>
          </a:effectLs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9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11.xml"/><Relationship Id="rId15" Type="http://schemas.openxmlformats.org/officeDocument/2006/relationships/image" Target="../media/image4.jpeg"/><Relationship Id="rId10" Type="http://schemas.openxmlformats.org/officeDocument/2006/relationships/slide" Target="slide16.xml"/><Relationship Id="rId4" Type="http://schemas.openxmlformats.org/officeDocument/2006/relationships/slide" Target="slide10.xml"/><Relationship Id="rId9" Type="http://schemas.openxmlformats.org/officeDocument/2006/relationships/slide" Target="slide15.xml"/><Relationship Id="rId14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92;&#1080;&#1079;&#1082;&#1091;&#1083;&#1100;&#1090;%20&#1084;&#1080;&#1085;&#1091;&#1090;&#1082;&#1080;/&#1057;&#1091;&#1087;&#1077;&#1088;%20&#1092;&#1080;&#1079;&#1082;&#1091;&#1083;&#1100;&#1090;&#1084;&#1080;&#1085;&#1091;&#1090;&#1082;&#1072;%20&#1076;&#1083;&#1103;%20&#1091;&#1088;&#1086;&#1082;&#1072;.mp4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290310"/>
            <a:ext cx="7886700" cy="6220557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  <a:t>«Ум  заключается  не только  в знании,</a:t>
            </a:r>
            <a:b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  <a:t> но и в умении  прилагать знание на деле».</a:t>
            </a:r>
            <a:b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b="1" dirty="0">
                <a:effectLst/>
              </a:rPr>
              <a:t>                                                       </a:t>
            </a:r>
            <a:r>
              <a:rPr lang="ru-RU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Аристотель. </a:t>
            </a:r>
          </a:p>
        </p:txBody>
      </p:sp>
      <p:pic>
        <p:nvPicPr>
          <p:cNvPr id="1026" name="Picture 2" descr="http://w1120.am15.net/img/ie_img_fi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1120.am15.net/img/ie_img_fi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267" t="1610" r="12073" b="12273"/>
          <a:stretch/>
        </p:blipFill>
        <p:spPr>
          <a:xfrm>
            <a:off x="317500" y="3808541"/>
            <a:ext cx="3207433" cy="27023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26620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3496236" y="-242046"/>
            <a:ext cx="5839063" cy="2028378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Наименьшей единицей текстовой информации, является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34849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3678025" y="112306"/>
            <a:ext cx="4509474" cy="1728344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чего служит клавиша </a:t>
            </a:r>
            <a:r>
              <a:rPr lang="en-US" sz="2800" dirty="0" smtClean="0"/>
              <a:t>Delete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3431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4473526" y="224380"/>
            <a:ext cx="5041025" cy="1489580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Курсор - это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9038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2656828" y="1141084"/>
            <a:ext cx="5207012" cy="1742959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Редактирование - это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55706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4020710" y="1026942"/>
            <a:ext cx="5207012" cy="2020059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удаления неверного символа слева используется клавиша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8121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3139" name="AutoShape 6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697395" y="5218721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2948113" y="1073295"/>
            <a:ext cx="5579110" cy="1907654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перемещения курсора в начало строки используется клавиша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98549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  <p:bldP spid="31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4252478" y="1262369"/>
            <a:ext cx="5579110" cy="1907654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перемещения курсора в конец строки используется клавиша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98549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-60290" y="1714214"/>
            <a:ext cx="6436513" cy="2391508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Нажатие на какую клавишу указывает конец </a:t>
            </a:r>
            <a:r>
              <a:rPr lang="ru-RU" sz="2800" dirty="0"/>
              <a:t>а</a:t>
            </a:r>
            <a:r>
              <a:rPr lang="ru-RU" sz="2800" dirty="0" smtClean="0"/>
              <a:t>бзаца  с переходом на следующую строку 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7919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1777606" y="2791599"/>
            <a:ext cx="5092507" cy="1591031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чего используют клавишу </a:t>
            </a:r>
            <a:r>
              <a:rPr lang="en-US" sz="2800" dirty="0" smtClean="0"/>
              <a:t>Caps Lock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51190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3277770" y="2845018"/>
            <a:ext cx="5092507" cy="1591031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/>
              <a:t>Фрагмент – это…</a:t>
            </a:r>
            <a:endParaRPr lang="ru-RU" sz="28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79141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629465" y="0"/>
            <a:ext cx="5514535" cy="443132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C00000"/>
                </a:solidFill>
                <a:effectLst/>
              </a:rPr>
            </a:br>
            <a:r>
              <a:rPr lang="ru-RU" sz="320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C00000"/>
                </a:solidFill>
                <a:effectLst/>
              </a:rPr>
            </a:br>
            <a:r>
              <a:rPr lang="ru-RU" sz="4800" dirty="0" smtClean="0">
                <a:effectLst/>
              </a:rPr>
              <a:t>«</a:t>
            </a:r>
            <a:r>
              <a:rPr lang="ru-RU" sz="4800" dirty="0">
                <a:effectLst/>
              </a:rPr>
              <a:t>Технология обработки текстовой информации».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79828" y="4572000"/>
            <a:ext cx="8553157" cy="1730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УРОКА</a:t>
            </a:r>
            <a:r>
              <a:rPr lang="ru-RU" dirty="0" smtClean="0"/>
              <a:t> </a:t>
            </a:r>
            <a:r>
              <a:rPr lang="ru-RU" sz="3200" dirty="0"/>
              <a:t>систематизировать знания, умения и навыки, полученные при изучении данной темы и умение применять их на практике. </a:t>
            </a:r>
          </a:p>
        </p:txBody>
      </p:sp>
    </p:spTree>
    <p:extLst>
      <p:ext uri="{BB962C8B-B14F-4D97-AF65-F5344CB8AC3E}">
        <p14:creationId xmlns:p14="http://schemas.microsoft.com/office/powerpoint/2010/main" xmlns="" val="13689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4248443" y="2819799"/>
            <a:ext cx="5311098" cy="1591031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Форматирование – это … </a:t>
            </a:r>
            <a:endParaRPr lang="ru-RU" sz="2400" dirty="0"/>
          </a:p>
        </p:txBody>
      </p:sp>
      <p:sp>
        <p:nvSpPr>
          <p:cNvPr id="22" name="Выгнутая вправо стрелка 21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0552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6816" y="3614901"/>
            <a:ext cx="7772400" cy="28559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Разминка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" action="ppaction://noactio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7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3127" name="AutoShape 5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6310" y="5504294"/>
            <a:ext cx="69916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Назовите число  от 1 до 12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549" y="1677668"/>
            <a:ext cx="3295393" cy="33051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317394077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629465" y="-1"/>
            <a:ext cx="5514535" cy="443132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</a:t>
            </a: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практических 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навыков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79828" y="5145419"/>
            <a:ext cx="8412479" cy="115690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На этом этапе мы проверим ваши знания на практике. </a:t>
            </a:r>
          </a:p>
        </p:txBody>
      </p:sp>
      <p:sp>
        <p:nvSpPr>
          <p:cNvPr id="4" name="Улыбающееся лицо 3">
            <a:hlinkClick r:id="rId2" action="ppaction://hlinkfile"/>
          </p:cNvPr>
          <p:cNvSpPr/>
          <p:nvPr/>
        </p:nvSpPr>
        <p:spPr>
          <a:xfrm>
            <a:off x="8350370" y="5900467"/>
            <a:ext cx="629728" cy="6987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2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Рефлексия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8614" y="3565453"/>
            <a:ext cx="4783682" cy="5875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>
              <a:lnSpc>
                <a:spcPts val="3600"/>
              </a:lnSpc>
            </a:pPr>
            <a:r>
              <a:rPr lang="ru-RU" sz="4400" b="1" spc="50" dirty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Остались вопросы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9258" y="1948795"/>
            <a:ext cx="4483022" cy="5875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>
              <a:lnSpc>
                <a:spcPts val="3600"/>
              </a:lnSpc>
            </a:pPr>
            <a:r>
              <a:rPr lang="ru-RU" sz="4400" b="1" spc="50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Урок понравился</a:t>
            </a:r>
            <a:endParaRPr lang="ru-RU" sz="4400" b="1" spc="50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3825" y="5459110"/>
            <a:ext cx="5222007" cy="5875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>
              <a:lnSpc>
                <a:spcPts val="3600"/>
              </a:lnSpc>
            </a:pPr>
            <a:r>
              <a:rPr lang="ru-RU" sz="4400" b="1" spc="5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Урок не понравился</a:t>
            </a:r>
            <a:endParaRPr lang="ru-RU" sz="4400" b="1" spc="50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8462"/>
          <a:stretch/>
        </p:blipFill>
        <p:spPr>
          <a:xfrm>
            <a:off x="5725288" y="1166734"/>
            <a:ext cx="1795827" cy="17356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186" r="34454"/>
          <a:stretch/>
        </p:blipFill>
        <p:spPr>
          <a:xfrm>
            <a:off x="6075832" y="3070098"/>
            <a:ext cx="1879117" cy="17170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" name="Объект 1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443"/>
          <a:stretch/>
        </p:blipFill>
        <p:spPr>
          <a:xfrm>
            <a:off x="6274192" y="4954777"/>
            <a:ext cx="1893598" cy="17729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324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90310"/>
            <a:ext cx="7886700" cy="1622896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ru-RU" dirty="0" smtClean="0"/>
              <a:t>Домашнее задание </a:t>
            </a:r>
            <a:br>
              <a:rPr lang="ru-RU" dirty="0" smtClean="0"/>
            </a:br>
            <a:r>
              <a:rPr lang="ru-RU" sz="2000" dirty="0" smtClean="0">
                <a:effectLst/>
              </a:rPr>
              <a:t>повторить § 3.3-3.5 и выполнить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690778"/>
            <a:ext cx="8351448" cy="1690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9136"/>
                </a:solidFill>
              </a:rPr>
              <a:t>Творческое задание.</a:t>
            </a:r>
            <a:endParaRPr lang="ru-RU" dirty="0">
              <a:solidFill>
                <a:srgbClr val="009136"/>
              </a:solidFill>
            </a:endParaRPr>
          </a:p>
          <a:p>
            <a:pPr lvl="0"/>
            <a:r>
              <a:rPr lang="ru-RU" b="1" dirty="0"/>
              <a:t>Оформить </a:t>
            </a:r>
            <a:r>
              <a:rPr lang="ru-RU" b="1" dirty="0" smtClean="0"/>
              <a:t>открытку в текстовом редакторе </a:t>
            </a:r>
            <a:r>
              <a:rPr lang="en-US" b="1" dirty="0" smtClean="0"/>
              <a:t>Word</a:t>
            </a:r>
            <a:r>
              <a:rPr lang="ru-RU" b="1" dirty="0" smtClean="0"/>
              <a:t>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C:\Documents and Settings\пк\Рабочий стол\71686316_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2982" y="2860015"/>
            <a:ext cx="3877214" cy="38772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127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МОЛОДЦЫ!</a:t>
            </a:r>
            <a:endParaRPr lang="ru-RU" sz="7200" b="1" cap="all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eorgia" pitchFamily="18" charset="0"/>
            </a:endParaRPr>
          </a:p>
        </p:txBody>
      </p:sp>
      <p:pic>
        <p:nvPicPr>
          <p:cNvPr id="5" name="Picture 2" descr="C:\Users\Sveta\Desktop\осенние загадки\420696026.gif"/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7363" y="1490195"/>
            <a:ext cx="2827917" cy="2852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7010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8025" y="1677668"/>
            <a:ext cx="1037941" cy="864096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3122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6213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3123" name="AutoShape 5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19147" y="1699345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124" name="AutoShape 5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76162" y="1713960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3126" name="AutoShap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9166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</a:t>
            </a:r>
          </a:p>
        </p:txBody>
      </p:sp>
      <p:sp>
        <p:nvSpPr>
          <p:cNvPr id="3127" name="AutoShap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6213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6</a:t>
            </a:r>
          </a:p>
        </p:txBody>
      </p:sp>
      <p:sp>
        <p:nvSpPr>
          <p:cNvPr id="3128" name="AutoShap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376223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7</a:t>
            </a:r>
          </a:p>
        </p:txBody>
      </p:sp>
      <p:sp>
        <p:nvSpPr>
          <p:cNvPr id="3129" name="AutoShap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76162" y="287975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3131" name="AutoShape 5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0307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9</a:t>
            </a:r>
          </a:p>
        </p:txBody>
      </p:sp>
      <p:sp>
        <p:nvSpPr>
          <p:cNvPr id="3132" name="AutoShape 6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97851" y="4105722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3133" name="AutoShape 6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351713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3134" name="AutoShape 6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05575" y="4076686"/>
            <a:ext cx="1036800" cy="864000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252" y="385570"/>
            <a:ext cx="7991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«Разминка»</a:t>
            </a:r>
            <a:endParaRPr lang="ru-RU" sz="5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79" y="2385028"/>
            <a:ext cx="25442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Назовите </a:t>
            </a:r>
          </a:p>
          <a:p>
            <a:r>
              <a:rPr lang="ru-RU" sz="4400" dirty="0" smtClean="0"/>
              <a:t>число  </a:t>
            </a:r>
          </a:p>
          <a:p>
            <a:r>
              <a:rPr lang="ru-RU" sz="4400" dirty="0" smtClean="0"/>
              <a:t>от 1 до 12</a:t>
            </a:r>
            <a:endParaRPr lang="ru-RU" sz="4400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2309090" y="0"/>
            <a:ext cx="6465454" cy="1742959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Текстовый редактор - это</a:t>
            </a:r>
            <a:endParaRPr lang="ru-RU" sz="2800" dirty="0"/>
          </a:p>
        </p:txBody>
      </p:sp>
      <p:sp>
        <p:nvSpPr>
          <p:cNvPr id="13" name="Выгнутая вправо стрелка 12">
            <a:hlinkClick r:id="rId13" action="ppaction://hlinksldjump"/>
          </p:cNvPr>
          <p:cNvSpPr/>
          <p:nvPr/>
        </p:nvSpPr>
        <p:spPr>
          <a:xfrm>
            <a:off x="7863840" y="6330462"/>
            <a:ext cx="506437" cy="4220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8937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</p:childTnLst>
        </p:cTn>
      </p:par>
    </p:tnLst>
    <p:bldLst>
      <p:bldP spid="3121" grpId="0" animBg="1"/>
      <p:bldP spid="3122" grpId="0" animBg="1"/>
      <p:bldP spid="3123" grpId="0" animBg="1"/>
      <p:bldP spid="3124" grpId="0" animBg="1"/>
      <p:bldP spid="3126" grpId="0" animBg="1"/>
      <p:bldP spid="3127" grpId="0" animBg="1"/>
      <p:bldP spid="3128" grpId="0" animBg="1"/>
      <p:bldP spid="3129" grpId="0" animBg="1"/>
      <p:bldP spid="3131" grpId="0" animBg="1"/>
      <p:bldP spid="3132" grpId="0" animBg="1"/>
      <p:bldP spid="3133" grpId="0" animBg="1"/>
      <p:bldP spid="313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Клавиатура" id="{F26DBFD6-43B9-478F-8F8D-170F213E122F}" vid="{DD39142D-9279-4B33-A4E5-E39706405DE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423</Words>
  <Application>Microsoft Office PowerPoint</Application>
  <PresentationFormat>Экран (4:3)</PresentationFormat>
  <Paragraphs>246</Paragraphs>
  <Slides>20</Slides>
  <Notes>13</Notes>
  <HiddenSlides>12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«Ум  заключается  не только  в знании,  но и в умении  прилагать знание на деле».                                                        Аристотель. </vt:lpstr>
      <vt:lpstr>  «Технология обработки текстовой информации». </vt:lpstr>
      <vt:lpstr>Разминка</vt:lpstr>
      <vt:lpstr>Слайд 4</vt:lpstr>
      <vt:lpstr>Этап практических навыков</vt:lpstr>
      <vt:lpstr>Рефлексия</vt:lpstr>
      <vt:lpstr>Домашнее задание  повторить § 3.3-3.5 и выполнить </vt:lpstr>
      <vt:lpstr>МОЛОДЦЫ!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Бегалиев Рустам Нурманбетович Учитель информатики МКОУ Таежнинская СОШ № 7 (Красноярский край, Богучанский район)  Изображение «веселой клавиатуры» взято с сайта OFFICE.COM</dc:title>
  <dc:creator>user1080</dc:creator>
  <cp:lastModifiedBy>пк</cp:lastModifiedBy>
  <cp:revision>37</cp:revision>
  <dcterms:created xsi:type="dcterms:W3CDTF">2015-01-23T11:34:18Z</dcterms:created>
  <dcterms:modified xsi:type="dcterms:W3CDTF">2015-08-19T06:56:27Z</dcterms:modified>
</cp:coreProperties>
</file>