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6" r:id="rId3"/>
    <p:sldId id="327" r:id="rId4"/>
    <p:sldId id="333" r:id="rId5"/>
    <p:sldId id="272" r:id="rId6"/>
    <p:sldId id="330" r:id="rId7"/>
    <p:sldId id="326" r:id="rId8"/>
    <p:sldId id="331" r:id="rId9"/>
    <p:sldId id="332" r:id="rId10"/>
    <p:sldId id="338" r:id="rId11"/>
    <p:sldId id="257" r:id="rId12"/>
    <p:sldId id="258" r:id="rId13"/>
    <p:sldId id="259" r:id="rId14"/>
    <p:sldId id="260" r:id="rId15"/>
    <p:sldId id="261" r:id="rId16"/>
    <p:sldId id="269" r:id="rId17"/>
    <p:sldId id="270" r:id="rId18"/>
    <p:sldId id="266" r:id="rId19"/>
    <p:sldId id="267" r:id="rId20"/>
    <p:sldId id="268" r:id="rId21"/>
    <p:sldId id="339" r:id="rId22"/>
    <p:sldId id="340" r:id="rId23"/>
    <p:sldId id="337" r:id="rId24"/>
    <p:sldId id="334" r:id="rId25"/>
    <p:sldId id="33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>
        <p:scale>
          <a:sx n="59" d="100"/>
          <a:sy n="59" d="100"/>
        </p:scale>
        <p:origin x="-169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4CA3-1EFE-4C11-8BF2-D748D2419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FE66C5-ACCA-430A-84C1-BA113864B4C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369633-9B3C-41D8-9C06-A28A97A3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5%D0%B6%D0%B5,_%D0%A4%D0%B5%D1%80%D0%BD%D0%B0%D0%BD" TargetMode="External"/><Relationship Id="rId2" Type="http://schemas.openxmlformats.org/officeDocument/2006/relationships/hyperlink" Target="https://ru.wikipedia.org/wiki/%D0%93%D1%80%D0%B8%D1%81,_%D0%A5%D1%83%D0%B0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urfingbird.ru/surf/S0uC6CEC" TargetMode="External"/><Relationship Id="rId13" Type="http://schemas.openxmlformats.org/officeDocument/2006/relationships/hyperlink" Target="http://arthistory.atara.net/cubism/kasimir-malevich/flat/" TargetMode="External"/><Relationship Id="rId3" Type="http://schemas.openxmlformats.org/officeDocument/2006/relationships/hyperlink" Target="http://grupolove.com/picasso-portrait-cubism" TargetMode="External"/><Relationship Id="rId7" Type="http://schemas.openxmlformats.org/officeDocument/2006/relationships/hyperlink" Target="http://wallpaperlovers.info/wallpapers/piet-mondrian" TargetMode="External"/><Relationship Id="rId12" Type="http://schemas.openxmlformats.org/officeDocument/2006/relationships/hyperlink" Target="http://www.artscroll.ru/page.php?id=155646&amp;col=count&amp;order=1" TargetMode="External"/><Relationship Id="rId2" Type="http://schemas.openxmlformats.org/officeDocument/2006/relationships/hyperlink" Target="http://www.guildwars2guru.com/topic/2701-do-you-like-the-armor-styl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ookatme.ru/flow/posts/art-radar/83447-pit-mondrian-bugi-vugi-na-brodvee" TargetMode="External"/><Relationship Id="rId11" Type="http://schemas.openxmlformats.org/officeDocument/2006/relationships/hyperlink" Target="http://worldart.uol.ua/text/5506286/?open=true" TargetMode="External"/><Relationship Id="rId5" Type="http://schemas.openxmlformats.org/officeDocument/2006/relationships/hyperlink" Target="http://www.usc.edu/schools/annenberg/asc/projects/comm544/library/images/261.html" TargetMode="External"/><Relationship Id="rId10" Type="http://schemas.openxmlformats.org/officeDocument/2006/relationships/hyperlink" Target="http://gallery.mobile9.com/topic/?tp=flowers&amp;pg=11&amp;ty=525" TargetMode="External"/><Relationship Id="rId4" Type="http://schemas.openxmlformats.org/officeDocument/2006/relationships/hyperlink" Target="http://www.posterlux.ru/styles/gallery/kubizm/10210/page/2" TargetMode="External"/><Relationship Id="rId9" Type="http://schemas.openxmlformats.org/officeDocument/2006/relationships/hyperlink" Target="http://custommugs.pro/mondrian-art-create-your-ow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youpainter.ru/ru/painters/berezina_elena/paintings/2998" TargetMode="External"/><Relationship Id="rId3" Type="http://schemas.openxmlformats.org/officeDocument/2006/relationships/hyperlink" Target="http://photo.dmitrov.su/?act=showpic&amp;id=135301" TargetMode="External"/><Relationship Id="rId7" Type="http://schemas.openxmlformats.org/officeDocument/2006/relationships/hyperlink" Target="http://www.equestrian.ru/my/34402/photos/?p=4" TargetMode="External"/><Relationship Id="rId2" Type="http://schemas.openxmlformats.org/officeDocument/2006/relationships/hyperlink" Target="http://o5android.ru/file/soft/media/graphics/My_Paints_Versiya_1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lubs.ya.ru/4611686018427450898/posts.xml?tb=50" TargetMode="External"/><Relationship Id="rId5" Type="http://schemas.openxmlformats.org/officeDocument/2006/relationships/hyperlink" Target="http://vikiedu.ru/docs/index-569593.html" TargetMode="External"/><Relationship Id="rId4" Type="http://schemas.openxmlformats.org/officeDocument/2006/relationships/hyperlink" Target="http://ms2.znate.ru/docs/536/index-7551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214290"/>
            <a:ext cx="8064466" cy="343471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Внеурочное учебное занятие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Abstract Fairy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14752"/>
            <a:ext cx="3952856" cy="2902526"/>
          </a:xfrm>
          <a:prstGeom prst="rect">
            <a:avLst/>
          </a:prstGeom>
          <a:noFill/>
        </p:spPr>
      </p:pic>
      <p:pic>
        <p:nvPicPr>
          <p:cNvPr id="5" name="Picture 6" descr="http://stat18.privet.ru/lr/0a3223257f0ee3d191bf68b6c7864f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4447643" cy="3352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Творческое Задание 1.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1. нарисовать времена года (зима, весна, лето, осень)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2. нарисовать сюжет из сказки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</a:rPr>
              <a:t>Работа Кравцова Андрея 5 класс.</a:t>
            </a:r>
          </a:p>
        </p:txBody>
      </p:sp>
      <p:pic>
        <p:nvPicPr>
          <p:cNvPr id="3073" name="Picture 1" descr="C:\Users\Ксения\Desktop\ловт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7286676" cy="295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Сегодня мы узнаем: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Кубизм.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Абстракционизм.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Фракталы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Куби́зм</a:t>
            </a:r>
            <a:r>
              <a:rPr lang="ru-RU" dirty="0" smtClean="0">
                <a:solidFill>
                  <a:srgbClr val="7030A0"/>
                </a:solidFill>
              </a:rPr>
              <a:t> (фр. </a:t>
            </a:r>
            <a:r>
              <a:rPr lang="ru-RU" i="1" dirty="0" err="1" smtClean="0">
                <a:solidFill>
                  <a:srgbClr val="7030A0"/>
                </a:solidFill>
              </a:rPr>
              <a:t>Cubisme</a:t>
            </a:r>
            <a:r>
              <a:rPr lang="ru-RU" dirty="0" smtClean="0">
                <a:solidFill>
                  <a:srgbClr val="7030A0"/>
                </a:solidFill>
              </a:rPr>
              <a:t>) — модернистское направление в изобразительном искусстве, прежде всего в живописи, зародившееся в начале XX века во Франции и характеризующееся использованием подчёркнуто геометризованных условных форм, стремлением «раздробить» реальные объекты на стереометрические примитивы.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7030A0"/>
                </a:solidFill>
              </a:rPr>
              <a:t>Наиболее известными кубистическими произведениями начала XX века стали картины Пикассо «</a:t>
            </a:r>
            <a:r>
              <a:rPr lang="ru-RU" sz="2500" dirty="0" err="1" smtClean="0">
                <a:solidFill>
                  <a:srgbClr val="7030A0"/>
                </a:solidFill>
              </a:rPr>
              <a:t>Авиньонские</a:t>
            </a:r>
            <a:r>
              <a:rPr lang="ru-RU" sz="2500" dirty="0" smtClean="0">
                <a:solidFill>
                  <a:srgbClr val="7030A0"/>
                </a:solidFill>
              </a:rPr>
              <a:t> девицы», «Гитара», </a:t>
            </a:r>
            <a:endParaRPr lang="ru-RU" sz="2500" dirty="0">
              <a:solidFill>
                <a:srgbClr val="7030A0"/>
              </a:solidFill>
            </a:endParaRPr>
          </a:p>
        </p:txBody>
      </p:sp>
      <p:pic>
        <p:nvPicPr>
          <p:cNvPr id="50178" name="Picture 2" descr="&amp;Pcy;&amp;icy;&amp;kcy;&amp;acy;&amp;scy;&amp;scy;&amp;ocy; &amp;icy; &amp;kcy;&amp;ucy;&amp;bcy;&amp;icy;&amp;z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5143504" cy="3857629"/>
          </a:xfrm>
          <a:prstGeom prst="rect">
            <a:avLst/>
          </a:prstGeom>
          <a:noFill/>
        </p:spPr>
      </p:pic>
      <p:pic>
        <p:nvPicPr>
          <p:cNvPr id="50182" name="Picture 6" descr="Any Site - &amp;Kcy;&amp;ucy;&amp;bcy;&amp;icy;&amp;zcy;&amp;mcy;. &amp;Scy;&amp;iecy;&amp;zcy;&amp;acy;&amp;ncy;&amp;ocy;&amp;vcy;&amp;scy;&amp;kcy;&amp;icy;&amp;jcy;, &amp;scy;&amp;icy;&amp;ncy;&amp;tcy;&amp;iecy;&amp;tcy;&amp;icy;&amp;chcy;&amp;iecy;&amp;scy;&amp;kcy;&amp;icy;&amp;jcy; &amp;icy; &amp;acy;&amp;ncy;&amp;acy;&amp;lcy;&amp;icy;&amp;tcy;&amp;icy;&amp;chcy;&amp;iecy;&amp;scy;&amp;kcy;&amp;i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857364"/>
            <a:ext cx="2408098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hlinkClick r:id="rId2" tooltip="Грис, Хуан"/>
              </a:rPr>
              <a:t>Хуан </a:t>
            </a:r>
            <a:r>
              <a:rPr lang="ru-RU" dirty="0" err="1" smtClean="0">
                <a:solidFill>
                  <a:srgbClr val="7030A0"/>
                </a:solidFill>
                <a:hlinkClick r:id="rId2" tooltip="Грис, Хуан"/>
              </a:rPr>
              <a:t>Грис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hlinkClick r:id="rId3" tooltip="Леже, Фернан"/>
              </a:rPr>
              <a:t>Фернан</a:t>
            </a:r>
            <a:r>
              <a:rPr lang="ru-RU" dirty="0" smtClean="0">
                <a:solidFill>
                  <a:srgbClr val="7030A0"/>
                </a:solidFill>
                <a:hlinkClick r:id="rId3" tooltip="Леже, Фернан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hlinkClick r:id="rId3" tooltip="Леже, Фернан"/>
              </a:rPr>
              <a:t>Леже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9154" name="Picture 2" descr="&amp;Fcy;&amp;iecy;&amp;rcy;&amp;ncy;&amp;acy;&amp;ncy; &amp;Lcy;&amp;iecy;&amp;zhcy;&amp;iecy; XXe Fernand Leger &quot; &amp;Pcy;&amp;ocy;&amp;rcy;&amp;tcy;&amp;acy;&amp;lcy; &amp;gcy;&amp;rcy;&amp;acy;&amp;fcy;&amp;icy;&amp;kcy;&amp;icy; &amp;icy; &amp;dcy;&amp;icy;&amp;zcy;&amp;acy;&amp;jcy;&amp;ncy;&amp;acy;: &amp;vcy;&amp;iecy;&amp;kcy;&amp;tcy;&amp;ocy;&amp;rcy;&amp;ncy;&amp;ycy;&amp;jcy; &amp;icy; &amp;rcy;&amp;acy;&amp;scy;&amp;tcy;&amp;rcy;&amp;ocy;&amp;vcy;&amp;ycy;&amp;jcy; &amp;kcy;&amp;lcy;&amp;icy;&amp;pcy;&amp;acy;&amp;rcy;&amp;tcy;, &amp;ucy;&amp;rcy;&amp;ocy;&amp;kcy;&amp;icy;, &amp;fcy;&amp;ocy;&amp;tcy;&amp;ocy;&amp;rcy;&amp;acy;&amp;mcy;&amp;kcy;&amp;icy;, &amp;shcy;&amp;acy;&amp;bcy;&amp;lcy;&amp;ocy;&amp;ncy;&amp;ycy; &amp;dcy;&amp;lcy;&amp;yacy; &amp;Fcy;&amp;ocy;&amp;tcy;&amp;ocy;&amp;shcy;&amp;ocy;&amp;pcy; &amp;s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669" y="2071679"/>
            <a:ext cx="3733331" cy="4786322"/>
          </a:xfrm>
          <a:prstGeom prst="rect">
            <a:avLst/>
          </a:prstGeom>
          <a:noFill/>
        </p:spPr>
      </p:pic>
      <p:pic>
        <p:nvPicPr>
          <p:cNvPr id="5" name="Picture 8" descr="&amp;Scy;&amp;tcy;&amp;icy;&amp;lcy;&amp;softcy; &quot;&amp;Scy;&amp;icy;&amp;ncy;&amp;tcy;&amp;iecy;&amp;tcy;&amp;icy;&amp;chcy;&amp;iecy;&amp;scy;&amp;kcy;&amp;icy;&amp;jcy; &amp;Kcy;&amp;ucy;&amp;bcy;&amp;icy;&amp;zcy;&amp;mcy;&quot; - WikiPaintings.o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26"/>
            <a:ext cx="5095704" cy="403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Абстракциони́зм</a:t>
            </a:r>
            <a:r>
              <a:rPr lang="ru-RU" dirty="0" smtClean="0">
                <a:solidFill>
                  <a:srgbClr val="7030A0"/>
                </a:solidFill>
              </a:rPr>
              <a:t> (лат. </a:t>
            </a:r>
            <a:r>
              <a:rPr lang="ru-RU" i="1" dirty="0" err="1" smtClean="0">
                <a:solidFill>
                  <a:srgbClr val="7030A0"/>
                </a:solidFill>
              </a:rPr>
              <a:t>abstractio</a:t>
            </a:r>
            <a:r>
              <a:rPr lang="ru-RU" dirty="0" smtClean="0">
                <a:solidFill>
                  <a:srgbClr val="7030A0"/>
                </a:solidFill>
              </a:rPr>
              <a:t> — удаление, отвлечение) — направление не </a:t>
            </a:r>
            <a:r>
              <a:rPr lang="ru-RU" dirty="0" err="1" smtClean="0">
                <a:solidFill>
                  <a:srgbClr val="7030A0"/>
                </a:solidFill>
              </a:rPr>
              <a:t>фигуративного</a:t>
            </a:r>
            <a:r>
              <a:rPr lang="ru-RU" dirty="0" smtClean="0">
                <a:solidFill>
                  <a:srgbClr val="7030A0"/>
                </a:solidFill>
              </a:rPr>
              <a:t> искусства, отказавшегося от приближённого к действительности изображения форм в живописи и скульптуре. Одна из целей абстракционизма — достижение «гармонизации», создание определённых цветовых сочетаний и геометрических форм, чтобы вызвать у созерцателя разнообразные ассоциации, хотя некоторые картины выглядят как простая точка посередине холста.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Василий Кандинский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4514" name="Picture 2" descr="Wassily Kandinsky Amazing 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0"/>
            <a:ext cx="3333750" cy="5334001"/>
          </a:xfrm>
          <a:prstGeom prst="rect">
            <a:avLst/>
          </a:prstGeom>
          <a:noFill/>
        </p:spPr>
      </p:pic>
      <p:pic>
        <p:nvPicPr>
          <p:cNvPr id="5" name="Picture 2" descr="Kunst - 1 Schwarze Spot I Expressionismus abstract art Wassily Kandinsky gemälde, malerei, Ölgemälden Kauf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530841" cy="3143272"/>
          </a:xfrm>
          <a:prstGeom prst="rect">
            <a:avLst/>
          </a:prstGeom>
          <a:noFill/>
        </p:spPr>
      </p:pic>
      <p:pic>
        <p:nvPicPr>
          <p:cNvPr id="6" name="Picture 4" descr="Abstract Art by Color Art Prints at AllPosters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141" y="3571877"/>
            <a:ext cx="4516859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Малевич  Казимир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3490" name="Picture 2" descr="&amp;Kcy;&amp;vcy;&amp;acy;&amp;dcy;&amp;rcy;&amp;acy;&amp;tcy; - &amp;Kcy;&amp;icy;&amp;ncy;&amp;ocy;, &amp;zhcy;&amp;icy;&amp;vcy;&amp;ocy;&amp;pcy;&amp;icy;&amp;scy;&amp;softcy; &amp;icy; &amp;acy;&amp;rcy;&amp;khcy;&amp;icy;&amp;tcy;&amp;iecy;&amp;kcy;&amp;tcy;&amp;ucy;&amp;rcy;&amp;acy; - &amp;Ocy;&amp;fcy;&amp;icy;&amp;tscy;&amp;icy;&amp;acy;&amp;lcy;&amp;softcy;&amp;ncy;&amp;ycy;&amp;jcy; &amp;fcy;&amp;ocy;&amp;rcy;&amp;ucy;&amp;mcy; &amp;icy;&amp;gcy;&amp;rcy;&amp;ycy; World of T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14818"/>
            <a:ext cx="2381250" cy="2362200"/>
          </a:xfrm>
          <a:prstGeom prst="rect">
            <a:avLst/>
          </a:prstGeom>
          <a:noFill/>
        </p:spPr>
      </p:pic>
      <p:pic>
        <p:nvPicPr>
          <p:cNvPr id="63492" name="Picture 4" descr="&amp;Mcy;&amp;acy;&amp;lcy;&amp;iecy;&amp;vcy;&amp;icy;&amp;chcy; &amp;Kcy;&amp;acy;&amp;zcy;&amp;icy;&amp;mcy;&amp;icy;&amp;rcy; &amp;Scy;&amp;iecy;&amp;vcy;&amp;iecy;&amp;rcy;&amp;icy;&amp;ncy;&amp;ocy;&amp;vcy;&amp;icy;&amp;chcy; - &amp;KHcy;&amp;ucy;&amp;dcy;&amp;ocy;&amp;zhcy;&amp;ncy;&amp;icy;&amp;kcy;. &amp;Rcy;&amp;ocy;&amp;scy;&amp;scy;&amp;icy;&amp;yacy;. XIX-XX &amp;vcy;&amp;iecy;&amp;kcy;&amp;acy;. &amp;Kcy;&amp;acy;&amp;rcy;&amp;tcy;&amp;icy;&amp;ncy; &amp;ncy;&amp;acy; &amp;scy;&amp;acy;&amp;jcy;&amp;tcy;&amp;iecy;: 302. &amp;Ocy;&amp;bcy;&amp;ncy;&amp;ocy;&amp;vcy;&amp;lcy;&amp;iecy;&amp;ncy;&amp;ocy;: 21 &amp;Acy;&amp;vcy;&amp;gcy;&amp;ucy;&amp;scy;&amp;tcy;&amp;acy; 2013 &amp;gcy;. www.ArtScroll.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991" y="0"/>
            <a:ext cx="2735009" cy="3805231"/>
          </a:xfrm>
          <a:prstGeom prst="rect">
            <a:avLst/>
          </a:prstGeom>
          <a:noFill/>
        </p:spPr>
      </p:pic>
      <p:pic>
        <p:nvPicPr>
          <p:cNvPr id="63496" name="Picture 8" descr="Kazimir Malevich. Suprematism - Olga's Galle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433029" cy="3000372"/>
          </a:xfrm>
          <a:prstGeom prst="rect">
            <a:avLst/>
          </a:prstGeom>
          <a:noFill/>
        </p:spPr>
      </p:pic>
      <p:pic>
        <p:nvPicPr>
          <p:cNvPr id="63498" name="Picture 10" descr="malevich155 - Classic Art Paintin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214422"/>
            <a:ext cx="2243153" cy="2670420"/>
          </a:xfrm>
          <a:prstGeom prst="rect">
            <a:avLst/>
          </a:prstGeom>
          <a:noFill/>
        </p:spPr>
      </p:pic>
      <p:pic>
        <p:nvPicPr>
          <p:cNvPr id="5122" name="Picture 2" descr="Art History Browser Kasimir Malevich Gallery (1878-19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929042"/>
            <a:ext cx="216742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Наталья </a:t>
            </a:r>
            <a:r>
              <a:rPr lang="ru-RU" dirty="0" err="1" smtClean="0">
                <a:solidFill>
                  <a:srgbClr val="7030A0"/>
                </a:solidFill>
              </a:rPr>
              <a:t>гончарова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2470" name="Picture 6" descr="&amp;KHcy;&amp;ucy;&amp;dcy;&amp;ocy;&amp;zhcy;&amp;ncy;&amp;icy;&amp;tscy;&amp;acy;-&amp;acy;&amp;vcy;&amp;acy;&amp;ncy;&amp;gcy;&amp;acy;&amp;rcy;&amp;dcy;&amp;icy;&amp;scy;&amp;tcy;&amp;kcy;&amp;acy; &amp;Ncy;&amp;acy;&amp;tcy;&amp;acy;&amp;lcy;&amp;softcy;&amp;yacy; &amp;Gcy;&amp;ocy;&amp;ncy;&amp;chcy;&amp;acy;&amp;rcy;&amp;ocy;&amp;vcy;&amp;acy; &amp;Icy;&amp;scy;&amp;kcy;&amp;ucy;&amp;scy;&amp;scy;&amp;tcy;&amp;v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860" y="0"/>
            <a:ext cx="2795140" cy="3807603"/>
          </a:xfrm>
          <a:prstGeom prst="rect">
            <a:avLst/>
          </a:prstGeom>
          <a:noFill/>
        </p:spPr>
      </p:pic>
      <p:pic>
        <p:nvPicPr>
          <p:cNvPr id="62472" name="Picture 8" descr="goncharova_nativity_1910 - &amp;Gcy;&amp;ocy;&amp;ncy;&amp;chcy;&amp;acy;&amp;rcy;&amp;ocy;&amp;vcy;&amp;acy; &amp;Ncy;&amp;acy;&amp;tcy;&amp;acy;&amp;lcy;&amp;softcy;&amp;yacy; &amp;Scy;&amp;iecy;&amp;rcy;&amp;gcy;&amp;iecy;&amp;iecy;&amp;v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142984"/>
            <a:ext cx="3400852" cy="2633231"/>
          </a:xfrm>
          <a:prstGeom prst="rect">
            <a:avLst/>
          </a:prstGeom>
          <a:noFill/>
        </p:spPr>
      </p:pic>
      <p:pic>
        <p:nvPicPr>
          <p:cNvPr id="62474" name="Picture 10" descr="goncharova espagnole 1914. &amp;Ncy;&amp;acy;&amp;tcy;&amp;acy;&amp;lcy;&amp;softcy;&amp;yacy; &amp;Gcy;&amp;ocy;&amp;ncy;&amp;chcy;&amp;acy;&amp;rcy;&amp;ocy;&amp;vcy;&amp;acy;. &amp;Ocy;&amp;pcy;&amp;icy;&amp;scy;&amp;acy;&amp;ncy;&amp;icy;&amp;iecy; &amp;kcy;&amp;acy;&amp;rcy;&amp;tcy;&amp;icy;&amp;ncy;&amp;ycy;, &amp;scy;&amp;kcy;&amp;acy;&amp;chcy;&amp;acy;&amp;tcy;&amp;softcy; &amp;rcy;&amp;iecy;&amp;pcy;&amp;rcy;&amp;ocy;&amp;dcy;&amp;ucy;&amp;kcy;&amp;tscy;&amp;icy;&amp;yu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1"/>
            <a:ext cx="2866462" cy="4572009"/>
          </a:xfrm>
          <a:prstGeom prst="rect">
            <a:avLst/>
          </a:prstGeom>
          <a:noFill/>
        </p:spPr>
      </p:pic>
      <p:pic>
        <p:nvPicPr>
          <p:cNvPr id="62476" name="Picture 12" descr="goncharova moscow street 1911. &amp;Ncy;&amp;acy;&amp;tcy;&amp;acy;&amp;lcy;&amp;softcy;&amp;yacy; &amp;Gcy;&amp;ocy;&amp;ncy;&amp;chcy;&amp;acy;&amp;rcy;&amp;ocy;&amp;vcy;&amp;acy;. Download painting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880012"/>
            <a:ext cx="3714744" cy="297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Михаил  Ларионов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42" name="Picture 2" descr="10 &amp;mcy;&amp;acy;&amp;yacy; 1964 &amp;gcy;&amp;ocy;&amp;dcy;&amp;acy; &amp;scy;&amp;kcy;&amp;ocy;&amp;ncy;&amp;chcy;&amp;acy;&amp;lcy;&amp;scy;&amp;yacy; &amp;Mcy;&amp;icy;&amp;khcy;&amp;acy;&amp;icy;&amp;lcy; &amp;Lcy;&amp;acy;&amp;rcy;&amp;icy;&amp;ocy;&amp;ncy;&amp;ocy;&amp;vcy;, &amp;rcy;&amp;ucy;&amp;scy;&amp;scy;&amp;kcy;&amp;icy;&amp;jcy; &amp;khcy;&amp;ucy;&amp;dcy;&amp;ocy;&amp;zhcy;&amp;ncy;&amp;icy;&amp;kcy; 10 &amp;mcy;&amp;acy;&amp;yacy; &amp;Ecy;&amp;tcy;&amp;ocy;&amp;tcy; &amp;dcy;&amp;iecy;&amp;ncy;&amp;softcy; &amp;vcy; &amp;icy;&amp;scy;&amp;tcy;&amp;ocy;&amp;rcy;&amp;icy;&amp;icy; &amp;Lcy;&amp;iecy;&amp;tcy;&amp;ocy;&amp;pcy;&amp;icy;&amp;scy;&amp;softcy;. &amp;Scy;&amp;vcy;&amp;yacy;&amp;zcy;&amp;softcy; &amp;vcy;&amp;rcy;&amp;iecy;&amp;mcy;&amp;ie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404" y="0"/>
            <a:ext cx="2484596" cy="3357562"/>
          </a:xfrm>
          <a:prstGeom prst="rect">
            <a:avLst/>
          </a:prstGeom>
          <a:noFill/>
        </p:spPr>
      </p:pic>
      <p:pic>
        <p:nvPicPr>
          <p:cNvPr id="61444" name="Picture 4" descr="&quot;&amp;Rcy;&amp;ucy;&amp;scy;&amp;scy;&amp;kcy;&amp;icy;&amp;jcy;&quot; &amp;acy;&amp;ucy;&amp;kcy;&amp;tscy;&amp;icy;&amp;ocy;&amp;ncy; &amp;vcy; &amp;Lcy;&amp;ocy;&amp;ncy;&amp;dcy;&amp;ocy;&amp;ncy;&amp;iecy; &amp;vcy;&amp;ycy;&amp;zcy;&amp;vcy;&amp;acy;&amp;lcy; &amp;scy;&amp;kcy;&amp;acy;&amp;ncy;&amp;dcy;&amp;acy;&amp;lcy; &amp;vcy; &amp;Acy;&amp;zcy;&amp;iecy;&amp;rcy;&amp;bcy;&amp;acy;&amp;jcy;&amp;dcy;&amp;zhcy;&amp;acy;&amp;n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9"/>
            <a:ext cx="4000496" cy="3000372"/>
          </a:xfrm>
          <a:prstGeom prst="rect">
            <a:avLst/>
          </a:prstGeom>
          <a:noFill/>
        </p:spPr>
      </p:pic>
      <p:pic>
        <p:nvPicPr>
          <p:cNvPr id="61446" name="Picture 6" descr="&amp;Vcy;&amp;icy;&amp;rcy;&amp;tcy;&amp;ucy;&amp;acy;&amp;lcy;&amp;softcy;&amp;ncy;&amp;ycy;&amp;jcy; &amp;mcy;&amp;ucy;&amp;zcy;&amp;ie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285860"/>
            <a:ext cx="2633540" cy="3641809"/>
          </a:xfrm>
          <a:prstGeom prst="rect">
            <a:avLst/>
          </a:prstGeom>
          <a:noFill/>
        </p:spPr>
      </p:pic>
      <p:pic>
        <p:nvPicPr>
          <p:cNvPr id="61448" name="Picture 8" descr="Pushkin-book.ru &amp;Scy;&amp;acy;&amp;jcy;&amp;tcy; &amp;Scy;&amp;vcy;&amp;iecy;&amp;tcy;&amp;lcy;&amp;acy;&amp;ncy;&amp;ycy; &amp;Mcy;&amp;rcy;&amp;ocy;&amp;chcy;&amp;kcy;&amp;ocy;&amp;vcy;&amp;scy;&amp;kcy;&amp;ocy;&amp;jcy;-&amp;Bcy;&amp;acy;&amp;lcy;&amp;acy;&amp;shcy;&amp;ocy;&amp;vcy;&amp;ocy;&amp;jcy;: &amp;ZHcy;&amp;Ucy;&amp;Rcy;&amp;Ncy;&amp;Acy;&amp;Lcy; &amp;Scy;.&amp;Mcy;&amp;Rcy;&amp;Ocy;&amp;CHcy;&amp;Kcy;&amp;Ocy;&amp;Vcy;&amp;Scy;&amp;Kcy;&amp;Ocy;&amp;Jcy;-&amp;Bcy;&amp;Acy;&amp;Lcy;&amp;Acy;&amp;SHcy;&amp;Ocy;&amp;Vcy;&amp;Ocy;&amp;Jcy;: &amp;Dcy;&amp;ocy;&amp;ncy; &amp;ZHcy;&amp;ucy;&amp;acy;&amp;ncy; &amp;vcy; &amp;pcy;&amp;ocy;&amp;icy;&amp;scy;&amp;kcy;&amp;acy;&amp;khcy; &amp;vcy;&amp;iecy;&amp;chcy;&amp;ncy;&amp;ocy;&amp;jcy; &amp;vcy;&amp;ocy;&amp;zcy;&amp;lcy;&amp;yucy;&amp;bcy;&amp;lcy;&amp;iecy;&amp;ncy;&amp;ncy;&amp;ocy;&amp;jcy;: 1 &amp;P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70453"/>
            <a:ext cx="2500034" cy="3387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7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Выберите картины известных художников и рисунки, выполненные в программе </a:t>
            </a:r>
            <a:r>
              <a:rPr lang="en-US" dirty="0" smtClean="0">
                <a:solidFill>
                  <a:srgbClr val="7030A0"/>
                </a:solidFill>
              </a:rPr>
              <a:t>Paint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love couple &amp;Gcy;&amp;rcy;&amp;acy;&amp;fcy;&amp;icy;&amp;kcy;&amp;acy; &amp;Kcy;&amp;ocy;&amp;mcy;&amp;pcy;&amp;softcy;&amp;yucy;&amp;tcy;&amp;iecy;&amp;rcy;&amp;ncy;&amp;acy;&amp;yacy; &amp;rcy;&amp;icy;&amp;scy;&amp;ucy;&amp;ncy;&amp;kcy;&amp;icy; D3I3H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214202"/>
            <a:ext cx="5715008" cy="3643798"/>
          </a:xfrm>
          <a:prstGeom prst="rect">
            <a:avLst/>
          </a:prstGeom>
          <a:noFill/>
        </p:spPr>
      </p:pic>
      <p:pic>
        <p:nvPicPr>
          <p:cNvPr id="5" name="Picture 6" descr="&amp;Rcy;&amp;iecy;&amp;dcy;&amp;acy;&amp;kcy;&amp;tcy;&amp;icy;&amp;rcy;&amp;ocy;&amp;vcy;&amp;acy;&amp;ncy;&amp;icy;&amp;iecy; &amp;icy;&amp;zcy;&amp;ocy;&amp;bcy;&amp;rcy;&amp;acy;&amp;zhcy;&amp;iecy;&amp;ncy;&amp;icy;&amp;jcy; &amp;icy; &amp;rcy;&amp;icy;&amp;scy;&amp;ucy;&amp;ncy;&amp;kcy;&amp;ocy;&amp;vcy; &amp;vcy; &amp;rcy;&amp;acy;&amp;scy;&amp;tcy;&amp;rcy;&amp;ocy;&amp;vcy;&amp;ocy;&amp;mcy; &amp;gcy;&amp;rcy;&amp;acy;&amp;fcy;&amp;icy;&amp;chcy;&amp;iecy;&amp;scy;&amp;kcy;&amp;o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3736555"/>
            <a:ext cx="3143272" cy="3121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Пит </a:t>
            </a:r>
            <a:r>
              <a:rPr lang="ru-RU" dirty="0" err="1" smtClean="0">
                <a:solidFill>
                  <a:srgbClr val="7030A0"/>
                </a:solidFill>
              </a:rPr>
              <a:t>мондриан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0418" name="Picture 2" descr="&amp;Pcy;&amp;rcy;&amp;ocy;&amp;dcy;&amp;acy;&amp;vcy;&amp;tscy;&amp;ycy; &amp;vcy;&amp;acy;&amp;kcy;&amp;ucy;&amp;ucy;&amp;mcy;&amp;acy;: &amp;Zcy;&amp;acy;&amp;mcy;&amp;iecy;&amp;tcy;&amp;kcy;&amp;icy;: &amp;Scy;&amp;tcy;&amp;icy;&amp;lcy;&amp;softcy; &amp;zhcy;&amp;icy;&amp;zcy;&amp;ncy;&amp;icy;: Subscrib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214422"/>
            <a:ext cx="2495559" cy="2857510"/>
          </a:xfrm>
          <a:prstGeom prst="rect">
            <a:avLst/>
          </a:prstGeom>
          <a:noFill/>
        </p:spPr>
      </p:pic>
      <p:pic>
        <p:nvPicPr>
          <p:cNvPr id="60420" name="Picture 4" descr="&amp;Pcy;&amp;icy;&amp;tcy; &amp;Mcy;&amp;ocy;&amp;ncy;&amp;dcy;&amp;rcy;&amp;icy;&amp;acy;&amp;ncy; &quot;&amp;Bcy;&amp;ucy;&amp;gcy;&amp;icy;-&amp;vcy;&amp;ucy;&amp;gcy;&amp;icy; &amp;ncy;&amp;acy; &amp;Bcy;&amp;rcy;&amp;ocy;&amp;dcy;&amp;vcy;&amp;iecy;&amp;iecy;&quot; - Look At Me - &amp;Pcy;&amp;ocy;&amp;scy;&amp;tcy;&amp;ycy; - &amp;pcy;&amp;ocy;&amp;tcy;&amp;ocy;&amp;kcy; &quot;&amp;Icy;&amp;scy;&amp;kcy;&amp;ucy;&amp;scy;&amp;scy;&amp;tcy;&amp;vcy;&amp;o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</p:spPr>
      </p:pic>
      <p:pic>
        <p:nvPicPr>
          <p:cNvPr id="60424" name="Picture 8" descr="&amp;Fcy;&amp;ocy;&amp;rcy;&amp;ucy;&amp;mcy; &amp;Acy;&amp;mcy;&amp;ucy;&amp;rcy;.&amp;icy;&amp;ncy;&amp;fcy;&amp;ocy;: &amp;fcy;&amp;ocy;&amp;rcy;&amp;ucy;&amp;mcy; &amp;Bcy;&amp;lcy;&amp;acy;&amp;gcy;&amp;ocy;&amp;vcy;&amp;iecy;&amp;shchcy;&amp;iecy;&amp;ncy;&amp;scy;&amp;kcy;&amp;acy; &amp;icy; &amp;Acy;&amp;mcy;&amp;ucy;&amp;rcy;&amp;scy;&amp;kcy;&amp;ocy;&amp;jcy; &amp;ocy;&amp;bcy;&amp;lcy;&amp;acy;&amp;scy;&amp;tcy;&amp;icy;: &amp;Acy;&amp;lcy;&amp;kcy;&amp;ocy;&amp;gcy;&amp;ocy;&amp;lcy;&amp;icy;&amp;kcy;&amp;icy;, &amp;ocy;&amp;bcy;&amp;hardcy;&amp;iecy;&amp;dcy;&amp;icy;&amp;ncy;&amp;yacy;&amp;jcy;&amp;tcy;&amp;iecy;&amp;scy;&amp;softcy;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285860"/>
            <a:ext cx="3184928" cy="2547942"/>
          </a:xfrm>
          <a:prstGeom prst="rect">
            <a:avLst/>
          </a:prstGeom>
          <a:noFill/>
        </p:spPr>
      </p:pic>
      <p:pic>
        <p:nvPicPr>
          <p:cNvPr id="60426" name="Picture 10" descr="Mondrian art, create your own! Custom mu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0441" y="4143356"/>
            <a:ext cx="2513559" cy="2714644"/>
          </a:xfrm>
          <a:prstGeom prst="rect">
            <a:avLst/>
          </a:prstGeom>
          <a:noFill/>
        </p:spPr>
      </p:pic>
      <p:pic>
        <p:nvPicPr>
          <p:cNvPr id="60428" name="Picture 12" descr="&amp;Dcy;&amp;ocy;&amp;rcy;&amp;ocy;&amp;zhcy;&amp;ncy;&amp;ocy;&amp;iecy; &amp;dcy;&amp;vcy;&amp;icy;&amp;zhcy;&amp;iecy;&amp;ncy;&amp;icy;&amp;iecy; / snapbox.ru / Surfingbird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269892"/>
            <a:ext cx="3524232" cy="258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Творческое Задание 2.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1. Нарисовать похожую картину известного художника.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2. Нарисовать свою картину в стиле авангардизм.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</a:t>
            </a:r>
            <a:r>
              <a:rPr lang="ru-RU" dirty="0" smtClean="0">
                <a:solidFill>
                  <a:srgbClr val="7030A0"/>
                </a:solidFill>
              </a:rPr>
              <a:t>Лист самоанализа.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137066"/>
          <a:ext cx="7858180" cy="3713466"/>
        </p:xfrm>
        <a:graphic>
          <a:graphicData uri="http://schemas.openxmlformats.org/drawingml/2006/table">
            <a:tbl>
              <a:tblPr/>
              <a:tblGrid>
                <a:gridCol w="4714908"/>
                <a:gridCol w="3143272"/>
              </a:tblGrid>
              <a:tr h="460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Понравилась ли тебе тема урока?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Да/нет/не очень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Был ли ты активен на уроке?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Да/нет/не очень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ты считаешь, важно ли для подростков быть развитым эстетически?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Да/нет/не очень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было самое интересное на уроке?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Нужна ли информация, полученная на уроке, для расширения кругозора?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Да/нет/не очень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каким настроением ты уходишь с урока?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4857760"/>
          <a:ext cx="7858179" cy="1584960"/>
        </p:xfrm>
        <a:graphic>
          <a:graphicData uri="http://schemas.openxmlformats.org/drawingml/2006/table">
            <a:tbl>
              <a:tblPr/>
              <a:tblGrid>
                <a:gridCol w="4714908"/>
                <a:gridCol w="3143271"/>
              </a:tblGrid>
              <a:tr h="714380">
                <a:tc>
                  <a:txBody>
                    <a:bodyPr/>
                    <a:lstStyle/>
                    <a:p>
                      <a:pPr marL="893445" indent="-89344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Оцени себя!</a:t>
                      </a:r>
                    </a:p>
                    <a:p>
                      <a:pPr marL="893445" indent="-89344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Творческое задание 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Творческое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задание 2.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Хорошо/отлично/могу лучше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Хорошо/отлично/могу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лучше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3" y="2967335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работу на уроке!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Используемые интернет-ресурсы: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http://www.guildwars2guru.com/topic/2701-do-you-like-the-armor-style/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3"/>
            <a:ext cx="657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http://grupolove.com/picasso-portrait-cubism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85993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http://www.posterlux.ru/styles/gallery/kubizm/10210/page/2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146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http://www.usc.edu/schools/annenberg/asc/projects/comm544/library/images/261.html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143248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http://www.lookatme.ru/flow/posts/art-radar/83447-pit-mondrian-bugi-vugi-na-brodvee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643314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http://wallpaperlovers.info/wallpapers/piet-mondrian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3" y="3982998"/>
            <a:ext cx="6254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http://surfingbird.ru/surf/S0uC6CEC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398495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http://custommugs.pro/mondrian-art-create-your-own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786322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http://gallery.mobile9.com/topic/?tp=flowers&amp;pg=11&amp;ty=525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214950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http://worldart.uol.ua/text/5506286/?open=true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691157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http://www.artscroll.ru/page.php?id=155646&amp;col=count&amp;order=1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6143644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http://arthistory.atara.net/cubism/kasimir-malevich/flat/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73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http://o5android.ru/file/soft/media/graphics/My_Paints_Versiya_13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00240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http://photo.dmitrov.su/?act=showpic&amp;id=135301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643182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http://ms2.znate.ru/docs/536/index-75512.html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244334"/>
            <a:ext cx="631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http://vikiedu.ru/docs/index-569593.html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844498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http://clubs.ya.ru/4611686018427450898/posts.xml?tb=50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39849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http://www.equestrian.ru/my/34402/photos/?p=4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92919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http://youpainter.ru/ru/painters/berezina_elena/paintings/2998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Kandinsky and colour - Thing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239178" cy="3214710"/>
          </a:xfrm>
          <a:prstGeom prst="rect">
            <a:avLst/>
          </a:prstGeom>
          <a:noFill/>
        </p:spPr>
      </p:pic>
      <p:pic>
        <p:nvPicPr>
          <p:cNvPr id="5" name="Picture 2" descr="Wassily Kandinsky. Lady in Moscow - Olga's Gall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0" y="2143116"/>
            <a:ext cx="450057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o you like the Armor style. - Tyrian Assembly - Guild Wars 2 Gu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572032" cy="3383305"/>
          </a:xfrm>
          <a:prstGeom prst="rect">
            <a:avLst/>
          </a:prstGeom>
          <a:noFill/>
        </p:spPr>
      </p:pic>
      <p:pic>
        <p:nvPicPr>
          <p:cNvPr id="33796" name="Picture 4" descr="&amp;Kcy;&amp;ucy;&amp;bcy;&amp;icy;&amp;zcy;&amp;mcy; - &amp;scy;&amp;tcy;&amp;rcy; 2 * &amp;Scy;&amp;tcy;&amp;icy;&amp;lcy;&amp;icy; &amp;zhcy;&amp;icy;&amp;vcy;&amp;ocy;&amp;pcy;&amp;icy;&amp;scy;&amp;icy; : &amp;kcy;&amp;ucy;&amp;pcy;&amp;icy;&amp;tcy;&amp;softcy; &amp;rcy;&amp;iecy;&amp;pcy;&amp;rcy;&amp;ocy;&amp;dcy;&amp;ucy;&amp;kcy;&amp;tscy;&amp;icy;&amp;yucy;, &amp;kcy;&amp;ucy;&amp;pcy;&amp;icy;&amp;tcy;&amp;softcy; &amp;pcy;&amp;ocy;&amp;scy;&amp;tcy;&amp;iecy;&amp;rcy;, &amp;bcy;&amp;acy;&amp;gcy;&amp;iecy;&amp;tcy;&amp;ncy;&amp;acy;&amp;yacy; &amp;mcy;&amp;acy;&amp;scy;&amp;tcy;&amp;iecy;&amp;rcy;&amp;scy;&amp;kcy;&amp;acy;&amp;yacy;, &amp;kcy;&amp;acy;&amp;rcy;&amp;tcy;&amp;icy;&amp;ncy;&amp;ycy; - www.posterlux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928934"/>
            <a:ext cx="3064671" cy="3929066"/>
          </a:xfrm>
          <a:prstGeom prst="rect">
            <a:avLst/>
          </a:prstGeom>
          <a:noFill/>
        </p:spPr>
      </p:pic>
      <p:pic>
        <p:nvPicPr>
          <p:cNvPr id="33800" name="Picture 8" descr="My Paints &amp;Vcy;&amp;iecy;&amp;rcy;&amp;scy;&amp;icy;&amp;yacy;: 1.3 &amp;scy;&amp;kcy;&amp;acy;&amp;chcy;&amp;acy;&amp;tcy;&amp;sof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6" y="285728"/>
            <a:ext cx="3962394" cy="247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amasutra - From Ancient Greece To Halo: Art Tradition In To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3214678" cy="4329533"/>
          </a:xfrm>
          <a:prstGeom prst="rect">
            <a:avLst/>
          </a:prstGeom>
          <a:noFill/>
        </p:spPr>
      </p:pic>
      <p:pic>
        <p:nvPicPr>
          <p:cNvPr id="65540" name="Picture 4" descr="&amp;Vcy;&amp;ycy;&amp;scy;&amp;tcy;&amp;acy;&amp;vcy;&amp;kcy;&amp;acy; &amp;Kcy;&amp;acy;&amp;ncy;&amp;dcy;&amp;icy;&amp;ncy;&amp;scy;&amp;kcy;&amp;ocy;&amp;gcy;&amp;ocy; &amp;vcy; &amp;ncy;&amp;softcy;&amp;yucy;-&amp;jcy;&amp;ocy;&amp;rcy;&amp;kcy;&amp;scy;&amp;kcy;&amp;ocy;&amp;jcy; Neue Galerie, Buro 24/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500430" cy="3500430"/>
          </a:xfrm>
          <a:prstGeom prst="rect">
            <a:avLst/>
          </a:prstGeom>
          <a:noFill/>
        </p:spPr>
      </p:pic>
      <p:pic>
        <p:nvPicPr>
          <p:cNvPr id="16386" name="Picture 2" descr="&amp;Pcy;&amp;rcy;&amp;ocy;&amp;scy;&amp;mcy;&amp;ocy;&amp;tcy;&amp;r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5434" y="3857628"/>
            <a:ext cx="3938566" cy="2418794"/>
          </a:xfrm>
          <a:prstGeom prst="rect">
            <a:avLst/>
          </a:prstGeom>
          <a:noFill/>
        </p:spPr>
      </p:pic>
      <p:pic>
        <p:nvPicPr>
          <p:cNvPr id="16388" name="Picture 4" descr="&amp;Rcy;&amp;icy;&amp;scy;&amp;ucy;&amp;ncy;&amp;ocy;&amp;kcy; &amp;vcy; &amp;gcy;&amp;rcy;&amp;acy;&amp;fcy;&amp;icy;&amp;chcy;&amp;iecy;&amp;scy;&amp;kcy;&amp;ocy;&amp;mcy; &amp;rcy;&amp;iecy;&amp;dcy;&amp;acy;&amp;kcy;&amp;tcy;&amp;ocy;&amp;rcy;&amp;iecy; Paint. &quot;&amp;Scy;&amp;ocy;&amp;vcy;&amp;acy; &amp;vcy; &amp;ncy;&amp;ocy;&amp;chcy;&amp;ncy;&amp;ocy;&amp;mcy; &amp;lcy;&amp;iecy;&amp;scy;&amp;ucy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3"/>
            <a:ext cx="300037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bstract African Art Abstract Art Abstract Paintings African Art Wallpapersh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315651"/>
          </a:xfrm>
          <a:prstGeom prst="rect">
            <a:avLst/>
          </a:prstGeom>
          <a:noFill/>
        </p:spPr>
      </p:pic>
      <p:pic>
        <p:nvPicPr>
          <p:cNvPr id="15362" name="Picture 2" descr="&amp;Rcy;&amp;acy;&amp;zcy;&amp;ncy;&amp;ocy;&amp;iecy;- &amp;yacy;.&amp;r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3929058" cy="3004574"/>
          </a:xfrm>
          <a:prstGeom prst="rect">
            <a:avLst/>
          </a:prstGeom>
          <a:noFill/>
        </p:spPr>
      </p:pic>
      <p:pic>
        <p:nvPicPr>
          <p:cNvPr id="15364" name="Picture 4" descr="&amp;fcy;&amp;ocy;&amp;tcy;&amp;ocy;&amp;gcy;&amp;rcy;&amp;acy;&amp;fcy;&amp;icy;&amp;icy; - Galusic - &amp;kcy;&amp;ocy;&amp;ncy;&amp;ncy;&amp;icy;&amp;kcy;&amp;icy; - equestrian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357686" cy="2778026"/>
          </a:xfrm>
          <a:prstGeom prst="rect">
            <a:avLst/>
          </a:prstGeom>
          <a:noFill/>
        </p:spPr>
      </p:pic>
      <p:pic>
        <p:nvPicPr>
          <p:cNvPr id="15366" name="Picture 6" descr="&amp;Rcy;&amp;icy;&amp;scy;&amp;ucy;&amp;ncy;&amp;ocy;&amp;kcy; &quot;&amp;Dcy;&amp;ucy;&amp;khcy;&amp;ocy;&amp;vcy;&amp;ncy;&amp;ycy;&amp;iecy; &amp;rcy;&amp;ocy;&amp;dcy;&amp;ncy;&amp;icy;&amp;kcy;&amp;icy;&quot;, &amp;Bcy;&amp;iecy;&amp;rcy;&amp;iecy;&amp;zcy;&amp;icy;&amp;ncy;&amp;acy; &amp;IEcy;&amp;lcy;&amp;iecy;&amp;ncy;&amp;acy; &amp;YUcy;&amp;ncy;&amp;ycy;&amp;jcy; &amp;KHcy;&amp;ucy;&amp;dcy;&amp;ocy;&amp;zhcy;&amp;ncy;&amp;icy;&amp;kcy; - &amp;dcy;&amp;iecy;&amp;tcy;&amp;scy;&amp;kcy;&amp;icy;&amp;iecy; &amp;rcy;&amp;icy;&amp;scy;&amp;ucy;&amp;ncy;&amp;kcy;&amp;icy; &amp;icy; &amp;kcy;&amp;ocy;&amp;ncy;&amp;kcy;&amp;ucy;&amp;r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8604"/>
            <a:ext cx="376703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 descr="scotlgr"/>
          <p:cNvPicPr>
            <a:picLocks noGrp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0"/>
            <a:ext cx="4500562" cy="3286124"/>
          </a:xfrm>
          <a:noFill/>
        </p:spPr>
      </p:pic>
      <p:pic>
        <p:nvPicPr>
          <p:cNvPr id="3" name="Рисунок 2" descr="57d919a12258c54673a752cf23e17a3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976" y="3500438"/>
            <a:ext cx="447702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&amp;Mcy;&amp;iecy;&amp;ncy;&amp;yacy; &amp;zcy;&amp;acy;&amp;vcy;&amp;ocy;&amp;rcy;&amp;ocy;&amp;zhcy;&amp;icy;&amp;lcy; &amp;fcy;&amp;rcy;&amp;acy;&amp;kcy;&amp;tcy;&amp;acy;&amp;lcy;&amp;ocy;&amp;vcy; &amp;vcy;&amp;icy;&amp;dcy; &amp;Zcy;&amp;acy;&amp;pcy;&amp;icy;&amp;scy;&amp;icy; A&amp;YAcy;T (&amp;Icy;&amp;scy;&amp;kcy;&amp;ucy;&amp;scy;&amp;scy;&amp;tcy;&amp;vcy;&amp;ocy;) &amp;Ucy;&amp;Ocy;&amp;L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52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ssily Kandinsky. Orange Violet - Olga's Gall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0371" cy="4222408"/>
          </a:xfrm>
          <a:prstGeom prst="rect">
            <a:avLst/>
          </a:prstGeom>
          <a:noFill/>
        </p:spPr>
      </p:pic>
      <p:pic>
        <p:nvPicPr>
          <p:cNvPr id="5" name="Picture 4" descr="&amp;Scy;&amp;tcy;&amp;ucy;&amp;lcy; Silla Kandinsky / &amp;Acy;&amp;rcy;&amp;khcy;&amp;icy;&amp;mcy;&amp;icy;&amp;rcy; / &amp;Acy;&amp;rcy;&amp;khcy;&amp;icy;&amp;mcy;&amp;i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8158" y="2751854"/>
            <a:ext cx="5515842" cy="4106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15716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«Графический редактор </a:t>
            </a:r>
            <a:r>
              <a:rPr lang="en-US" dirty="0" smtClean="0">
                <a:solidFill>
                  <a:srgbClr val="7030A0"/>
                </a:solidFill>
              </a:rPr>
              <a:t>Paint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                       </a:t>
            </a:r>
            <a:r>
              <a:rPr lang="en-US" dirty="0" err="1" smtClean="0">
                <a:solidFill>
                  <a:srgbClr val="7030A0"/>
                </a:solidFill>
              </a:rPr>
              <a:t>Полёт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фантазии</a:t>
            </a:r>
            <a:r>
              <a:rPr lang="ru-RU" dirty="0" smtClean="0">
                <a:solidFill>
                  <a:srgbClr val="7030A0"/>
                </a:solidFill>
              </a:rPr>
              <a:t>».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      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      Цель урока: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00438"/>
            <a:ext cx="8686800" cy="257968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1. работать в графическом редакторе </a:t>
            </a:r>
            <a:r>
              <a:rPr lang="en-US" dirty="0" smtClean="0">
                <a:solidFill>
                  <a:srgbClr val="7030A0"/>
                </a:solidFill>
              </a:rPr>
              <a:t>Paint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2</a:t>
            </a:r>
            <a:r>
              <a:rPr lang="ru-RU" dirty="0" smtClean="0">
                <a:solidFill>
                  <a:srgbClr val="7030A0"/>
                </a:solidFill>
              </a:rPr>
              <a:t>. увидеть связь информатики и искусства.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3. создать свои шедевры.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294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    Внеурочное учебное занятие                      </vt:lpstr>
      <vt:lpstr>Выберите картины известных художников и рисунки, выполненные в программе Paint.</vt:lpstr>
      <vt:lpstr>Слайд 3</vt:lpstr>
      <vt:lpstr>Слайд 4</vt:lpstr>
      <vt:lpstr>Слайд 5</vt:lpstr>
      <vt:lpstr>Слайд 6</vt:lpstr>
      <vt:lpstr>Слайд 7</vt:lpstr>
      <vt:lpstr>Слайд 8</vt:lpstr>
      <vt:lpstr>  «Графический редактор Paint.                                                   Полёт фантазии».                                                                      Цель урока:</vt:lpstr>
      <vt:lpstr>Творческое Задание 1. </vt:lpstr>
      <vt:lpstr>Сегодня мы узнаем:</vt:lpstr>
      <vt:lpstr>Слайд 12</vt:lpstr>
      <vt:lpstr>Слайд 13</vt:lpstr>
      <vt:lpstr>Хуан Грис, Фернан Леже,</vt:lpstr>
      <vt:lpstr>Слайд 15</vt:lpstr>
      <vt:lpstr>Василий Кандинский</vt:lpstr>
      <vt:lpstr>Малевич  Казимир</vt:lpstr>
      <vt:lpstr>Наталья гончарова</vt:lpstr>
      <vt:lpstr>Михаил  Ларионов</vt:lpstr>
      <vt:lpstr>Пит мондриан </vt:lpstr>
      <vt:lpstr>Творческое Задание 2.</vt:lpstr>
      <vt:lpstr>                 Лист самоанализа.</vt:lpstr>
      <vt:lpstr>Слайд 23</vt:lpstr>
      <vt:lpstr>Используемые интернет-ресурсы: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Асимметрия  в искусстве.</dc:title>
  <dc:creator>Учитель</dc:creator>
  <cp:lastModifiedBy>Учитель</cp:lastModifiedBy>
  <cp:revision>23</cp:revision>
  <dcterms:created xsi:type="dcterms:W3CDTF">2014-11-26T12:23:07Z</dcterms:created>
  <dcterms:modified xsi:type="dcterms:W3CDTF">2015-12-09T09:27:03Z</dcterms:modified>
</cp:coreProperties>
</file>