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95" r:id="rId2"/>
    <p:sldId id="256" r:id="rId3"/>
    <p:sldId id="257" r:id="rId4"/>
    <p:sldId id="258" r:id="rId5"/>
    <p:sldId id="290" r:id="rId6"/>
    <p:sldId id="259" r:id="rId7"/>
    <p:sldId id="28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2" r:id="rId17"/>
    <p:sldId id="293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  <p:sldId id="286" r:id="rId29"/>
    <p:sldId id="291" r:id="rId30"/>
    <p:sldId id="287" r:id="rId31"/>
    <p:sldId id="288" r:id="rId32"/>
    <p:sldId id="294" r:id="rId33"/>
    <p:sldId id="279" r:id="rId34"/>
    <p:sldId id="280" r:id="rId35"/>
    <p:sldId id="281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00"/>
    <a:srgbClr val="3333FF"/>
    <a:srgbClr val="003300"/>
    <a:srgbClr val="006600"/>
    <a:srgbClr val="000099"/>
    <a:srgbClr val="008000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72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EDABC-3380-4628-B065-608F96B4F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DDC8-39B8-4342-B5E7-D04CBAE8F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70FE-AD24-415F-81F6-DBC3FE4EC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B9854-F76B-460E-A10F-3A12B9F1C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0E32D-C825-498A-9403-D7D2BD649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0062-4ACF-4A3E-B5E8-FCA89CCBA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ED0D3-B05D-4111-9CE2-A6C462B9A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35F64-1AC4-4994-A766-821D4C612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50B6-17DC-4814-A267-8A55E0D15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C74EE-E477-41BA-B38A-38365C0E7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B37EF-24DD-4737-A0B2-BFE800E50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93CD-B0CF-4F94-A4E3-25744BF5F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6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16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11AA79-639E-454C-81D5-DCAA9A107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/>
              <a:t>Listen to the song.</a:t>
            </a:r>
          </a:p>
          <a:p>
            <a:pPr algn="ctr">
              <a:buFont typeface="Wingdings" pitchFamily="2" charset="2"/>
              <a:buNone/>
            </a:pPr>
            <a:r>
              <a:rPr lang="en-US" sz="9600" smtClean="0">
                <a:solidFill>
                  <a:srgbClr val="00B050"/>
                </a:solidFill>
              </a:rPr>
              <a:t>?</a:t>
            </a:r>
          </a:p>
          <a:p>
            <a:pPr algn="ctr">
              <a:buFont typeface="Wingdings" pitchFamily="2" charset="2"/>
              <a:buNone/>
            </a:pPr>
            <a:r>
              <a:rPr lang="en-US" sz="3600" smtClean="0"/>
              <a:t>The song is about…..</a:t>
            </a:r>
            <a:endParaRPr lang="en-US" sz="240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132138" y="3141663"/>
          <a:ext cx="952500" cy="685800"/>
        </p:xfrm>
        <a:graphic>
          <a:graphicData uri="http://schemas.openxmlformats.org/presentationml/2006/ole">
            <p:oleObj spid="_x0000_s1026" name="Объект упаковщика для оболочки" showAsIcon="1" r:id="rId3" imgW="952560" imgH="685800" progId="Package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5" descr="http://ppblog.ru/wp-content/uploads/2010/01/GBP-USD-Pound-Sterling-Forex-Analysis-Update-Daily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404813"/>
            <a:ext cx="7561262" cy="5329237"/>
          </a:xfrm>
          <a:noFill/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627313" y="5786438"/>
            <a:ext cx="1958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solidFill>
                  <a:srgbClr val="008000"/>
                </a:solidFill>
              </a:rPr>
              <a:t>… Pound</a:t>
            </a:r>
          </a:p>
          <a:p>
            <a:pPr algn="l"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…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http://kudakak.com/countries/images/0/09/Франция-купюры_евро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0"/>
            <a:ext cx="7345362" cy="5616575"/>
          </a:xfrm>
          <a:noFill/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348038" y="5572125"/>
            <a:ext cx="3295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>
                <a:solidFill>
                  <a:srgbClr val="008000"/>
                </a:solidFill>
              </a:rPr>
              <a:t>Euro</a:t>
            </a:r>
          </a:p>
          <a:p>
            <a:pPr algn="l"/>
            <a:endParaRPr lang="ru-RU" sz="36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австралийский долла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333375"/>
            <a:ext cx="770413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124075" y="5661025"/>
            <a:ext cx="438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8000"/>
                </a:solidFill>
              </a:rPr>
              <a:t>Dollar of Australia</a:t>
            </a:r>
            <a:endParaRPr lang="ru-RU" sz="3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валюта ЮА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692150"/>
            <a:ext cx="74898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339975" y="5805488"/>
            <a:ext cx="4933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8000"/>
                </a:solidFill>
              </a:rPr>
              <a:t>Rand of South Africa</a:t>
            </a:r>
            <a:endParaRPr lang="ru-RU" sz="3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 type="title"/>
          </p:nvPr>
        </p:nvGraphicFramePr>
        <p:xfrm>
          <a:off x="1403350" y="188913"/>
          <a:ext cx="7129463" cy="5472112"/>
        </p:xfrm>
        <a:graphic>
          <a:graphicData uri="http://schemas.openxmlformats.org/presentationml/2006/ole">
            <p:oleObj spid="_x0000_s2050" name="Документ" r:id="rId3" imgW="5919747" imgH="5235537" progId="Word.Document.8">
              <p:embed/>
            </p:oleObj>
          </a:graphicData>
        </a:graphic>
      </p:graphicFrame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987675" y="5876925"/>
            <a:ext cx="1779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rgbClr val="008000"/>
                </a:solidFill>
              </a:rPr>
              <a:t>Rouble</a:t>
            </a:r>
            <a:endParaRPr lang="ru-RU" sz="3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:\Картинки Алена\Резиденция Королев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3500" y="1285875"/>
            <a:ext cx="73818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071813" y="500063"/>
            <a:ext cx="3571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It is Residence of Queen</a:t>
            </a:r>
          </a:p>
          <a:p>
            <a:r>
              <a:rPr lang="en-US" sz="24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It is in England</a:t>
            </a:r>
            <a:endParaRPr lang="ru-RU" sz="2400" b="1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:\Картинки Алена\Кенгур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214438"/>
            <a:ext cx="67151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143125" y="142875"/>
            <a:ext cx="57864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It is kangaroo</a:t>
            </a:r>
          </a:p>
          <a:p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It is in …</a:t>
            </a:r>
            <a:endParaRPr lang="ru-RU" sz="3600" b="1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:\Картинки Алена\в погоне за зебр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285875"/>
            <a:ext cx="7429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00250" y="214313"/>
            <a:ext cx="6000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… wildlife</a:t>
            </a:r>
          </a:p>
          <a:p>
            <a:r>
              <a:rPr lang="en-US" sz="3600" b="1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It is in …</a:t>
            </a:r>
            <a:endParaRPr lang="ru-RU" sz="3600" b="1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rgbClr val="FF0066"/>
                </a:solidFill>
              </a:rPr>
              <a:t>Big Ben. </a:t>
            </a:r>
            <a:endParaRPr lang="ru-RU" sz="4800" b="1" smtClean="0">
              <a:solidFill>
                <a:srgbClr val="FF0066"/>
              </a:solidFill>
            </a:endParaRPr>
          </a:p>
        </p:txBody>
      </p:sp>
      <p:pic>
        <p:nvPicPr>
          <p:cNvPr id="20483" name="Picture 3" descr="Биг-бе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428750"/>
            <a:ext cx="7643813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2" descr="http://news.euro-coins.info/wp-content/uploads/2009/05/tour_eiffel.jpg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38" y="1341438"/>
            <a:ext cx="7572375" cy="5318125"/>
          </a:xfrm>
          <a:noFill/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124075" y="476250"/>
            <a:ext cx="5327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</a:rPr>
              <a:t>Eiffel Tower. </a:t>
            </a:r>
            <a:endParaRPr lang="ru-RU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403350" y="1844675"/>
            <a:ext cx="6624638" cy="2376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Money and we</a:t>
            </a:r>
            <a:endParaRPr lang="ru-RU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123" name="Рисунок 13" descr="http://weblinks.ru/upload/3e/f8/15/85/3e88d002.jpg"/>
          <p:cNvPicPr>
            <a:picLocks noChangeAspect="1" noChangeArrowheads="1"/>
          </p:cNvPicPr>
          <p:nvPr>
            <p:ph type="subTitle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21073972">
            <a:off x="468313" y="4076700"/>
            <a:ext cx="1511300" cy="1976438"/>
          </a:xfrm>
          <a:noFill/>
        </p:spPr>
      </p:pic>
      <p:pic>
        <p:nvPicPr>
          <p:cNvPr id="5124" name="Рисунок 16" descr="http://www.inpic.ru/pic/4509-f151f21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21806">
            <a:off x="1820863" y="4799013"/>
            <a:ext cx="15113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13" descr="http://weblinks.ru/upload/3e/f8/15/85/3e88d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26028">
            <a:off x="468313" y="4076700"/>
            <a:ext cx="1511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http://poseydon-co.ru/uploads/posts/2011-01/1295445231_disneyland-paris.jpg"/>
          <p:cNvPicPr>
            <a:picLocks noChangeAspect="1" noChangeArrowheads="1"/>
          </p:cNvPicPr>
          <p:nvPr>
            <p:ph type="title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7450" y="1412875"/>
            <a:ext cx="7527925" cy="5111750"/>
          </a:xfrm>
          <a:noFill/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763713" y="620713"/>
            <a:ext cx="54006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</a:rPr>
              <a:t>Disneyland</a:t>
            </a:r>
            <a:endParaRPr lang="ru-RU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7" descr="http://ok.ya1.ru/uploads/posts/2011-01/1294221564_hollywood-sign-addre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412875"/>
            <a:ext cx="77438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411413" y="404813"/>
            <a:ext cx="4465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</a:rPr>
              <a:t>Hollywood</a:t>
            </a:r>
            <a:endParaRPr lang="ru-RU" sz="44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smtClean="0">
                <a:solidFill>
                  <a:srgbClr val="FF0066"/>
                </a:solidFill>
              </a:rPr>
              <a:t> </a:t>
            </a:r>
            <a:r>
              <a:rPr lang="en-US" sz="4400" b="1" smtClean="0">
                <a:solidFill>
                  <a:srgbClr val="FF0066"/>
                </a:solidFill>
              </a:rPr>
              <a:t>Statue of Liberty</a:t>
            </a:r>
            <a:endParaRPr lang="ru-RU" sz="4400" b="1" smtClean="0">
              <a:solidFill>
                <a:srgbClr val="FF0066"/>
              </a:solidFill>
            </a:endParaRPr>
          </a:p>
        </p:txBody>
      </p:sp>
      <p:pic>
        <p:nvPicPr>
          <p:cNvPr id="24579" name="Рисунок 10" descr="http://img.sunhome.ru/UsersGallery/wallpapers/69/262241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1357313"/>
            <a:ext cx="750093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FF0066"/>
                </a:solidFill>
              </a:rPr>
              <a:t>Great wall </a:t>
            </a:r>
            <a:endParaRPr lang="ru-RU" sz="4400" b="1" smtClean="0">
              <a:solidFill>
                <a:srgbClr val="FF0066"/>
              </a:solidFill>
            </a:endParaRPr>
          </a:p>
        </p:txBody>
      </p:sp>
      <p:pic>
        <p:nvPicPr>
          <p:cNvPr id="25603" name="Рисунок 19" descr="http://img0.liveinternet.ru/images/attach/c/2/69/683/69683377_chinaW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500188"/>
            <a:ext cx="7572375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260350"/>
            <a:ext cx="7313612" cy="1143000"/>
          </a:xfrm>
        </p:spPr>
        <p:txBody>
          <a:bodyPr/>
          <a:lstStyle/>
          <a:p>
            <a:pPr algn="ctr" eaLnBrk="1" hangingPunct="1"/>
            <a:r>
              <a:rPr lang="en-US" sz="4400" b="1" smtClean="0">
                <a:solidFill>
                  <a:srgbClr val="FF0066"/>
                </a:solidFill>
              </a:rPr>
              <a:t>Red Square</a:t>
            </a:r>
            <a:endParaRPr lang="ru-RU" sz="4400" b="1" smtClean="0">
              <a:solidFill>
                <a:srgbClr val="FF0066"/>
              </a:solidFill>
            </a:endParaRPr>
          </a:p>
        </p:txBody>
      </p:sp>
      <p:pic>
        <p:nvPicPr>
          <p:cNvPr id="26627" name="Рисунок 22" descr="http://www.saga.ua/modules/gallery/albums/63/a7c1863dfa439cab477bc176736c9353_b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500188"/>
            <a:ext cx="7385050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43063"/>
            <a:ext cx="8713788" cy="3786187"/>
          </a:xfrm>
        </p:spPr>
        <p:txBody>
          <a:bodyPr/>
          <a:lstStyle/>
          <a:p>
            <a:pPr eaLnBrk="1" hangingPunct="1"/>
            <a:r>
              <a:rPr lang="en-US" sz="8800" smtClean="0">
                <a:solidFill>
                  <a:srgbClr val="FF0066"/>
                </a:solidFill>
              </a:rPr>
              <a:t>If I had a lot of money,</a:t>
            </a:r>
            <a:r>
              <a:rPr lang="en-US" sz="8800" smtClean="0">
                <a:solidFill>
                  <a:srgbClr val="0000FF"/>
                </a:solidFill>
              </a:rPr>
              <a:t> I would</a:t>
            </a:r>
            <a:r>
              <a:rPr lang="ru-RU" sz="7200" smtClean="0">
                <a:solidFill>
                  <a:srgbClr val="0000FF"/>
                </a:solidFill>
              </a:rPr>
              <a:t> </a:t>
            </a:r>
            <a:r>
              <a:rPr lang="en-US" sz="7200" smtClean="0">
                <a:solidFill>
                  <a:srgbClr val="0000FF"/>
                </a:solidFill>
              </a:rPr>
              <a:t>go to …</a:t>
            </a:r>
            <a:r>
              <a:rPr lang="ru-RU" sz="7200" smtClean="0">
                <a:solidFill>
                  <a:srgbClr val="0000FF"/>
                </a:solidFill>
              </a:rPr>
              <a:t> </a:t>
            </a:r>
            <a:r>
              <a:rPr lang="en-US" sz="7200" smtClean="0">
                <a:solidFill>
                  <a:srgbClr val="006600"/>
                </a:solidFill>
              </a:rPr>
              <a:t>to see… </a:t>
            </a:r>
            <a:endParaRPr lang="ru-RU" sz="720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785938"/>
            <a:ext cx="7313613" cy="4500562"/>
          </a:xfrm>
        </p:spPr>
        <p:txBody>
          <a:bodyPr/>
          <a:lstStyle/>
          <a:p>
            <a:pPr marL="685800" indent="-685800" eaLnBrk="1" hangingPunct="1"/>
            <a:r>
              <a:rPr lang="en-US" sz="3200" smtClean="0"/>
              <a:t>      </a:t>
            </a:r>
            <a:r>
              <a:rPr lang="en-US" sz="4800" smtClean="0"/>
              <a:t>-  </a:t>
            </a:r>
            <a:r>
              <a:rPr lang="en-US" sz="4800" smtClean="0">
                <a:solidFill>
                  <a:srgbClr val="FF0066"/>
                </a:solidFill>
              </a:rPr>
              <a:t>No pains</a:t>
            </a:r>
            <a:r>
              <a:rPr lang="ru-RU" sz="4800" smtClean="0">
                <a:solidFill>
                  <a:srgbClr val="FF0066"/>
                </a:solidFill>
              </a:rPr>
              <a:t>, </a:t>
            </a:r>
            <a:r>
              <a:rPr lang="en-US" sz="4800" smtClean="0">
                <a:solidFill>
                  <a:srgbClr val="FF0066"/>
                </a:solidFill>
              </a:rPr>
              <a:t>no gains</a:t>
            </a:r>
            <a:r>
              <a:rPr lang="ru-RU" sz="4800" smtClean="0">
                <a:solidFill>
                  <a:srgbClr val="FF0066"/>
                </a:solidFill>
              </a:rPr>
              <a:t>. </a:t>
            </a:r>
            <a:r>
              <a:rPr lang="en-US" sz="4800" smtClean="0">
                <a:solidFill>
                  <a:srgbClr val="FF0066"/>
                </a:solidFill>
              </a:rPr>
              <a:t/>
            </a:r>
            <a:br>
              <a:rPr lang="en-US" sz="4800" smtClean="0">
                <a:solidFill>
                  <a:srgbClr val="FF0066"/>
                </a:solidFill>
              </a:rPr>
            </a:br>
            <a:r>
              <a:rPr lang="en-US" sz="4800" smtClean="0"/>
              <a:t>-  </a:t>
            </a:r>
            <a:r>
              <a:rPr lang="en-US" sz="4800" smtClean="0">
                <a:solidFill>
                  <a:srgbClr val="3333FF"/>
                </a:solidFill>
              </a:rPr>
              <a:t>Don</a:t>
            </a:r>
            <a:r>
              <a:rPr lang="ru-RU" sz="4800" smtClean="0">
                <a:solidFill>
                  <a:srgbClr val="3333FF"/>
                </a:solidFill>
              </a:rPr>
              <a:t>’</a:t>
            </a:r>
            <a:r>
              <a:rPr lang="en-US" sz="4800" smtClean="0">
                <a:solidFill>
                  <a:srgbClr val="3333FF"/>
                </a:solidFill>
              </a:rPr>
              <a:t>t have</a:t>
            </a:r>
            <a:r>
              <a:rPr lang="ru-RU" sz="4800" smtClean="0">
                <a:solidFill>
                  <a:srgbClr val="3333FF"/>
                </a:solidFill>
              </a:rPr>
              <a:t> 100 </a:t>
            </a:r>
            <a:r>
              <a:rPr lang="en-US" sz="4800" smtClean="0">
                <a:solidFill>
                  <a:srgbClr val="3333FF"/>
                </a:solidFill>
              </a:rPr>
              <a:t>roubles</a:t>
            </a:r>
            <a:r>
              <a:rPr lang="ru-RU" sz="4800" smtClean="0">
                <a:solidFill>
                  <a:srgbClr val="3333FF"/>
                </a:solidFill>
              </a:rPr>
              <a:t>, </a:t>
            </a:r>
            <a:r>
              <a:rPr lang="en-US" sz="4800" smtClean="0">
                <a:solidFill>
                  <a:srgbClr val="3333FF"/>
                </a:solidFill>
              </a:rPr>
              <a:t>but have</a:t>
            </a:r>
            <a:r>
              <a:rPr lang="ru-RU" sz="4800" smtClean="0">
                <a:solidFill>
                  <a:srgbClr val="3333FF"/>
                </a:solidFill>
              </a:rPr>
              <a:t> 100 </a:t>
            </a:r>
            <a:r>
              <a:rPr lang="en-US" sz="4800" smtClean="0">
                <a:solidFill>
                  <a:srgbClr val="3333FF"/>
                </a:solidFill>
              </a:rPr>
              <a:t>friends</a:t>
            </a:r>
            <a:r>
              <a:rPr lang="ru-RU" sz="4800" smtClean="0">
                <a:solidFill>
                  <a:srgbClr val="3333FF"/>
                </a:solidFill>
              </a:rPr>
              <a:t>. </a:t>
            </a:r>
            <a:r>
              <a:rPr lang="en-US" sz="4800" smtClean="0">
                <a:solidFill>
                  <a:srgbClr val="3333FF"/>
                </a:solidFill>
              </a:rPr>
              <a:t/>
            </a:r>
            <a:br>
              <a:rPr lang="en-US" sz="4800" smtClean="0">
                <a:solidFill>
                  <a:srgbClr val="3333FF"/>
                </a:solidFill>
              </a:rPr>
            </a:br>
            <a:r>
              <a:rPr lang="en-US" sz="4800" smtClean="0"/>
              <a:t>-  </a:t>
            </a:r>
            <a:r>
              <a:rPr lang="en-US" sz="4800" smtClean="0">
                <a:solidFill>
                  <a:srgbClr val="008000"/>
                </a:solidFill>
              </a:rPr>
              <a:t>Health is better than wealth. </a:t>
            </a:r>
            <a:endParaRPr lang="ru-RU" sz="480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61" name="Group 121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424862" cy="4987925"/>
        </p:xfrm>
        <a:graphic>
          <a:graphicData uri="http://schemas.openxmlformats.org/drawingml/2006/table">
            <a:tbl>
              <a:tblPr/>
              <a:tblGrid>
                <a:gridCol w="876300"/>
                <a:gridCol w="995362"/>
                <a:gridCol w="936625"/>
                <a:gridCol w="935038"/>
                <a:gridCol w="936625"/>
                <a:gridCol w="1008062"/>
                <a:gridCol w="792163"/>
                <a:gridCol w="1152525"/>
                <a:gridCol w="792162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Professions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Everyday necessity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education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travelling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Car/house/bus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entertainment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internet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Achievement goal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family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teacher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doctor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bisinessman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driver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student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336" name="Group 80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424862" cy="5008562"/>
        </p:xfrm>
        <a:graphic>
          <a:graphicData uri="http://schemas.openxmlformats.org/drawingml/2006/table">
            <a:tbl>
              <a:tblPr/>
              <a:tblGrid>
                <a:gridCol w="863600"/>
                <a:gridCol w="1008062"/>
                <a:gridCol w="936625"/>
                <a:gridCol w="935038"/>
                <a:gridCol w="936625"/>
                <a:gridCol w="1008062"/>
                <a:gridCol w="792163"/>
                <a:gridCol w="1152525"/>
                <a:gridCol w="792162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Professions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Everyday necessity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education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travelling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Car/house/bus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entertainment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internet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Achievement goal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family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teacher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doctor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businessman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driver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 student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370013" y="1571625"/>
            <a:ext cx="7313612" cy="4857750"/>
          </a:xfrm>
        </p:spPr>
        <p:txBody>
          <a:bodyPr/>
          <a:lstStyle/>
          <a:p>
            <a:r>
              <a:rPr lang="en-US" sz="4000" smtClean="0"/>
              <a:t>A teacher spends money on…</a:t>
            </a:r>
            <a:br>
              <a:rPr lang="en-US" sz="4000" smtClean="0"/>
            </a:br>
            <a:r>
              <a:rPr lang="en-US" sz="4000" smtClean="0">
                <a:solidFill>
                  <a:srgbClr val="FF0000"/>
                </a:solidFill>
              </a:rPr>
              <a:t>A doctor spends money on…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rgbClr val="002060"/>
                </a:solidFill>
              </a:rPr>
              <a:t>A businessman spends …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rgbClr val="006600"/>
                </a:solidFill>
              </a:rPr>
              <a:t>A driver spends …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A student ……</a:t>
            </a:r>
            <a:br>
              <a:rPr lang="en-US" sz="4000" smtClean="0"/>
            </a:br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3" descr="http://weblinks.ru/upload/3e/f8/15/85/3e88d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26028">
            <a:off x="6284913" y="1817688"/>
            <a:ext cx="1511300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8072437" cy="5903913"/>
          </a:xfrm>
        </p:spPr>
        <p:txBody>
          <a:bodyPr/>
          <a:lstStyle/>
          <a:p>
            <a:r>
              <a:rPr lang="en-US" b="1" smtClean="0">
                <a:solidFill>
                  <a:srgbClr val="006600"/>
                </a:solidFill>
              </a:rPr>
              <a:t>A lot of money       [ ə lɒt ɒv ʹm˄ni ]</a:t>
            </a:r>
            <a:endParaRPr lang="ru-RU" b="1" smtClean="0">
              <a:solidFill>
                <a:srgbClr val="006600"/>
              </a:solidFill>
            </a:endParaRPr>
          </a:p>
          <a:p>
            <a:r>
              <a:rPr lang="en-US" b="1" smtClean="0">
                <a:solidFill>
                  <a:srgbClr val="006600"/>
                </a:solidFill>
              </a:rPr>
              <a:t>Currency [ ʹk˄rənsi]</a:t>
            </a:r>
            <a:endParaRPr lang="ru-RU" b="1" smtClean="0">
              <a:solidFill>
                <a:srgbClr val="006600"/>
              </a:solidFill>
            </a:endParaRPr>
          </a:p>
          <a:p>
            <a:r>
              <a:rPr lang="en-US" b="1" smtClean="0">
                <a:solidFill>
                  <a:srgbClr val="006600"/>
                </a:solidFill>
              </a:rPr>
              <a:t>A month [ ə m˄nϴ ]</a:t>
            </a:r>
          </a:p>
          <a:p>
            <a:r>
              <a:rPr lang="en-US" b="1" smtClean="0">
                <a:solidFill>
                  <a:srgbClr val="006600"/>
                </a:solidFill>
              </a:rPr>
              <a:t>Everyday necessity (food, bus, car, taxi)   [ ʹevridei nəʹsesiti]</a:t>
            </a:r>
            <a:endParaRPr lang="ru-RU" b="1" smtClean="0">
              <a:solidFill>
                <a:srgbClr val="006600"/>
              </a:solidFill>
            </a:endParaRPr>
          </a:p>
          <a:p>
            <a:r>
              <a:rPr lang="en-US" b="1" smtClean="0">
                <a:solidFill>
                  <a:srgbClr val="006600"/>
                </a:solidFill>
              </a:rPr>
              <a:t>Education  [ ʹedjuˏ keiʃn ]</a:t>
            </a:r>
          </a:p>
          <a:p>
            <a:r>
              <a:rPr lang="en-US" b="1" smtClean="0">
                <a:solidFill>
                  <a:srgbClr val="006600"/>
                </a:solidFill>
              </a:rPr>
              <a:t>Travelling   [ ʹtrӕv(ə)liŋ ]</a:t>
            </a:r>
            <a:endParaRPr lang="ru-RU" b="1" smtClean="0">
              <a:solidFill>
                <a:srgbClr val="006600"/>
              </a:solidFill>
            </a:endParaRPr>
          </a:p>
          <a:p>
            <a:r>
              <a:rPr lang="en-US" b="1" smtClean="0">
                <a:solidFill>
                  <a:srgbClr val="006600"/>
                </a:solidFill>
              </a:rPr>
              <a:t>Entertainment   [ ˏentəʹ teinment] </a:t>
            </a:r>
            <a:endParaRPr lang="ru-RU" b="1" smtClean="0">
              <a:solidFill>
                <a:srgbClr val="006600"/>
              </a:solidFill>
            </a:endParaRPr>
          </a:p>
          <a:p>
            <a:r>
              <a:rPr lang="en-US" b="1" smtClean="0">
                <a:solidFill>
                  <a:srgbClr val="006600"/>
                </a:solidFill>
              </a:rPr>
              <a:t>Achievement goal    [ əʹtʃi:vment gəul ]</a:t>
            </a:r>
            <a:endParaRPr lang="ru-RU" b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12"/>
          <p:cNvSpPr>
            <a:spLocks noChangeArrowheads="1"/>
          </p:cNvSpPr>
          <p:nvPr/>
        </p:nvSpPr>
        <p:spPr bwMode="auto">
          <a:xfrm rot="-5400000">
            <a:off x="7316788" y="2032000"/>
            <a:ext cx="1296988" cy="17859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Oval 11"/>
          <p:cNvSpPr>
            <a:spLocks noChangeArrowheads="1"/>
          </p:cNvSpPr>
          <p:nvPr/>
        </p:nvSpPr>
        <p:spPr bwMode="auto">
          <a:xfrm rot="4746878">
            <a:off x="307181" y="2751932"/>
            <a:ext cx="1223963" cy="1612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1835150" y="2786063"/>
            <a:ext cx="5113338" cy="8588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3300"/>
                </a:solidFill>
              </a:rPr>
              <a:t>If I had a lot of money, </a:t>
            </a:r>
          </a:p>
          <a:p>
            <a:r>
              <a:rPr lang="en-US" sz="3200" b="1">
                <a:solidFill>
                  <a:srgbClr val="003300"/>
                </a:solidFill>
              </a:rPr>
              <a:t>I would spend on…</a:t>
            </a:r>
            <a:endParaRPr lang="ru-RU" sz="3200" b="1">
              <a:solidFill>
                <a:srgbClr val="003300"/>
              </a:solidFill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3779838" y="188913"/>
            <a:ext cx="1152525" cy="2232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 rot="1271246">
            <a:off x="5856288" y="384175"/>
            <a:ext cx="1225550" cy="20875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Oval 8"/>
          <p:cNvSpPr>
            <a:spLocks noChangeArrowheads="1"/>
          </p:cNvSpPr>
          <p:nvPr/>
        </p:nvSpPr>
        <p:spPr bwMode="auto">
          <a:xfrm rot="1033154">
            <a:off x="1547813" y="4005263"/>
            <a:ext cx="1079500" cy="2592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Oval 9"/>
          <p:cNvSpPr>
            <a:spLocks noChangeArrowheads="1"/>
          </p:cNvSpPr>
          <p:nvPr/>
        </p:nvSpPr>
        <p:spPr bwMode="auto">
          <a:xfrm>
            <a:off x="3851275" y="4005263"/>
            <a:ext cx="1152525" cy="266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Oval 10"/>
          <p:cNvSpPr>
            <a:spLocks noChangeArrowheads="1"/>
          </p:cNvSpPr>
          <p:nvPr/>
        </p:nvSpPr>
        <p:spPr bwMode="auto">
          <a:xfrm rot="-901048">
            <a:off x="6157913" y="4094163"/>
            <a:ext cx="1225550" cy="2374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Oval 13"/>
          <p:cNvSpPr>
            <a:spLocks noChangeArrowheads="1"/>
          </p:cNvSpPr>
          <p:nvPr/>
        </p:nvSpPr>
        <p:spPr bwMode="auto">
          <a:xfrm rot="-1759624">
            <a:off x="1331913" y="260350"/>
            <a:ext cx="1296987" cy="2376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10"/>
          <p:cNvSpPr>
            <a:spLocks noChangeArrowheads="1"/>
          </p:cNvSpPr>
          <p:nvPr/>
        </p:nvSpPr>
        <p:spPr bwMode="auto">
          <a:xfrm rot="-5400000">
            <a:off x="7415213" y="1844675"/>
            <a:ext cx="1296988" cy="21605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cinema, theatre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795" name="Oval 9"/>
          <p:cNvSpPr>
            <a:spLocks noChangeArrowheads="1"/>
          </p:cNvSpPr>
          <p:nvPr/>
        </p:nvSpPr>
        <p:spPr bwMode="auto">
          <a:xfrm rot="5013925">
            <a:off x="279400" y="2384425"/>
            <a:ext cx="1223962" cy="2376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achievement goal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796" name="Oval 2"/>
          <p:cNvSpPr>
            <a:spLocks noChangeArrowheads="1"/>
          </p:cNvSpPr>
          <p:nvPr/>
        </p:nvSpPr>
        <p:spPr bwMode="auto">
          <a:xfrm>
            <a:off x="2000250" y="2928938"/>
            <a:ext cx="5113338" cy="863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3300"/>
                </a:solidFill>
              </a:rPr>
              <a:t>If I had a lot of money, </a:t>
            </a:r>
          </a:p>
          <a:p>
            <a:r>
              <a:rPr lang="en-US" sz="3200" b="1">
                <a:solidFill>
                  <a:srgbClr val="003300"/>
                </a:solidFill>
              </a:rPr>
              <a:t>I would spend on</a:t>
            </a:r>
            <a:r>
              <a:rPr lang="en-US" sz="3200">
                <a:solidFill>
                  <a:srgbClr val="003300"/>
                </a:solidFill>
              </a:rPr>
              <a:t>…</a:t>
            </a:r>
            <a:endParaRPr lang="ru-RU" sz="3200">
              <a:solidFill>
                <a:srgbClr val="003300"/>
              </a:solidFill>
            </a:endParaRPr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3779838" y="188913"/>
            <a:ext cx="1152525" cy="2232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family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 rot="1271246">
            <a:off x="5867400" y="476250"/>
            <a:ext cx="1225550" cy="20875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car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 rot="1033154">
            <a:off x="1547813" y="4005263"/>
            <a:ext cx="1079500" cy="2592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health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3708400" y="4005263"/>
            <a:ext cx="1295400" cy="2663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travelling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 rot="-901048">
            <a:off x="6013450" y="4094163"/>
            <a:ext cx="1370013" cy="23749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everyday</a:t>
            </a:r>
          </a:p>
          <a:p>
            <a:r>
              <a:rPr lang="en-US" b="1" i="1">
                <a:solidFill>
                  <a:srgbClr val="3333FF"/>
                </a:solidFill>
              </a:rPr>
              <a:t>necessity</a:t>
            </a:r>
            <a:endParaRPr lang="ru-RU" b="1" i="1">
              <a:solidFill>
                <a:srgbClr val="3333FF"/>
              </a:solidFill>
            </a:endParaRPr>
          </a:p>
        </p:txBody>
      </p:sp>
      <p:sp>
        <p:nvSpPr>
          <p:cNvPr id="33802" name="Oval 11"/>
          <p:cNvSpPr>
            <a:spLocks noChangeArrowheads="1"/>
          </p:cNvSpPr>
          <p:nvPr/>
        </p:nvSpPr>
        <p:spPr bwMode="auto">
          <a:xfrm rot="-1759624">
            <a:off x="1331913" y="260350"/>
            <a:ext cx="1296987" cy="2376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b="1" i="1">
                <a:solidFill>
                  <a:srgbClr val="3333FF"/>
                </a:solidFill>
              </a:rPr>
              <a:t>education</a:t>
            </a:r>
            <a:endParaRPr lang="ru-RU" b="1" i="1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370013" y="500063"/>
            <a:ext cx="7313612" cy="54419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002060"/>
                </a:solidFill>
              </a:rPr>
              <a:t>«</a:t>
            </a:r>
            <a:r>
              <a:rPr lang="en-US" b="1" smtClean="0">
                <a:solidFill>
                  <a:srgbClr val="002060"/>
                </a:solidFill>
              </a:rPr>
              <a:t>More clever – more money</a:t>
            </a:r>
            <a:r>
              <a:rPr lang="ru-RU" b="1" smtClean="0">
                <a:solidFill>
                  <a:srgbClr val="002060"/>
                </a:solidFill>
              </a:rPr>
              <a:t>»</a:t>
            </a:r>
            <a:endParaRPr lang="en-US" b="1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n-US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smtClean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571625"/>
          <a:ext cx="6096000" cy="40005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048000"/>
                <a:gridCol w="3048000"/>
              </a:tblGrid>
              <a:tr h="80010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MONEY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PLACES OF INTEREST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8001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57375"/>
            <a:ext cx="7848600" cy="2500313"/>
          </a:xfrm>
        </p:spPr>
        <p:txBody>
          <a:bodyPr/>
          <a:lstStyle/>
          <a:p>
            <a:pPr eaLnBrk="1" hangingPunct="1"/>
            <a:r>
              <a:rPr lang="en-US" sz="3200" smtClean="0"/>
              <a:t> </a:t>
            </a:r>
            <a:r>
              <a:rPr lang="en-US" sz="5400" b="1" i="1" smtClean="0"/>
              <a:t>If you want to be successful and happy, </a:t>
            </a:r>
            <a:r>
              <a:rPr lang="ru-RU" sz="5400" b="1" i="1" smtClean="0"/>
              <a:t>        </a:t>
            </a:r>
            <a:r>
              <a:rPr lang="en-US" sz="5400" b="1" i="1" smtClean="0">
                <a:solidFill>
                  <a:srgbClr val="FF0000"/>
                </a:solidFill>
              </a:rPr>
              <a:t>you must be:</a:t>
            </a:r>
            <a:r>
              <a:rPr lang="ru-RU" sz="5400" smtClean="0"/>
              <a:t> </a:t>
            </a:r>
          </a:p>
        </p:txBody>
      </p:sp>
      <p:pic>
        <p:nvPicPr>
          <p:cNvPr id="35843" name="Рисунок 13" descr="http://weblinks.ru/upload/3e/f8/15/85/3e88d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26028">
            <a:off x="539750" y="4583113"/>
            <a:ext cx="22764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Улыбающееся лицо 3"/>
          <p:cNvSpPr>
            <a:spLocks noChangeArrowheads="1"/>
          </p:cNvSpPr>
          <p:nvPr/>
        </p:nvSpPr>
        <p:spPr bwMode="auto">
          <a:xfrm>
            <a:off x="1643063" y="1714500"/>
            <a:ext cx="6000750" cy="48577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349500"/>
            <a:ext cx="7313612" cy="2794000"/>
          </a:xfrm>
        </p:spPr>
        <p:txBody>
          <a:bodyPr/>
          <a:lstStyle/>
          <a:p>
            <a:pPr algn="ctr" eaLnBrk="1" hangingPunct="1"/>
            <a:r>
              <a:rPr lang="ru-RU" sz="6000" smtClean="0">
                <a:solidFill>
                  <a:srgbClr val="FF0000"/>
                </a:solidFill>
              </a:rPr>
              <a:t/>
            </a:r>
            <a:br>
              <a:rPr lang="ru-RU" sz="6000" smtClean="0">
                <a:solidFill>
                  <a:srgbClr val="FF0000"/>
                </a:solidFill>
              </a:rPr>
            </a:br>
            <a:r>
              <a:rPr lang="en-US" sz="6000" smtClean="0">
                <a:solidFill>
                  <a:srgbClr val="FF0000"/>
                </a:solidFill>
              </a:rPr>
              <a:t>Your homework – write an essay</a:t>
            </a:r>
            <a:r>
              <a:rPr lang="en-US" sz="6000" smtClean="0"/>
              <a:t> «Money in our life». </a:t>
            </a:r>
            <a:endParaRPr lang="ru-RU" sz="6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3213100"/>
            <a:ext cx="7313613" cy="1143000"/>
          </a:xfrm>
        </p:spPr>
        <p:txBody>
          <a:bodyPr/>
          <a:lstStyle/>
          <a:p>
            <a:pPr algn="ctr" eaLnBrk="1" hangingPunct="1"/>
            <a:r>
              <a:rPr lang="en-US" sz="4800" b="1" i="1" smtClean="0"/>
              <a:t>Thanks for your attention and participation</a:t>
            </a:r>
            <a:endParaRPr lang="ru-RU" sz="4800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913"/>
            <a:ext cx="7999412" cy="6335712"/>
          </a:xfrm>
        </p:spPr>
        <p:txBody>
          <a:bodyPr/>
          <a:lstStyle/>
          <a:p>
            <a:endParaRPr lang="ru-RU" smtClean="0"/>
          </a:p>
          <a:p>
            <a:r>
              <a:rPr lang="en-US" b="1" smtClean="0">
                <a:solidFill>
                  <a:srgbClr val="000099"/>
                </a:solidFill>
              </a:rPr>
              <a:t>To visit   [ tə ʹvizit ]</a:t>
            </a:r>
            <a:endParaRPr lang="ru-RU" b="1" smtClean="0">
              <a:solidFill>
                <a:srgbClr val="000099"/>
              </a:solidFill>
            </a:endParaRPr>
          </a:p>
          <a:p>
            <a:r>
              <a:rPr lang="en-US" b="1" smtClean="0">
                <a:solidFill>
                  <a:srgbClr val="000099"/>
                </a:solidFill>
              </a:rPr>
              <a:t>Can/Cannot solve problem   [ kӕn/ ʹkӕnɒt  sɒlv  ʹprɒbləm ]</a:t>
            </a:r>
            <a:endParaRPr lang="ru-RU" b="1" smtClean="0">
              <a:solidFill>
                <a:srgbClr val="000099"/>
              </a:solidFill>
            </a:endParaRPr>
          </a:p>
          <a:p>
            <a:r>
              <a:rPr lang="en-US" b="1" smtClean="0">
                <a:solidFill>
                  <a:srgbClr val="000099"/>
                </a:solidFill>
              </a:rPr>
              <a:t>Can/Cannot buy anything   [ kӕn/ ʹkӕnɒt  bai ʹeniϴiŋ ]</a:t>
            </a:r>
          </a:p>
          <a:p>
            <a:r>
              <a:rPr lang="en-US" b="1" smtClean="0">
                <a:solidFill>
                  <a:srgbClr val="000099"/>
                </a:solidFill>
              </a:rPr>
              <a:t>To spend on [ spend ɒn ] </a:t>
            </a:r>
            <a:endParaRPr lang="ru-RU" b="1" smtClean="0">
              <a:solidFill>
                <a:srgbClr val="000099"/>
              </a:solidFill>
            </a:endParaRPr>
          </a:p>
          <a:p>
            <a:r>
              <a:rPr lang="en-US" b="1" smtClean="0">
                <a:solidFill>
                  <a:srgbClr val="000099"/>
                </a:solidFill>
              </a:rPr>
              <a:t>To earn  [ tə 3:n ]</a:t>
            </a:r>
            <a:endParaRPr lang="ru-RU" b="1" smtClean="0">
              <a:solidFill>
                <a:srgbClr val="000099"/>
              </a:solidFill>
            </a:endParaRPr>
          </a:p>
          <a:p>
            <a:r>
              <a:rPr lang="en-US" b="1" smtClean="0">
                <a:solidFill>
                  <a:srgbClr val="000099"/>
                </a:solidFill>
              </a:rPr>
              <a:t>To buy [ tə bai]</a:t>
            </a:r>
            <a:endParaRPr lang="ru-RU" b="1" smtClean="0">
              <a:solidFill>
                <a:srgbClr val="000099"/>
              </a:solidFill>
            </a:endParaRPr>
          </a:p>
          <a:p>
            <a:r>
              <a:rPr lang="en-US" b="1" smtClean="0">
                <a:solidFill>
                  <a:srgbClr val="000099"/>
                </a:solidFill>
              </a:rPr>
              <a:t>To travel  [ tə ʹtrӕv(ə)l ]</a:t>
            </a:r>
            <a:endParaRPr lang="ru-RU" b="1" smtClean="0">
              <a:solidFill>
                <a:srgbClr val="000099"/>
              </a:solidFill>
            </a:endParaRPr>
          </a:p>
          <a:p>
            <a:r>
              <a:rPr lang="en-US" b="1" smtClean="0">
                <a:solidFill>
                  <a:srgbClr val="000099"/>
                </a:solidFill>
              </a:rPr>
              <a:t>To go to  [ tə gəu tə]</a:t>
            </a:r>
            <a:endParaRPr lang="ru-RU" b="1" smtClean="0">
              <a:solidFill>
                <a:srgbClr val="000099"/>
              </a:solidFill>
            </a:endParaRPr>
          </a:p>
          <a:p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7171" name="Рисунок 13" descr="http://weblinks.ru/upload/3e/f8/15/85/3e88d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26028">
            <a:off x="7092950" y="4365625"/>
            <a:ext cx="1511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370013" y="714375"/>
            <a:ext cx="7313612" cy="5227638"/>
          </a:xfrm>
        </p:spPr>
        <p:txBody>
          <a:bodyPr/>
          <a:lstStyle/>
          <a:p>
            <a:endParaRPr lang="en-US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r>
              <a:rPr lang="en-US" b="1" smtClean="0">
                <a:solidFill>
                  <a:srgbClr val="CC0099"/>
                </a:solidFill>
              </a:rPr>
              <a:t>Hardworking  [ ha:dʹw3:kiŋ ] </a:t>
            </a:r>
            <a:endParaRPr lang="ru-RU" b="1" smtClean="0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CC0099"/>
                </a:solidFill>
              </a:rPr>
              <a:t>Honest  [ ʹɒnist ] </a:t>
            </a:r>
            <a:endParaRPr lang="ru-RU" b="1" smtClean="0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CC0099"/>
                </a:solidFill>
              </a:rPr>
              <a:t>Educated   [ ʹedjuˏ keitid ]</a:t>
            </a:r>
            <a:endParaRPr lang="ru-RU" b="1" smtClean="0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CC0099"/>
                </a:solidFill>
              </a:rPr>
              <a:t>Purposeful   [ ʹp3:pəsful ]</a:t>
            </a:r>
            <a:endParaRPr lang="ru-RU" b="1" smtClean="0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CC0099"/>
                </a:solidFill>
              </a:rPr>
              <a:t>Organized   [ ʹϽ:gənaizd ]</a:t>
            </a:r>
            <a:endParaRPr lang="ru-RU" b="1" smtClean="0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CC0099"/>
                </a:solidFill>
              </a:rPr>
              <a:t>Sociable   [ ʹsəuʃəbl ]</a:t>
            </a:r>
            <a:endParaRPr lang="ru-RU" b="1" smtClean="0">
              <a:solidFill>
                <a:srgbClr val="CC0099"/>
              </a:solidFill>
            </a:endParaRPr>
          </a:p>
          <a:p>
            <a:r>
              <a:rPr lang="en-US" b="1" smtClean="0">
                <a:solidFill>
                  <a:srgbClr val="CC0099"/>
                </a:solidFill>
              </a:rPr>
              <a:t>Friendly    [ ʹfrendli ]</a:t>
            </a:r>
            <a:endParaRPr lang="ru-RU" b="1" smtClean="0">
              <a:solidFill>
                <a:srgbClr val="CC0099"/>
              </a:solidFill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333375"/>
            <a:ext cx="7313612" cy="5975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6600" i="1" u="sng" smtClean="0">
                <a:solidFill>
                  <a:srgbClr val="0000FF"/>
                </a:solidFill>
              </a:rPr>
              <a:t>Do you like money?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6600" smtClean="0">
                <a:solidFill>
                  <a:srgbClr val="006600"/>
                </a:solidFill>
              </a:rPr>
              <a:t>+Yes, I do. Because…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6600" smtClean="0">
                <a:solidFill>
                  <a:srgbClr val="FF0066"/>
                </a:solidFill>
              </a:rPr>
              <a:t>- No, I don’t.because…</a:t>
            </a:r>
            <a:endParaRPr lang="ru-RU" sz="660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6600" smtClean="0">
              <a:solidFill>
                <a:srgbClr val="FF0066"/>
              </a:solidFill>
            </a:endParaRPr>
          </a:p>
        </p:txBody>
      </p:sp>
      <p:pic>
        <p:nvPicPr>
          <p:cNvPr id="9219" name="Рисунок 13" descr="http://weblinks.ru/upload/3e/f8/15/85/3e88d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26028">
            <a:off x="6877050" y="333375"/>
            <a:ext cx="15113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357313" y="1643063"/>
            <a:ext cx="7313612" cy="4114800"/>
          </a:xfrm>
        </p:spPr>
        <p:txBody>
          <a:bodyPr/>
          <a:lstStyle/>
          <a:p>
            <a:pPr eaLnBrk="1" hangingPunct="1"/>
            <a:endParaRPr lang="en-US" sz="480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4800" i="1" u="sng" smtClean="0">
                <a:solidFill>
                  <a:srgbClr val="008000"/>
                </a:solidFill>
                <a:latin typeface="Comic Sans MS" pitchFamily="66" charset="0"/>
              </a:rPr>
              <a:t>- On what do you spend your money?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800" smtClean="0">
                <a:solidFill>
                  <a:srgbClr val="7030A0"/>
                </a:solidFill>
                <a:latin typeface="Comic Sans MS" pitchFamily="66" charset="0"/>
              </a:rPr>
              <a:t>- I spend my money on…</a:t>
            </a:r>
            <a:endParaRPr lang="ru-RU" sz="4800" smtClean="0">
              <a:solidFill>
                <a:srgbClr val="7030A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4800" smtClean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3" descr="http://weblinks.ru/upload/3e/f8/15/85/3e88d002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88913"/>
            <a:ext cx="7129462" cy="4454525"/>
          </a:xfrm>
          <a:noFill/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643063" y="4572000"/>
            <a:ext cx="571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 b="1">
                <a:solidFill>
                  <a:srgbClr val="008000"/>
                </a:solidFill>
              </a:rPr>
              <a:t> </a:t>
            </a:r>
          </a:p>
          <a:p>
            <a:pPr algn="l"/>
            <a:r>
              <a:rPr lang="en-US" sz="3200" b="1">
                <a:solidFill>
                  <a:srgbClr val="008000"/>
                </a:solidFill>
              </a:rPr>
              <a:t>It is dollar</a:t>
            </a:r>
          </a:p>
          <a:p>
            <a:pPr algn="l"/>
            <a:r>
              <a:rPr lang="en-US" sz="3200" b="1">
                <a:solidFill>
                  <a:srgbClr val="008000"/>
                </a:solidFill>
              </a:rPr>
              <a:t>It is currency of …</a:t>
            </a:r>
            <a:endParaRPr lang="ru-RU" sz="32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6" descr="http://www.inpic.ru/pic/4509-f151f21f.jpg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333375"/>
            <a:ext cx="6653212" cy="4953000"/>
          </a:xfrm>
          <a:noFill/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071688" y="5357813"/>
            <a:ext cx="4500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200">
                <a:solidFill>
                  <a:srgbClr val="008000"/>
                </a:solidFill>
              </a:rPr>
              <a:t>          </a:t>
            </a:r>
            <a:r>
              <a:rPr lang="en-US" sz="3200" b="1">
                <a:solidFill>
                  <a:srgbClr val="002060"/>
                </a:solidFill>
              </a:rPr>
              <a:t>… </a:t>
            </a:r>
            <a:r>
              <a:rPr lang="en-US" sz="3200">
                <a:solidFill>
                  <a:srgbClr val="002060"/>
                </a:solidFill>
              </a:rPr>
              <a:t>Yuan</a:t>
            </a:r>
          </a:p>
          <a:p>
            <a:pPr algn="l"/>
            <a:r>
              <a:rPr lang="en-US" sz="3200">
                <a:solidFill>
                  <a:srgbClr val="006600"/>
                </a:solidFill>
              </a:rPr>
              <a:t>It is currency of …</a:t>
            </a:r>
            <a:r>
              <a:rPr lang="en-US">
                <a:solidFill>
                  <a:srgbClr val="006600"/>
                </a:solidFill>
              </a:rPr>
              <a:t> </a:t>
            </a:r>
            <a:endParaRPr lang="ru-RU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299</TotalTime>
  <Words>461</Words>
  <Application>Microsoft Office PowerPoint</Application>
  <PresentationFormat>Экран (4:3)</PresentationFormat>
  <Paragraphs>136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Verdana</vt:lpstr>
      <vt:lpstr>Arial</vt:lpstr>
      <vt:lpstr>Wingdings</vt:lpstr>
      <vt:lpstr>Calibri</vt:lpstr>
      <vt:lpstr>Comic Sans MS</vt:lpstr>
      <vt:lpstr>Times New Roman</vt:lpstr>
      <vt:lpstr>Затмение</vt:lpstr>
      <vt:lpstr>Пакет</vt:lpstr>
      <vt:lpstr>Документ Microsoft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Big Ben. </vt:lpstr>
      <vt:lpstr>Слайд 19</vt:lpstr>
      <vt:lpstr>Слайд 20</vt:lpstr>
      <vt:lpstr>Слайд 21</vt:lpstr>
      <vt:lpstr> Statue of Liberty</vt:lpstr>
      <vt:lpstr>Great wall </vt:lpstr>
      <vt:lpstr>Red Square</vt:lpstr>
      <vt:lpstr>If I had a lot of money, I would go to … to see… </vt:lpstr>
      <vt:lpstr>      -  No pains, no gains.  -  Don’t have 100 roubles, but have 100 friends.  -  Health is better than wealth. </vt:lpstr>
      <vt:lpstr>Слайд 27</vt:lpstr>
      <vt:lpstr>Слайд 28</vt:lpstr>
      <vt:lpstr>A teacher spends money on… A doctor spends money on… A businessman spends … A driver spends … A student ……  </vt:lpstr>
      <vt:lpstr>Слайд 30</vt:lpstr>
      <vt:lpstr>Слайд 31</vt:lpstr>
      <vt:lpstr>Слайд 32</vt:lpstr>
      <vt:lpstr> If you want to be successful and happy,         you must be: </vt:lpstr>
      <vt:lpstr> Your homework – write an essay «Money in our life». </vt:lpstr>
      <vt:lpstr>Thanks for your attention and participation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50</cp:revision>
  <dcterms:created xsi:type="dcterms:W3CDTF">2011-02-12T13:01:36Z</dcterms:created>
  <dcterms:modified xsi:type="dcterms:W3CDTF">2016-01-18T16:51:26Z</dcterms:modified>
</cp:coreProperties>
</file>