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73" r:id="rId3"/>
    <p:sldId id="257" r:id="rId4"/>
    <p:sldId id="263" r:id="rId5"/>
    <p:sldId id="258" r:id="rId6"/>
    <p:sldId id="259" r:id="rId7"/>
    <p:sldId id="264" r:id="rId8"/>
    <p:sldId id="265" r:id="rId9"/>
    <p:sldId id="266" r:id="rId10"/>
    <p:sldId id="267" r:id="rId11"/>
    <p:sldId id="260" r:id="rId12"/>
    <p:sldId id="272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23CEB-E7E4-45CC-978D-B7012A3990D5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797F-00B6-4BA8-99F4-9067775AA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797F-00B6-4BA8-99F4-9067775AAB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7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797F-00B6-4BA8-99F4-9067775AAB5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797F-00B6-4BA8-99F4-9067775AAB5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797F-00B6-4BA8-99F4-9067775AAB5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9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6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0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7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0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4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2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8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9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0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6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4671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41404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Урок русского языка </a:t>
            </a:r>
          </a:p>
          <a:p>
            <a:r>
              <a:rPr lang="ru-RU" sz="2800" dirty="0" smtClean="0"/>
              <a:t>по теме: </a:t>
            </a:r>
          </a:p>
          <a:p>
            <a:r>
              <a:rPr lang="ru-RU" sz="2800" dirty="0" smtClean="0"/>
              <a:t>«Собственные и нарицательные имена существительные. Большая буква в именах, отчествах и фамилиях»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80526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«Лицей№2» г. Астрахани.</a:t>
            </a:r>
          </a:p>
          <a:p>
            <a:r>
              <a:rPr lang="ru-RU" dirty="0" smtClean="0"/>
              <a:t>Сотниченко С.В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00702"/>
            <a:ext cx="9144000" cy="13572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Оля Сапожникова                         Юля Кузнецова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2637" y="0"/>
            <a:ext cx="4901363" cy="56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214810" cy="564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24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000108"/>
            <a:ext cx="7772400" cy="5072097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7030A0"/>
                </a:solidFill>
              </a:rPr>
              <a:t>ф</a:t>
            </a:r>
            <a:r>
              <a:rPr lang="ru-RU" sz="11500" u="sng" dirty="0" smtClean="0">
                <a:solidFill>
                  <a:srgbClr val="FF0000"/>
                </a:solidFill>
              </a:rPr>
              <a:t>а</a:t>
            </a:r>
            <a:r>
              <a:rPr lang="ru-RU" sz="11500" dirty="0" smtClean="0">
                <a:solidFill>
                  <a:srgbClr val="7030A0"/>
                </a:solidFill>
              </a:rPr>
              <a:t>мил</a:t>
            </a:r>
            <a:r>
              <a:rPr lang="ru-RU" sz="11500" u="sng" dirty="0" smtClean="0">
                <a:solidFill>
                  <a:srgbClr val="FF0000"/>
                </a:solidFill>
              </a:rPr>
              <a:t>ия</a:t>
            </a:r>
            <a:r>
              <a:rPr lang="ru-RU" sz="11500" dirty="0" smtClean="0">
                <a:solidFill>
                  <a:srgbClr val="7030A0"/>
                </a:solidFill>
              </a:rPr>
              <a:t> им</a:t>
            </a:r>
            <a:r>
              <a:rPr lang="ru-RU" sz="11500" u="sng" dirty="0" smtClean="0">
                <a:solidFill>
                  <a:srgbClr val="FF0000"/>
                </a:solidFill>
              </a:rPr>
              <a:t>я</a:t>
            </a:r>
            <a:r>
              <a:rPr lang="ru-RU" sz="11500" dirty="0" smtClean="0">
                <a:solidFill>
                  <a:srgbClr val="7030A0"/>
                </a:solidFill>
              </a:rPr>
              <a:t> отч</a:t>
            </a:r>
            <a:r>
              <a:rPr lang="ru-RU" sz="11500" u="sng" dirty="0" smtClean="0">
                <a:solidFill>
                  <a:srgbClr val="FF0000"/>
                </a:solidFill>
              </a:rPr>
              <a:t>е</a:t>
            </a:r>
            <a:r>
              <a:rPr lang="ru-RU" sz="11500" dirty="0" smtClean="0">
                <a:solidFill>
                  <a:srgbClr val="7030A0"/>
                </a:solidFill>
              </a:rPr>
              <a:t>ств</a:t>
            </a:r>
            <a:r>
              <a:rPr lang="ru-RU" sz="11500" u="sng" dirty="0" smtClean="0">
                <a:solidFill>
                  <a:srgbClr val="FF0000"/>
                </a:solidFill>
              </a:rPr>
              <a:t>о</a:t>
            </a:r>
            <a:endParaRPr lang="ru-RU" sz="11500" u="sng" dirty="0">
              <a:solidFill>
                <a:srgbClr val="FF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3786182" y="1000108"/>
            <a:ext cx="428628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178695" y="2678901"/>
            <a:ext cx="42862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214414" y="4429132"/>
            <a:ext cx="50006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урока: «Правописание большой буквы в фамилиях, именах и отчествах. Имя собственное, нарицательное»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29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764704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</a:rPr>
              <a:t>На какие две группы можно разделить слова?</a:t>
            </a:r>
          </a:p>
          <a:p>
            <a:endParaRPr lang="ru-RU" sz="3600" dirty="0" smtClean="0">
              <a:latin typeface="Century Gothic" panose="020B0502020202020204" pitchFamily="34" charset="0"/>
            </a:endParaRPr>
          </a:p>
          <a:p>
            <a:r>
              <a:rPr lang="ru-RU" sz="4800" dirty="0" smtClean="0">
                <a:latin typeface="+mj-lt"/>
                <a:ea typeface="Batang" panose="02030600000101010101" pitchFamily="18" charset="-127"/>
              </a:rPr>
              <a:t>Алёнушка. Сестрица. Петрович. Боря. Брат. Титов. Медведев. Отец. Сергеевич. </a:t>
            </a:r>
          </a:p>
        </p:txBody>
      </p:sp>
    </p:spTree>
    <p:extLst>
      <p:ext uri="{BB962C8B-B14F-4D97-AF65-F5344CB8AC3E}">
        <p14:creationId xmlns:p14="http://schemas.microsoft.com/office/powerpoint/2010/main" val="18512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94902"/>
              </p:ext>
            </p:extLst>
          </p:nvPr>
        </p:nvGraphicFramePr>
        <p:xfrm>
          <a:off x="827584" y="332656"/>
          <a:ext cx="7272808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6404"/>
                <a:gridCol w="3636404"/>
              </a:tblGrid>
              <a:tr h="56706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Алёнушка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сестрица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Петрович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отец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Титов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Медведев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Сергеевич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8" y="5160493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Дополни каждую группу своими словами. Запиши слова, которые пишутся с заглавной буквы.</a:t>
            </a:r>
          </a:p>
          <a:p>
            <a:r>
              <a:rPr lang="ru-RU" sz="2000" dirty="0" smtClean="0"/>
              <a:t>Как вы думаете, эти слова называются имена собственные или нарицательные?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7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" y="1"/>
            <a:ext cx="4510725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Учебник по русскому языку 2 класс ч2 Канакина Имя существительное страница 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657"/>
            <a:ext cx="4467805" cy="60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2373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Прочитай правило. Выполни упражнение 90.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7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71800" y="2636912"/>
            <a:ext cx="3312368" cy="20162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Имена собственные 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4" idx="7"/>
          </p:cNvCxnSpPr>
          <p:nvPr/>
        </p:nvCxnSpPr>
        <p:spPr>
          <a:xfrm flipV="1">
            <a:off x="5599083" y="2348880"/>
            <a:ext cx="629101" cy="583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5"/>
          </p:cNvCxnSpPr>
          <p:nvPr/>
        </p:nvCxnSpPr>
        <p:spPr>
          <a:xfrm>
            <a:off x="5599083" y="4357867"/>
            <a:ext cx="557093" cy="655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 flipH="1">
            <a:off x="2555776" y="4357867"/>
            <a:ext cx="701109" cy="655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1"/>
          </p:cNvCxnSpPr>
          <p:nvPr/>
        </p:nvCxnSpPr>
        <p:spPr>
          <a:xfrm flipH="1" flipV="1">
            <a:off x="2699792" y="2348880"/>
            <a:ext cx="557093" cy="583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084168" y="1340768"/>
            <a:ext cx="2376264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Географические названия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6176" y="4992972"/>
            <a:ext cx="2232248" cy="9757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Имена сказочных героев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8326" y="1302137"/>
            <a:ext cx="2235892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Клички животных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5013176"/>
            <a:ext cx="2160240" cy="9757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Ф.И.О.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4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Физкультминутка</a:t>
            </a:r>
            <a:endParaRPr lang="ru-RU" sz="5400" dirty="0"/>
          </a:p>
        </p:txBody>
      </p:sp>
      <p:pic>
        <p:nvPicPr>
          <p:cNvPr id="1026" name="Picture 2" descr="http://sweet-school187.ucoz.com/images/zariad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668462"/>
            <a:ext cx="6876764" cy="51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70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2068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Ребусы: </a:t>
            </a:r>
            <a:endParaRPr lang="ru-RU" dirty="0"/>
          </a:p>
        </p:txBody>
      </p:sp>
      <p:pic>
        <p:nvPicPr>
          <p:cNvPr id="2052" name="Picture 4" descr="http://allforchildren.ru/rebus/rebus17/17-0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80831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llforchildren.ru/rebus/rebus17/17-02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29075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llforchildren.ru/rebus/rebus17/17-01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3" y="4293096"/>
            <a:ext cx="2560549" cy="248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llforchildren.ru/rebus/rebus17/17-01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49043"/>
            <a:ext cx="2623372" cy="25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404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9552" y="548680"/>
            <a:ext cx="1872208" cy="18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39552" y="2492896"/>
            <a:ext cx="1872208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39552" y="4509120"/>
            <a:ext cx="1872208" cy="1800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910171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следующий раз все получится.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155427" y="2854387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Старался, но не все получилось.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103775" y="508518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Я старался и все получилось!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0092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38138"/>
          </a:xfrm>
        </p:spPr>
        <p:txBody>
          <a:bodyPr/>
          <a:lstStyle/>
          <a:p>
            <a:r>
              <a:rPr lang="ru-RU" dirty="0" smtClean="0"/>
              <a:t>Минутка чистописания: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900" dirty="0" err="1" smtClean="0">
                <a:latin typeface="Ludvig van Bethoveen" panose="02000400000000000000" pitchFamily="2" charset="0"/>
                <a:cs typeface="Shonar Bangla" panose="020B0502040204020203" pitchFamily="34" charset="0"/>
              </a:rPr>
              <a:t>фмл</a:t>
            </a:r>
            <a:r>
              <a:rPr lang="ru-RU" sz="19900" dirty="0" smtClean="0">
                <a:latin typeface="Ludvig van Bethoveen" panose="02000400000000000000" pitchFamily="2" charset="0"/>
                <a:cs typeface="Shonar Bangla" panose="020B0502040204020203" pitchFamily="34" charset="0"/>
              </a:rPr>
              <a:t>    </a:t>
            </a:r>
            <a:r>
              <a:rPr lang="ru-RU" sz="19900" dirty="0" err="1" smtClean="0">
                <a:latin typeface="Ludvig van Bethoveen" panose="02000400000000000000" pitchFamily="2" charset="0"/>
                <a:cs typeface="Shonar Bangla" panose="020B0502040204020203" pitchFamily="34" charset="0"/>
              </a:rPr>
              <a:t>ффмл</a:t>
            </a:r>
            <a:endParaRPr lang="ru-RU" sz="19900" dirty="0" smtClean="0">
              <a:latin typeface="Ludvig van Bethoveen" panose="02000400000000000000" pitchFamily="2" charset="0"/>
              <a:cs typeface="Shonar Bangla" panose="020B0502040204020203" pitchFamily="34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cs typeface="Shonar Bangla" panose="020B0502040204020203" pitchFamily="34" charset="0"/>
              </a:rPr>
              <a:t>Установи закономерность и продолжи.</a:t>
            </a:r>
          </a:p>
          <a:p>
            <a:pPr marL="0" indent="0">
              <a:buNone/>
            </a:pPr>
            <a:r>
              <a:rPr lang="ru-RU" sz="4000" dirty="0" smtClean="0">
                <a:cs typeface="Shonar Bangla" panose="020B0502040204020203" pitchFamily="34" charset="0"/>
              </a:rPr>
              <a:t>Дайте характеристику звуку </a:t>
            </a:r>
            <a:r>
              <a:rPr lang="en-US" sz="4000" dirty="0" smtClean="0">
                <a:cs typeface="Shonar Bangla" panose="020B0502040204020203" pitchFamily="34" charset="0"/>
              </a:rPr>
              <a:t>[</a:t>
            </a:r>
            <a:r>
              <a:rPr lang="ru-RU" sz="4000" dirty="0" smtClean="0">
                <a:cs typeface="Shonar Bangla" panose="020B0502040204020203" pitchFamily="34" charset="0"/>
              </a:rPr>
              <a:t>ф</a:t>
            </a:r>
            <a:r>
              <a:rPr lang="en-US" sz="4000" dirty="0" smtClean="0">
                <a:cs typeface="Shonar Bangla" panose="020B0502040204020203" pitchFamily="34" charset="0"/>
              </a:rPr>
              <a:t>]</a:t>
            </a:r>
            <a:r>
              <a:rPr lang="ru-RU" sz="4000" dirty="0" smtClean="0">
                <a:cs typeface="Shonar Bangla" panose="020B0502040204020203" pitchFamily="34" charset="0"/>
              </a:rPr>
              <a:t>.</a:t>
            </a:r>
            <a:endParaRPr lang="ru-RU" sz="4000" dirty="0"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2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Литература: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Русский язык 2 класс В.П. </a:t>
            </a:r>
            <a:r>
              <a:rPr lang="ru-RU" dirty="0" err="1" smtClean="0"/>
              <a:t>Канакина</a:t>
            </a:r>
            <a:r>
              <a:rPr lang="ru-RU" dirty="0" smtClean="0"/>
              <a:t>, В.Г. Горецкий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Толковый словарь Ожегова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Интеллектуальное развитие младших школьников на уроках русского языка Г. А. Бакулина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Справочное пособие по русскому языку 2 класс Е.А. Нефедова, О.В. </a:t>
            </a:r>
            <a:r>
              <a:rPr lang="ru-RU" dirty="0" err="1" smtClean="0"/>
              <a:t>Узорова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http://nsportal.ru</a:t>
            </a:r>
            <a:r>
              <a:rPr lang="en-US" dirty="0" smtClean="0">
                <a:hlinkClick r:id="rId2"/>
              </a:rPr>
              <a:t>/</a:t>
            </a:r>
            <a:endParaRPr lang="ru-RU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7395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2636" y="0"/>
            <a:ext cx="4901363" cy="56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214810" cy="564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00702"/>
            <a:ext cx="9144000" cy="13572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Оля Сапожникова                         Юля Кузнецова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2637" y="0"/>
            <a:ext cx="4901363" cy="56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214810" cy="564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61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00858"/>
          </a:xfrm>
        </p:spPr>
        <p:txBody>
          <a:bodyPr/>
          <a:lstStyle/>
          <a:p>
            <a:r>
              <a:rPr lang="ru-RU" dirty="0" smtClean="0"/>
              <a:t> М      П        А        Б       Д        Я       И      В       Ш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/>
              <a:t>К           Л         О       Ч          Ф</a:t>
            </a:r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500034" y="928670"/>
            <a:ext cx="642942" cy="64294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928670"/>
            <a:ext cx="57150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28860" y="857232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нак запрета 6"/>
          <p:cNvSpPr/>
          <p:nvPr/>
        </p:nvSpPr>
        <p:spPr>
          <a:xfrm>
            <a:off x="4286248" y="857232"/>
            <a:ext cx="714380" cy="64294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ердце 7"/>
          <p:cNvSpPr/>
          <p:nvPr/>
        </p:nvSpPr>
        <p:spPr>
          <a:xfrm>
            <a:off x="5143504" y="857232"/>
            <a:ext cx="785818" cy="5715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357554" y="785794"/>
            <a:ext cx="714380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ьцо 9"/>
          <p:cNvSpPr/>
          <p:nvPr/>
        </p:nvSpPr>
        <p:spPr>
          <a:xfrm>
            <a:off x="6072198" y="857232"/>
            <a:ext cx="642942" cy="64294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7000892" y="857232"/>
            <a:ext cx="571504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2857488" y="2500306"/>
            <a:ext cx="714380" cy="71438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5214942" y="2571744"/>
            <a:ext cx="857256" cy="78581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Блок-схема: объединение 13"/>
          <p:cNvSpPr/>
          <p:nvPr/>
        </p:nvSpPr>
        <p:spPr>
          <a:xfrm>
            <a:off x="7858148" y="857232"/>
            <a:ext cx="714380" cy="64294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2 14"/>
          <p:cNvSpPr/>
          <p:nvPr/>
        </p:nvSpPr>
        <p:spPr>
          <a:xfrm>
            <a:off x="1785918" y="2571744"/>
            <a:ext cx="642942" cy="78581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4214810" y="2571744"/>
            <a:ext cx="500066" cy="7143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500034" y="2643182"/>
            <a:ext cx="642942" cy="64294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500034" y="4500570"/>
            <a:ext cx="1357322" cy="128588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071670" y="4643446"/>
            <a:ext cx="100013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извлечение 21"/>
          <p:cNvSpPr/>
          <p:nvPr/>
        </p:nvSpPr>
        <p:spPr>
          <a:xfrm>
            <a:off x="3286116" y="4643446"/>
            <a:ext cx="1000132" cy="92869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ольцо 22"/>
          <p:cNvSpPr/>
          <p:nvPr/>
        </p:nvSpPr>
        <p:spPr>
          <a:xfrm>
            <a:off x="4429124" y="4643446"/>
            <a:ext cx="928694" cy="92869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ятно 2 23"/>
          <p:cNvSpPr/>
          <p:nvPr/>
        </p:nvSpPr>
        <p:spPr>
          <a:xfrm>
            <a:off x="5500694" y="4572008"/>
            <a:ext cx="1000132" cy="100013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ольцо 24"/>
          <p:cNvSpPr/>
          <p:nvPr/>
        </p:nvSpPr>
        <p:spPr>
          <a:xfrm>
            <a:off x="6643702" y="4643446"/>
            <a:ext cx="857256" cy="85725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ердце 25"/>
          <p:cNvSpPr/>
          <p:nvPr/>
        </p:nvSpPr>
        <p:spPr>
          <a:xfrm>
            <a:off x="7858148" y="4643446"/>
            <a:ext cx="928694" cy="8572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00858"/>
          </a:xfrm>
        </p:spPr>
        <p:txBody>
          <a:bodyPr/>
          <a:lstStyle/>
          <a:p>
            <a:r>
              <a:rPr lang="ru-RU" dirty="0" smtClean="0"/>
              <a:t> М      П        А        Б       Д        Я       И      В       Ш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/>
              <a:t>К           Л         О       Ч          Ф</a:t>
            </a:r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500034" y="928670"/>
            <a:ext cx="642942" cy="64294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928670"/>
            <a:ext cx="57150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28860" y="857232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нак запрета 6"/>
          <p:cNvSpPr/>
          <p:nvPr/>
        </p:nvSpPr>
        <p:spPr>
          <a:xfrm>
            <a:off x="4286248" y="857232"/>
            <a:ext cx="714380" cy="64294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ердце 7"/>
          <p:cNvSpPr/>
          <p:nvPr/>
        </p:nvSpPr>
        <p:spPr>
          <a:xfrm>
            <a:off x="5143504" y="857232"/>
            <a:ext cx="785818" cy="5715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357554" y="785794"/>
            <a:ext cx="714380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ьцо 9"/>
          <p:cNvSpPr/>
          <p:nvPr/>
        </p:nvSpPr>
        <p:spPr>
          <a:xfrm>
            <a:off x="6072198" y="857232"/>
            <a:ext cx="642942" cy="64294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7000892" y="857232"/>
            <a:ext cx="571504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2857488" y="2500306"/>
            <a:ext cx="714380" cy="71438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5214942" y="2571744"/>
            <a:ext cx="857256" cy="78581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Блок-схема: объединение 13"/>
          <p:cNvSpPr/>
          <p:nvPr/>
        </p:nvSpPr>
        <p:spPr>
          <a:xfrm>
            <a:off x="7858148" y="857232"/>
            <a:ext cx="714380" cy="64294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2 14"/>
          <p:cNvSpPr/>
          <p:nvPr/>
        </p:nvSpPr>
        <p:spPr>
          <a:xfrm>
            <a:off x="1785918" y="2571744"/>
            <a:ext cx="642942" cy="78581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4214810" y="2571744"/>
            <a:ext cx="500066" cy="7143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500034" y="2643182"/>
            <a:ext cx="642942" cy="64294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500034" y="4500570"/>
            <a:ext cx="1357322" cy="128588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Ф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071670" y="4643446"/>
            <a:ext cx="100013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Блок-схема: извлечение 21"/>
          <p:cNvSpPr/>
          <p:nvPr/>
        </p:nvSpPr>
        <p:spPr>
          <a:xfrm>
            <a:off x="3286116" y="4643446"/>
            <a:ext cx="1000132" cy="92869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Кольцо 22"/>
          <p:cNvSpPr/>
          <p:nvPr/>
        </p:nvSpPr>
        <p:spPr>
          <a:xfrm>
            <a:off x="4429124" y="4643446"/>
            <a:ext cx="928694" cy="92869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Пятно 2 23"/>
          <p:cNvSpPr/>
          <p:nvPr/>
        </p:nvSpPr>
        <p:spPr>
          <a:xfrm>
            <a:off x="5500694" y="4572008"/>
            <a:ext cx="1000132" cy="100013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6643702" y="4643446"/>
            <a:ext cx="857256" cy="85725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Сердце 25"/>
          <p:cNvSpPr/>
          <p:nvPr/>
        </p:nvSpPr>
        <p:spPr>
          <a:xfrm>
            <a:off x="7858148" y="4643446"/>
            <a:ext cx="928694" cy="8572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86800" cy="45259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4B061"/>
                </a:solidFill>
                <a:latin typeface="Arial"/>
              </a:rPr>
              <a:t>Фамилия</a:t>
            </a:r>
          </a:p>
          <a:p>
            <a:r>
              <a:rPr lang="ru-RU" dirty="0" smtClean="0">
                <a:solidFill>
                  <a:srgbClr val="222222"/>
                </a:solidFill>
                <a:latin typeface="Tahoma"/>
              </a:rPr>
              <a:t> </a:t>
            </a:r>
            <a:r>
              <a:rPr lang="ru-RU" dirty="0">
                <a:solidFill>
                  <a:srgbClr val="222222"/>
                </a:solidFill>
                <a:latin typeface="Tahoma"/>
              </a:rPr>
              <a:t>1. Наследуемое семейное наименование, прибавляемое к личному </a:t>
            </a:r>
            <a:r>
              <a:rPr lang="ru-RU" dirty="0" err="1">
                <a:solidFill>
                  <a:srgbClr val="222222"/>
                </a:solidFill>
                <a:latin typeface="Tahoma"/>
              </a:rPr>
              <a:t>имени.Ф.,имя</a:t>
            </a:r>
            <a:r>
              <a:rPr lang="ru-RU" dirty="0">
                <a:solidFill>
                  <a:srgbClr val="222222"/>
                </a:solidFill>
                <a:latin typeface="Tahoma"/>
              </a:rPr>
              <a:t> и отчество. </a:t>
            </a:r>
          </a:p>
          <a:p>
            <a:r>
              <a:rPr lang="ru-RU" dirty="0" smtClean="0">
                <a:solidFill>
                  <a:srgbClr val="222222"/>
                </a:solidFill>
                <a:latin typeface="Tahoma"/>
              </a:rPr>
              <a:t>2</a:t>
            </a:r>
            <a:r>
              <a:rPr lang="ru-RU" dirty="0">
                <a:solidFill>
                  <a:srgbClr val="222222"/>
                </a:solidFill>
                <a:latin typeface="Tahoma"/>
              </a:rPr>
              <a:t>. То же, что род (во 2 знач.). </a:t>
            </a:r>
            <a:endParaRPr lang="ru-RU" dirty="0" smtClean="0">
              <a:solidFill>
                <a:srgbClr val="222222"/>
              </a:solidFill>
              <a:latin typeface="Tahoma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Tahoma"/>
              </a:rPr>
              <a:t>3</a:t>
            </a:r>
            <a:r>
              <a:rPr lang="ru-RU" dirty="0">
                <a:solidFill>
                  <a:srgbClr val="222222"/>
                </a:solidFill>
                <a:latin typeface="Tahoma"/>
              </a:rPr>
              <a:t>. То же, что </a:t>
            </a:r>
            <a:r>
              <a:rPr lang="ru-RU" dirty="0" smtClean="0">
                <a:solidFill>
                  <a:srgbClr val="222222"/>
                </a:solidFill>
                <a:latin typeface="Tahoma"/>
              </a:rPr>
              <a:t>семья.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936"/>
            <a:ext cx="2399928" cy="35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8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687418"/>
            <a:ext cx="5338936" cy="3196951"/>
          </a:xfrm>
        </p:spPr>
        <p:txBody>
          <a:bodyPr/>
          <a:lstStyle/>
          <a:p>
            <a:pPr marL="0" indent="0">
              <a:buNone/>
            </a:pPr>
            <a:r>
              <a:rPr lang="ru-RU" sz="9600" dirty="0" smtClean="0">
                <a:solidFill>
                  <a:srgbClr val="7030A0"/>
                </a:solidFill>
              </a:rPr>
              <a:t>ф</a:t>
            </a:r>
            <a:r>
              <a:rPr lang="ru-RU" sz="9600" u="sng" dirty="0" smtClean="0">
                <a:solidFill>
                  <a:srgbClr val="FF0000"/>
                </a:solidFill>
              </a:rPr>
              <a:t>а</a:t>
            </a:r>
            <a:r>
              <a:rPr lang="ru-RU" sz="9600" dirty="0" smtClean="0">
                <a:solidFill>
                  <a:srgbClr val="7030A0"/>
                </a:solidFill>
              </a:rPr>
              <a:t>мил</a:t>
            </a:r>
            <a:r>
              <a:rPr lang="ru-RU" sz="9600" u="sng" dirty="0" smtClean="0">
                <a:solidFill>
                  <a:srgbClr val="FF0000"/>
                </a:solidFill>
              </a:rPr>
              <a:t>ия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644008" y="1772816"/>
            <a:ext cx="21602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6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6106690"/>
          </a:xfrm>
        </p:spPr>
        <p:txBody>
          <a:bodyPr/>
          <a:lstStyle/>
          <a:p>
            <a:r>
              <a:rPr lang="ru-RU" dirty="0" smtClean="0"/>
              <a:t>Учебник страница 56</a:t>
            </a:r>
            <a:br>
              <a:rPr lang="ru-RU" dirty="0" smtClean="0"/>
            </a:br>
            <a:r>
              <a:rPr lang="ru-RU" dirty="0" smtClean="0"/>
              <a:t>«Страничка для любознательных»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3349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7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9999FF"/>
      </a:dk1>
      <a:lt1>
        <a:srgbClr val="E9D6D3"/>
      </a:lt1>
      <a:dk2>
        <a:srgbClr val="CCD1D9"/>
      </a:dk2>
      <a:lt2>
        <a:srgbClr val="AD8F67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312</Words>
  <Application>Microsoft Office PowerPoint</Application>
  <PresentationFormat>Экран (4:3)</PresentationFormat>
  <Paragraphs>70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Минутка чистописания: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Учебник страница 56 «Страничка для любознательных»</vt:lpstr>
      <vt:lpstr>Презентация PowerPoint</vt:lpstr>
      <vt:lpstr>Презентация PowerPoint</vt:lpstr>
      <vt:lpstr>Тема урока: «Правописание большой буквы в фамилиях, именах и отчествах. Имя собственное, нарицательное»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Сотниченко</dc:creator>
  <cp:lastModifiedBy>user</cp:lastModifiedBy>
  <cp:revision>19</cp:revision>
  <dcterms:created xsi:type="dcterms:W3CDTF">2012-02-01T18:48:06Z</dcterms:created>
  <dcterms:modified xsi:type="dcterms:W3CDTF">2015-12-08T18:02:58Z</dcterms:modified>
</cp:coreProperties>
</file>