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omments/comment1.xml" ContentType="application/vnd.openxmlformats-officedocument.presentationml.comments+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6"/>
  </p:notesMasterIdLst>
  <p:sldIdLst>
    <p:sldId id="330" r:id="rId2"/>
    <p:sldId id="256" r:id="rId3"/>
    <p:sldId id="257" r:id="rId4"/>
    <p:sldId id="259" r:id="rId5"/>
    <p:sldId id="260" r:id="rId6"/>
    <p:sldId id="261" r:id="rId7"/>
    <p:sldId id="328" r:id="rId8"/>
    <p:sldId id="298" r:id="rId9"/>
    <p:sldId id="299" r:id="rId10"/>
    <p:sldId id="300" r:id="rId11"/>
    <p:sldId id="301" r:id="rId12"/>
    <p:sldId id="262" r:id="rId13"/>
    <p:sldId id="263" r:id="rId14"/>
    <p:sldId id="264" r:id="rId15"/>
    <p:sldId id="267" r:id="rId16"/>
    <p:sldId id="268" r:id="rId17"/>
    <p:sldId id="271" r:id="rId18"/>
    <p:sldId id="272" r:id="rId19"/>
    <p:sldId id="270" r:id="rId20"/>
    <p:sldId id="331" r:id="rId21"/>
    <p:sldId id="273" r:id="rId22"/>
    <p:sldId id="274" r:id="rId23"/>
    <p:sldId id="275" r:id="rId24"/>
    <p:sldId id="276" r:id="rId25"/>
    <p:sldId id="277" r:id="rId26"/>
    <p:sldId id="278" r:id="rId27"/>
    <p:sldId id="329" r:id="rId28"/>
    <p:sldId id="279" r:id="rId29"/>
    <p:sldId id="280" r:id="rId30"/>
    <p:sldId id="281" r:id="rId31"/>
    <p:sldId id="282" r:id="rId32"/>
    <p:sldId id="286" r:id="rId33"/>
    <p:sldId id="283" r:id="rId34"/>
    <p:sldId id="284" r:id="rId35"/>
    <p:sldId id="287" r:id="rId36"/>
    <p:sldId id="288" r:id="rId37"/>
    <p:sldId id="289" r:id="rId38"/>
    <p:sldId id="290" r:id="rId39"/>
    <p:sldId id="291" r:id="rId40"/>
    <p:sldId id="292" r:id="rId41"/>
    <p:sldId id="293" r:id="rId42"/>
    <p:sldId id="294" r:id="rId43"/>
    <p:sldId id="295" r:id="rId44"/>
    <p:sldId id="296" r:id="rId45"/>
    <p:sldId id="297" r:id="rId46"/>
    <p:sldId id="332" r:id="rId47"/>
    <p:sldId id="305" r:id="rId48"/>
    <p:sldId id="306" r:id="rId49"/>
    <p:sldId id="307" r:id="rId50"/>
    <p:sldId id="308" r:id="rId51"/>
    <p:sldId id="309" r:id="rId52"/>
    <p:sldId id="311"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Пользователь" initials="П"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7" autoAdjust="0"/>
  </p:normalViewPr>
  <p:slideViewPr>
    <p:cSldViewPr>
      <p:cViewPr varScale="1">
        <p:scale>
          <a:sx n="70" d="100"/>
          <a:sy n="70" d="100"/>
        </p:scale>
        <p:origin x="-5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0-11T17:35:48.124" idx="1">
    <p:pos x="1318" y="3247"/>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E21E84-DFE6-4F53-B1D1-B9F83ABF3B74}"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ru-RU"/>
        </a:p>
      </dgm:t>
    </dgm:pt>
    <dgm:pt modelId="{F00AECB1-2877-4D78-B25E-32A7A9CA60CD}">
      <dgm:prSet phldrT="[Текст]" phldr="1"/>
      <dgm:spPr/>
      <dgm:t>
        <a:bodyPr/>
        <a:lstStyle/>
        <a:p>
          <a:endParaRPr lang="ru-RU" dirty="0"/>
        </a:p>
      </dgm:t>
    </dgm:pt>
    <dgm:pt modelId="{8007D9AA-C7D9-4911-A1C9-93AC83026F48}" type="parTrans" cxnId="{53FEAF77-9313-4830-961A-3D7D76E9C7AD}">
      <dgm:prSet/>
      <dgm:spPr/>
      <dgm:t>
        <a:bodyPr/>
        <a:lstStyle/>
        <a:p>
          <a:endParaRPr lang="ru-RU"/>
        </a:p>
      </dgm:t>
    </dgm:pt>
    <dgm:pt modelId="{B1360DFE-FBCF-4FEB-87FB-83BA59C002D6}" type="sibTrans" cxnId="{53FEAF77-9313-4830-961A-3D7D76E9C7AD}">
      <dgm:prSet/>
      <dgm:spPr/>
      <dgm:t>
        <a:bodyPr/>
        <a:lstStyle/>
        <a:p>
          <a:endParaRPr lang="ru-RU"/>
        </a:p>
      </dgm:t>
    </dgm:pt>
    <dgm:pt modelId="{B80FF26B-907E-4DD1-AF80-82B43770E4C4}">
      <dgm:prSet phldrT="[Текст]" phldr="1"/>
      <dgm:spPr/>
      <dgm:t>
        <a:bodyPr/>
        <a:lstStyle/>
        <a:p>
          <a:endParaRPr lang="ru-RU" dirty="0"/>
        </a:p>
      </dgm:t>
    </dgm:pt>
    <dgm:pt modelId="{86DB6055-CA7F-4387-BA46-7F7677E69324}" type="parTrans" cxnId="{C865E224-C028-4757-B02E-A00AF70BE849}">
      <dgm:prSet/>
      <dgm:spPr/>
      <dgm:t>
        <a:bodyPr/>
        <a:lstStyle/>
        <a:p>
          <a:endParaRPr lang="ru-RU"/>
        </a:p>
      </dgm:t>
    </dgm:pt>
    <dgm:pt modelId="{104DEFF5-7431-4265-816A-700949D0750F}" type="sibTrans" cxnId="{C865E224-C028-4757-B02E-A00AF70BE849}">
      <dgm:prSet/>
      <dgm:spPr/>
      <dgm:t>
        <a:bodyPr/>
        <a:lstStyle/>
        <a:p>
          <a:endParaRPr lang="ru-RU"/>
        </a:p>
      </dgm:t>
    </dgm:pt>
    <dgm:pt modelId="{6B074247-1E66-4623-AD23-0D109B7AB7BE}">
      <dgm:prSet phldrT="[Текст]" phldr="1"/>
      <dgm:spPr/>
      <dgm:t>
        <a:bodyPr/>
        <a:lstStyle/>
        <a:p>
          <a:endParaRPr lang="ru-RU" dirty="0"/>
        </a:p>
      </dgm:t>
    </dgm:pt>
    <dgm:pt modelId="{BECABBFA-650E-4493-8756-D35574A45911}" type="parTrans" cxnId="{F39649B0-AED4-458B-8453-3C0A0B99B03B}">
      <dgm:prSet/>
      <dgm:spPr/>
      <dgm:t>
        <a:bodyPr/>
        <a:lstStyle/>
        <a:p>
          <a:endParaRPr lang="ru-RU"/>
        </a:p>
      </dgm:t>
    </dgm:pt>
    <dgm:pt modelId="{2A251CBB-CC27-4FF0-9EE3-DD9464AC1C9A}" type="sibTrans" cxnId="{F39649B0-AED4-458B-8453-3C0A0B99B03B}">
      <dgm:prSet/>
      <dgm:spPr/>
      <dgm:t>
        <a:bodyPr/>
        <a:lstStyle/>
        <a:p>
          <a:endParaRPr lang="ru-RU"/>
        </a:p>
      </dgm:t>
    </dgm:pt>
    <dgm:pt modelId="{7711F03C-26C3-40CE-9B51-EBA0443F4221}">
      <dgm:prSet phldrT="[Текст]" phldr="1"/>
      <dgm:spPr/>
      <dgm:t>
        <a:bodyPr/>
        <a:lstStyle/>
        <a:p>
          <a:endParaRPr lang="ru-RU" dirty="0"/>
        </a:p>
      </dgm:t>
    </dgm:pt>
    <dgm:pt modelId="{ADF76F2B-EAAF-40DB-9CCF-15AFE9F70487}" type="parTrans" cxnId="{06D12354-FC18-4772-9B17-5885106DC492}">
      <dgm:prSet/>
      <dgm:spPr/>
      <dgm:t>
        <a:bodyPr/>
        <a:lstStyle/>
        <a:p>
          <a:endParaRPr lang="ru-RU"/>
        </a:p>
      </dgm:t>
    </dgm:pt>
    <dgm:pt modelId="{CAEB34EE-0F7F-4054-8B99-F45542E48D42}" type="sibTrans" cxnId="{06D12354-FC18-4772-9B17-5885106DC492}">
      <dgm:prSet/>
      <dgm:spPr/>
      <dgm:t>
        <a:bodyPr/>
        <a:lstStyle/>
        <a:p>
          <a:endParaRPr lang="ru-RU"/>
        </a:p>
      </dgm:t>
    </dgm:pt>
    <dgm:pt modelId="{129E19A2-74D4-4AEB-9F1C-B8CD238E9BDB}">
      <dgm:prSet phldrT="[Текст]" phldr="1"/>
      <dgm:spPr/>
      <dgm:t>
        <a:bodyPr/>
        <a:lstStyle/>
        <a:p>
          <a:endParaRPr lang="ru-RU" dirty="0"/>
        </a:p>
      </dgm:t>
    </dgm:pt>
    <dgm:pt modelId="{FB333EBE-7556-49BE-94DB-A6199C7658F9}" type="parTrans" cxnId="{C94FCD19-31FA-482C-A24D-5536BCEC40E1}">
      <dgm:prSet/>
      <dgm:spPr/>
      <dgm:t>
        <a:bodyPr/>
        <a:lstStyle/>
        <a:p>
          <a:endParaRPr lang="ru-RU"/>
        </a:p>
      </dgm:t>
    </dgm:pt>
    <dgm:pt modelId="{27E4CECF-6220-4180-BE86-83FB4E46E7AA}" type="sibTrans" cxnId="{C94FCD19-31FA-482C-A24D-5536BCEC40E1}">
      <dgm:prSet/>
      <dgm:spPr/>
      <dgm:t>
        <a:bodyPr/>
        <a:lstStyle/>
        <a:p>
          <a:endParaRPr lang="ru-RU"/>
        </a:p>
      </dgm:t>
    </dgm:pt>
    <dgm:pt modelId="{CA9FAE9F-46E7-4F13-B720-1A02E59E8279}" type="pres">
      <dgm:prSet presAssocID="{74E21E84-DFE6-4F53-B1D1-B9F83ABF3B74}" presName="diagram" presStyleCnt="0">
        <dgm:presLayoutVars>
          <dgm:dir/>
          <dgm:resizeHandles val="exact"/>
        </dgm:presLayoutVars>
      </dgm:prSet>
      <dgm:spPr/>
      <dgm:t>
        <a:bodyPr/>
        <a:lstStyle/>
        <a:p>
          <a:endParaRPr lang="ru-RU"/>
        </a:p>
      </dgm:t>
    </dgm:pt>
    <dgm:pt modelId="{737E212B-D6BB-4D99-955E-EA2856B1E23F}" type="pres">
      <dgm:prSet presAssocID="{F00AECB1-2877-4D78-B25E-32A7A9CA60CD}" presName="node" presStyleLbl="node1" presStyleIdx="0" presStyleCnt="5" custLinFactNeighborX="4258" custLinFactNeighborY="-2052">
        <dgm:presLayoutVars>
          <dgm:bulletEnabled val="1"/>
        </dgm:presLayoutVars>
      </dgm:prSet>
      <dgm:spPr/>
      <dgm:t>
        <a:bodyPr/>
        <a:lstStyle/>
        <a:p>
          <a:endParaRPr lang="ru-RU"/>
        </a:p>
      </dgm:t>
    </dgm:pt>
    <dgm:pt modelId="{317071C9-A8C6-4B46-AFB7-FB11F8E42E62}" type="pres">
      <dgm:prSet presAssocID="{B1360DFE-FBCF-4FEB-87FB-83BA59C002D6}" presName="sibTrans" presStyleCnt="0"/>
      <dgm:spPr/>
    </dgm:pt>
    <dgm:pt modelId="{5378A094-9A89-492D-8D16-0CF2CCE53791}" type="pres">
      <dgm:prSet presAssocID="{B80FF26B-907E-4DD1-AF80-82B43770E4C4}" presName="node" presStyleLbl="node1" presStyleIdx="1" presStyleCnt="5">
        <dgm:presLayoutVars>
          <dgm:bulletEnabled val="1"/>
        </dgm:presLayoutVars>
      </dgm:prSet>
      <dgm:spPr/>
      <dgm:t>
        <a:bodyPr/>
        <a:lstStyle/>
        <a:p>
          <a:endParaRPr lang="ru-RU"/>
        </a:p>
      </dgm:t>
    </dgm:pt>
    <dgm:pt modelId="{062C8BF2-4EB2-4C92-874A-296E5E75A065}" type="pres">
      <dgm:prSet presAssocID="{104DEFF5-7431-4265-816A-700949D0750F}" presName="sibTrans" presStyleCnt="0"/>
      <dgm:spPr/>
    </dgm:pt>
    <dgm:pt modelId="{6F78CCFE-A6C5-4985-895E-D250A520B182}" type="pres">
      <dgm:prSet presAssocID="{6B074247-1E66-4623-AD23-0D109B7AB7BE}" presName="node" presStyleLbl="node1" presStyleIdx="2" presStyleCnt="5">
        <dgm:presLayoutVars>
          <dgm:bulletEnabled val="1"/>
        </dgm:presLayoutVars>
      </dgm:prSet>
      <dgm:spPr/>
      <dgm:t>
        <a:bodyPr/>
        <a:lstStyle/>
        <a:p>
          <a:endParaRPr lang="ru-RU"/>
        </a:p>
      </dgm:t>
    </dgm:pt>
    <dgm:pt modelId="{70B937B3-4A1F-4C6F-9F7E-B60A248E9FC4}" type="pres">
      <dgm:prSet presAssocID="{2A251CBB-CC27-4FF0-9EE3-DD9464AC1C9A}" presName="sibTrans" presStyleCnt="0"/>
      <dgm:spPr/>
    </dgm:pt>
    <dgm:pt modelId="{E493AC48-C92E-4924-9783-DA406868EB5B}" type="pres">
      <dgm:prSet presAssocID="{7711F03C-26C3-40CE-9B51-EBA0443F4221}" presName="node" presStyleLbl="node1" presStyleIdx="3" presStyleCnt="5">
        <dgm:presLayoutVars>
          <dgm:bulletEnabled val="1"/>
        </dgm:presLayoutVars>
      </dgm:prSet>
      <dgm:spPr/>
      <dgm:t>
        <a:bodyPr/>
        <a:lstStyle/>
        <a:p>
          <a:endParaRPr lang="ru-RU"/>
        </a:p>
      </dgm:t>
    </dgm:pt>
    <dgm:pt modelId="{9D593402-5CDB-4AC1-8441-248782988C4A}" type="pres">
      <dgm:prSet presAssocID="{CAEB34EE-0F7F-4054-8B99-F45542E48D42}" presName="sibTrans" presStyleCnt="0"/>
      <dgm:spPr/>
    </dgm:pt>
    <dgm:pt modelId="{38187E5D-61F8-4336-A777-3BC863A96AE2}" type="pres">
      <dgm:prSet presAssocID="{129E19A2-74D4-4AEB-9F1C-B8CD238E9BDB}" presName="node" presStyleLbl="node1" presStyleIdx="4" presStyleCnt="5">
        <dgm:presLayoutVars>
          <dgm:bulletEnabled val="1"/>
        </dgm:presLayoutVars>
      </dgm:prSet>
      <dgm:spPr/>
      <dgm:t>
        <a:bodyPr/>
        <a:lstStyle/>
        <a:p>
          <a:endParaRPr lang="ru-RU"/>
        </a:p>
      </dgm:t>
    </dgm:pt>
  </dgm:ptLst>
  <dgm:cxnLst>
    <dgm:cxn modelId="{06D12354-FC18-4772-9B17-5885106DC492}" srcId="{74E21E84-DFE6-4F53-B1D1-B9F83ABF3B74}" destId="{7711F03C-26C3-40CE-9B51-EBA0443F4221}" srcOrd="3" destOrd="0" parTransId="{ADF76F2B-EAAF-40DB-9CCF-15AFE9F70487}" sibTransId="{CAEB34EE-0F7F-4054-8B99-F45542E48D42}"/>
    <dgm:cxn modelId="{24AE52A3-29AC-4FE7-AB6D-1BA8129CD1D8}" type="presOf" srcId="{6B074247-1E66-4623-AD23-0D109B7AB7BE}" destId="{6F78CCFE-A6C5-4985-895E-D250A520B182}" srcOrd="0" destOrd="0" presId="urn:microsoft.com/office/officeart/2005/8/layout/default"/>
    <dgm:cxn modelId="{F39649B0-AED4-458B-8453-3C0A0B99B03B}" srcId="{74E21E84-DFE6-4F53-B1D1-B9F83ABF3B74}" destId="{6B074247-1E66-4623-AD23-0D109B7AB7BE}" srcOrd="2" destOrd="0" parTransId="{BECABBFA-650E-4493-8756-D35574A45911}" sibTransId="{2A251CBB-CC27-4FF0-9EE3-DD9464AC1C9A}"/>
    <dgm:cxn modelId="{C865E224-C028-4757-B02E-A00AF70BE849}" srcId="{74E21E84-DFE6-4F53-B1D1-B9F83ABF3B74}" destId="{B80FF26B-907E-4DD1-AF80-82B43770E4C4}" srcOrd="1" destOrd="0" parTransId="{86DB6055-CA7F-4387-BA46-7F7677E69324}" sibTransId="{104DEFF5-7431-4265-816A-700949D0750F}"/>
    <dgm:cxn modelId="{69771E55-B734-4363-A05A-BEA3D94E6813}" type="presOf" srcId="{7711F03C-26C3-40CE-9B51-EBA0443F4221}" destId="{E493AC48-C92E-4924-9783-DA406868EB5B}" srcOrd="0" destOrd="0" presId="urn:microsoft.com/office/officeart/2005/8/layout/default"/>
    <dgm:cxn modelId="{C94FCD19-31FA-482C-A24D-5536BCEC40E1}" srcId="{74E21E84-DFE6-4F53-B1D1-B9F83ABF3B74}" destId="{129E19A2-74D4-4AEB-9F1C-B8CD238E9BDB}" srcOrd="4" destOrd="0" parTransId="{FB333EBE-7556-49BE-94DB-A6199C7658F9}" sibTransId="{27E4CECF-6220-4180-BE86-83FB4E46E7AA}"/>
    <dgm:cxn modelId="{3FBD183D-FB35-4AAD-8094-D9E6C41CD111}" type="presOf" srcId="{74E21E84-DFE6-4F53-B1D1-B9F83ABF3B74}" destId="{CA9FAE9F-46E7-4F13-B720-1A02E59E8279}" srcOrd="0" destOrd="0" presId="urn:microsoft.com/office/officeart/2005/8/layout/default"/>
    <dgm:cxn modelId="{6381B98A-AC7D-4969-96A7-D5B13D16ADD9}" type="presOf" srcId="{F00AECB1-2877-4D78-B25E-32A7A9CA60CD}" destId="{737E212B-D6BB-4D99-955E-EA2856B1E23F}" srcOrd="0" destOrd="0" presId="urn:microsoft.com/office/officeart/2005/8/layout/default"/>
    <dgm:cxn modelId="{53FEAF77-9313-4830-961A-3D7D76E9C7AD}" srcId="{74E21E84-DFE6-4F53-B1D1-B9F83ABF3B74}" destId="{F00AECB1-2877-4D78-B25E-32A7A9CA60CD}" srcOrd="0" destOrd="0" parTransId="{8007D9AA-C7D9-4911-A1C9-93AC83026F48}" sibTransId="{B1360DFE-FBCF-4FEB-87FB-83BA59C002D6}"/>
    <dgm:cxn modelId="{EA3B88C2-A072-478D-B9E7-F7CFCF0E70F2}" type="presOf" srcId="{B80FF26B-907E-4DD1-AF80-82B43770E4C4}" destId="{5378A094-9A89-492D-8D16-0CF2CCE53791}" srcOrd="0" destOrd="0" presId="urn:microsoft.com/office/officeart/2005/8/layout/default"/>
    <dgm:cxn modelId="{77222998-7702-434E-BCCC-E3E73E209861}" type="presOf" srcId="{129E19A2-74D4-4AEB-9F1C-B8CD238E9BDB}" destId="{38187E5D-61F8-4336-A777-3BC863A96AE2}" srcOrd="0" destOrd="0" presId="urn:microsoft.com/office/officeart/2005/8/layout/default"/>
    <dgm:cxn modelId="{1CB53B87-1212-407B-8AA9-21242EED189F}" type="presParOf" srcId="{CA9FAE9F-46E7-4F13-B720-1A02E59E8279}" destId="{737E212B-D6BB-4D99-955E-EA2856B1E23F}" srcOrd="0" destOrd="0" presId="urn:microsoft.com/office/officeart/2005/8/layout/default"/>
    <dgm:cxn modelId="{DBAB7C9B-6458-406B-AB27-6AE06AE529B3}" type="presParOf" srcId="{CA9FAE9F-46E7-4F13-B720-1A02E59E8279}" destId="{317071C9-A8C6-4B46-AFB7-FB11F8E42E62}" srcOrd="1" destOrd="0" presId="urn:microsoft.com/office/officeart/2005/8/layout/default"/>
    <dgm:cxn modelId="{07AF033F-C7F0-4F4A-8ECE-A8BC13A062FB}" type="presParOf" srcId="{CA9FAE9F-46E7-4F13-B720-1A02E59E8279}" destId="{5378A094-9A89-492D-8D16-0CF2CCE53791}" srcOrd="2" destOrd="0" presId="urn:microsoft.com/office/officeart/2005/8/layout/default"/>
    <dgm:cxn modelId="{9AD79A42-6B8C-4E79-B05B-02A77B527170}" type="presParOf" srcId="{CA9FAE9F-46E7-4F13-B720-1A02E59E8279}" destId="{062C8BF2-4EB2-4C92-874A-296E5E75A065}" srcOrd="3" destOrd="0" presId="urn:microsoft.com/office/officeart/2005/8/layout/default"/>
    <dgm:cxn modelId="{8C2A9E6E-F752-43DD-B9A6-1C2C9A8B039F}" type="presParOf" srcId="{CA9FAE9F-46E7-4F13-B720-1A02E59E8279}" destId="{6F78CCFE-A6C5-4985-895E-D250A520B182}" srcOrd="4" destOrd="0" presId="urn:microsoft.com/office/officeart/2005/8/layout/default"/>
    <dgm:cxn modelId="{135DCED4-B0FB-4AB8-84E1-3F07228CE91D}" type="presParOf" srcId="{CA9FAE9F-46E7-4F13-B720-1A02E59E8279}" destId="{70B937B3-4A1F-4C6F-9F7E-B60A248E9FC4}" srcOrd="5" destOrd="0" presId="urn:microsoft.com/office/officeart/2005/8/layout/default"/>
    <dgm:cxn modelId="{7040F589-0068-49E1-B38C-FEEF2E3516AC}" type="presParOf" srcId="{CA9FAE9F-46E7-4F13-B720-1A02E59E8279}" destId="{E493AC48-C92E-4924-9783-DA406868EB5B}" srcOrd="6" destOrd="0" presId="urn:microsoft.com/office/officeart/2005/8/layout/default"/>
    <dgm:cxn modelId="{4DFFD0B8-1C90-4EB2-86C4-A8CF54F3538A}" type="presParOf" srcId="{CA9FAE9F-46E7-4F13-B720-1A02E59E8279}" destId="{9D593402-5CDB-4AC1-8441-248782988C4A}" srcOrd="7" destOrd="0" presId="urn:microsoft.com/office/officeart/2005/8/layout/default"/>
    <dgm:cxn modelId="{A07409CD-C1E1-4F37-8F07-580ADACB683A}" type="presParOf" srcId="{CA9FAE9F-46E7-4F13-B720-1A02E59E8279}" destId="{38187E5D-61F8-4336-A777-3BC863A96AE2}" srcOrd="8"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D5E235-6089-44EF-97C2-217BDB68B1AF}" type="datetimeFigureOut">
              <a:rPr lang="ru-RU" smtClean="0"/>
              <a:pPr/>
              <a:t>03.12.2015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A82827-D4C2-4EA4-92C2-1155313386B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14499"/>
            <a:ext cx="7772400" cy="1795463"/>
          </a:xfrm>
        </p:spPr>
        <p:txBody>
          <a:bodyPr anchor="b"/>
          <a:lstStyle>
            <a:lvl1pPr algn="ctr">
              <a:defRPr sz="6000">
                <a:latin typeface="Segoe Script" panose="020B0504020000000003" pitchFamily="34" charset="0"/>
              </a:defRPr>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Segoe Script" panose="020B050402000000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Script" panose="020B0504020000000003" pitchFamily="34" charset="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lvl1pPr>
              <a:defRPr>
                <a:latin typeface="Segoe Script" panose="020B0504020000000003" pitchFamily="34" charset="0"/>
              </a:defRPr>
            </a:lvl1pPr>
            <a:lvl2pPr>
              <a:defRPr>
                <a:latin typeface="Segoe Script" panose="020B0504020000000003" pitchFamily="34" charset="0"/>
              </a:defRPr>
            </a:lvl2pPr>
            <a:lvl3pPr>
              <a:defRPr>
                <a:latin typeface="Segoe Script" panose="020B0504020000000003" pitchFamily="34" charset="0"/>
              </a:defRPr>
            </a:lvl3pPr>
            <a:lvl4pPr>
              <a:defRPr>
                <a:latin typeface="Segoe Script" panose="020B0504020000000003" pitchFamily="34" charset="0"/>
              </a:defRPr>
            </a:lvl4pPr>
            <a:lvl5pPr>
              <a:defRPr>
                <a:latin typeface="Segoe Script" panose="020B0504020000000003" pitchFamily="34" charset="0"/>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8" name="Footer Placeholder 4"/>
          <p:cNvSpPr>
            <a:spLocks noGrp="1"/>
          </p:cNvSpPr>
          <p:nvPr>
            <p:ph type="ftr" sz="quarter" idx="11"/>
          </p:nvPr>
        </p:nvSpPr>
        <p:spPr/>
        <p:txBody>
          <a:bodyPr/>
          <a:lstStyle>
            <a:lvl1pPr>
              <a:defRPr/>
            </a:lvl1pPr>
          </a:lstStyle>
          <a:p>
            <a:endParaRPr lang="ru-RU"/>
          </a:p>
        </p:txBody>
      </p:sp>
      <p:sp>
        <p:nvSpPr>
          <p:cNvPr id="9"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4" name="Footer Placeholder 4"/>
          <p:cNvSpPr>
            <a:spLocks noGrp="1"/>
          </p:cNvSpPr>
          <p:nvPr>
            <p:ph type="ftr" sz="quarter" idx="11"/>
          </p:nvPr>
        </p:nvSpPr>
        <p:spPr/>
        <p:txBody>
          <a:bodyPr/>
          <a:lstStyle>
            <a:lvl1pPr>
              <a:defRPr/>
            </a:lvl1pPr>
          </a:lstStyle>
          <a:p>
            <a:endParaRPr lang="ru-RU"/>
          </a:p>
        </p:txBody>
      </p:sp>
      <p:sp>
        <p:nvSpPr>
          <p:cNvPr id="5"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3" name="Footer Placeholder 4"/>
          <p:cNvSpPr>
            <a:spLocks noGrp="1"/>
          </p:cNvSpPr>
          <p:nvPr>
            <p:ph type="ftr" sz="quarter" idx="11"/>
          </p:nvPr>
        </p:nvSpPr>
        <p:spPr/>
        <p:txBody>
          <a:bodyPr/>
          <a:lstStyle>
            <a:lvl1pPr>
              <a:defRPr/>
            </a:lvl1pPr>
          </a:lstStyle>
          <a:p>
            <a:endParaRPr lang="ru-RU"/>
          </a:p>
        </p:txBody>
      </p:sp>
      <p:sp>
        <p:nvSpPr>
          <p:cNvPr id="4"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6342D11E-482F-4BFD-9F0F-F4EC6C85950B}" type="datetimeFigureOut">
              <a:rPr lang="ru-RU" smtClean="0"/>
              <a:pPr/>
              <a:t>03.12.2015</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B3D81C7D-0EF8-4076-A0A1-173C61A53F4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fld id="{6342D11E-482F-4BFD-9F0F-F4EC6C85950B}" type="datetimeFigureOut">
              <a:rPr lang="ru-RU" smtClean="0"/>
              <a:pPr/>
              <a:t>03.12.2015</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3D81C7D-0EF8-4076-A0A1-173C61A53F4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7.xml"/><Relationship Id="rId7" Type="http://schemas.openxmlformats.org/officeDocument/2006/relationships/slide" Target="slide32.xml"/><Relationship Id="rId12" Type="http://schemas.openxmlformats.org/officeDocument/2006/relationships/slide" Target="slide60.xml"/><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slide" Target="slide27.xml"/><Relationship Id="rId11" Type="http://schemas.openxmlformats.org/officeDocument/2006/relationships/slide" Target="slide46.xml"/><Relationship Id="rId5" Type="http://schemas.openxmlformats.org/officeDocument/2006/relationships/slide" Target="slide20.xml"/><Relationship Id="rId10" Type="http://schemas.openxmlformats.org/officeDocument/2006/relationships/image" Target="../media/image2.png"/><Relationship Id="rId4" Type="http://schemas.openxmlformats.org/officeDocument/2006/relationships/slide" Target="slide12.xml"/><Relationship Id="rId9" Type="http://schemas.openxmlformats.org/officeDocument/2006/relationships/slide" Target="slide4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42.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yandex.ru/clck/jsredir?from=yandex.ru;images/search;images;;&amp;text=&amp;etext=853.9QTj43lESQbc-UwW5_MBhhOlEVoh2bFlk3UufoiyaCGjqWkr6Z-zPm9KsNa2uijMWNi2KefApOhEuj0hDx6wtzef0tisypIhw6Abb36rv5c.57a42338b76321fcc7fc772f9226041641261a69&amp;uuid=&amp;state=tid_Wvm4RM28ca_MiO4Ne9osTPtpHS9wicjEF5X7fRziVPIHCd9FyQ&amp;data=UlNrNmk5WktYejR0eWJFYk1LdmtxaURQVzF5UFI1SGpvQVRHbXUtajVzLVRXNkh2VDFkZTdOU1FzbnpGa2JMR0ZZbXdicTNHQTd5SXJ6dVdMVXdNRkloMFFySGRiTHpTN0xIdHM1RDZoSk56V3BqVXVxSFpTM2NOYjV2SS1LdXBwY2xFeFFWOFJ0b2psdFNhcHB1WHVB&amp;b64e=2&amp;sign=18e86e1ec45228e884ed87a60f92c51b&amp;keyno=0&amp;l10n=ru" TargetMode="Externa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slide" Target="sl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slide" Target="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4071966" cy="4857784"/>
          </a:xfrm>
        </p:spPr>
        <p:txBody>
          <a:bodyPr>
            <a:normAutofit fontScale="90000"/>
          </a:bodyPr>
          <a:lstStyle/>
          <a:p>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b="1" dirty="0" smtClean="0">
                <a:latin typeface="Baskerville Old Face" pitchFamily="18" charset="0"/>
              </a:rPr>
              <a:t>Chapter 1: Wonders of Novosibirsk</a:t>
            </a:r>
            <a:br>
              <a:rPr lang="en-US" sz="2200" b="1" dirty="0" smtClean="0">
                <a:latin typeface="Baskerville Old Face" pitchFamily="18" charset="0"/>
              </a:rPr>
            </a:br>
            <a:r>
              <a:rPr lang="en-US" sz="2200" b="1" dirty="0" smtClean="0">
                <a:latin typeface="Baskerville Old Face" pitchFamily="18" charset="0"/>
                <a:hlinkClick r:id="rId2" action="ppaction://hlinksldjump"/>
              </a:rPr>
              <a:t>State Public Science and Technology Library </a:t>
            </a:r>
            <a:r>
              <a:rPr lang="en-US" sz="2200" b="1" dirty="0" smtClean="0">
                <a:latin typeface="Baskerville Old Face" pitchFamily="18" charset="0"/>
              </a:rPr>
              <a:t/>
            </a:r>
            <a:br>
              <a:rPr lang="en-US" sz="2200" b="1" dirty="0" smtClean="0">
                <a:latin typeface="Baskerville Old Face" pitchFamily="18" charset="0"/>
              </a:rPr>
            </a:br>
            <a:r>
              <a:rPr lang="en-US" sz="2200" b="1" dirty="0" smtClean="0">
                <a:latin typeface="Baskerville Old Face" pitchFamily="18" charset="0"/>
                <a:hlinkClick r:id="rId3" action="ppaction://hlinksldjump"/>
              </a:rPr>
              <a:t>Novosibirsk </a:t>
            </a:r>
            <a:r>
              <a:rPr lang="en-US" sz="2200" b="1" dirty="0" err="1" smtClean="0">
                <a:latin typeface="Baskerville Old Face" pitchFamily="18" charset="0"/>
                <a:hlinkClick r:id="rId3" action="ppaction://hlinksldjump"/>
              </a:rPr>
              <a:t>Academ</a:t>
            </a:r>
            <a:r>
              <a:rPr lang="en-US" sz="2200" b="1" dirty="0" smtClean="0">
                <a:latin typeface="Baskerville Old Face" pitchFamily="18" charset="0"/>
                <a:hlinkClick r:id="rId3" action="ppaction://hlinksldjump"/>
              </a:rPr>
              <a:t> Town</a:t>
            </a:r>
            <a:r>
              <a:rPr lang="en-US" sz="2200" b="1" dirty="0" smtClean="0">
                <a:latin typeface="Baskerville Old Face" pitchFamily="18" charset="0"/>
              </a:rPr>
              <a:t/>
            </a:r>
            <a:br>
              <a:rPr lang="en-US" sz="2200" b="1" dirty="0" smtClean="0">
                <a:latin typeface="Baskerville Old Face" pitchFamily="18" charset="0"/>
              </a:rPr>
            </a:br>
            <a:r>
              <a:rPr lang="en-US" sz="2200" b="1" dirty="0" smtClean="0">
                <a:latin typeface="Baskerville Old Face" pitchFamily="18" charset="0"/>
                <a:hlinkClick r:id="rId4" action="ppaction://hlinksldjump"/>
              </a:rPr>
              <a:t>Novosibirsk Zoo</a:t>
            </a:r>
            <a:r>
              <a:rPr lang="en-US" sz="2200" b="1" dirty="0" smtClean="0">
                <a:latin typeface="Baskerville Old Face" pitchFamily="18" charset="0"/>
              </a:rPr>
              <a:t/>
            </a:r>
            <a:br>
              <a:rPr lang="en-US" sz="2200" b="1" dirty="0" smtClean="0">
                <a:latin typeface="Baskerville Old Face" pitchFamily="18" charset="0"/>
              </a:rPr>
            </a:br>
            <a:r>
              <a:rPr lang="en-US" sz="2200" b="1" dirty="0" smtClean="0">
                <a:latin typeface="Baskerville Old Face" pitchFamily="18" charset="0"/>
                <a:hlinkClick r:id="rId5" action="ppaction://hlinksldjump"/>
              </a:rPr>
              <a:t>Novosibirsk Theatre of Opera and Ballet</a:t>
            </a:r>
            <a:r>
              <a:rPr lang="en-US" sz="2200" b="1" dirty="0" smtClean="0">
                <a:latin typeface="Baskerville Old Face" pitchFamily="18" charset="0"/>
              </a:rPr>
              <a:t/>
            </a:r>
            <a:br>
              <a:rPr lang="en-US" sz="2200" b="1" dirty="0" smtClean="0">
                <a:latin typeface="Baskerville Old Face" pitchFamily="18" charset="0"/>
              </a:rPr>
            </a:br>
            <a:r>
              <a:rPr lang="en-US" sz="2200" b="1" dirty="0" smtClean="0">
                <a:latin typeface="Baskerville Old Face" pitchFamily="18" charset="0"/>
                <a:hlinkClick r:id="rId6" action="ppaction://hlinksldjump"/>
              </a:rPr>
              <a:t>The Globe Theatre</a:t>
            </a:r>
            <a:r>
              <a:rPr lang="en-US" sz="2200" b="1" dirty="0" smtClean="0">
                <a:latin typeface="Baskerville Old Face" pitchFamily="18" charset="0"/>
              </a:rPr>
              <a:t/>
            </a:r>
            <a:br>
              <a:rPr lang="en-US" sz="2200" b="1" dirty="0" smtClean="0">
                <a:latin typeface="Baskerville Old Face" pitchFamily="18" charset="0"/>
              </a:rPr>
            </a:br>
            <a:r>
              <a:rPr lang="en-US" sz="2200" b="1" dirty="0" smtClean="0">
                <a:latin typeface="Baskerville Old Face" pitchFamily="18" charset="0"/>
                <a:hlinkClick r:id="rId7" action="ppaction://hlinksldjump"/>
              </a:rPr>
              <a:t>The Red </a:t>
            </a:r>
            <a:r>
              <a:rPr lang="en-US" sz="2200" b="1" dirty="0" err="1" smtClean="0">
                <a:latin typeface="Baskerville Old Face" pitchFamily="18" charset="0"/>
                <a:hlinkClick r:id="rId7" action="ppaction://hlinksldjump"/>
              </a:rPr>
              <a:t>Prospect,the</a:t>
            </a:r>
            <a:r>
              <a:rPr lang="en-US" sz="2200" b="1" dirty="0" smtClean="0">
                <a:latin typeface="Baskerville Old Face" pitchFamily="18" charset="0"/>
                <a:hlinkClick r:id="rId7" action="ppaction://hlinksldjump"/>
              </a:rPr>
              <a:t> </a:t>
            </a:r>
            <a:r>
              <a:rPr lang="en-US" sz="2200" b="1" dirty="0" err="1" smtClean="0">
                <a:latin typeface="Baskerville Old Face" pitchFamily="18" charset="0"/>
                <a:hlinkClick r:id="rId7" action="ppaction://hlinksldjump"/>
              </a:rPr>
              <a:t>Bugrinsky</a:t>
            </a:r>
            <a:r>
              <a:rPr lang="en-US" sz="2200" b="1" dirty="0" smtClean="0">
                <a:latin typeface="Baskerville Old Face" pitchFamily="18" charset="0"/>
                <a:hlinkClick r:id="rId7" action="ppaction://hlinksldjump"/>
              </a:rPr>
              <a:t> Bridge</a:t>
            </a:r>
            <a:r>
              <a:rPr lang="en-US" sz="2200" b="1" dirty="0" smtClean="0">
                <a:latin typeface="Baskerville Old Face" pitchFamily="18" charset="0"/>
              </a:rPr>
              <a:t/>
            </a:r>
            <a:br>
              <a:rPr lang="en-US" sz="2200" b="1" dirty="0" smtClean="0">
                <a:latin typeface="Baskerville Old Face" pitchFamily="18" charset="0"/>
              </a:rPr>
            </a:br>
            <a:r>
              <a:rPr lang="en-US" sz="2200" b="1" dirty="0" smtClean="0">
                <a:latin typeface="Baskerville Old Face" pitchFamily="18" charset="0"/>
                <a:hlinkClick r:id="rId8" action="ppaction://hlinksldjump"/>
              </a:rPr>
              <a:t>Novosibirsk Planetarium</a:t>
            </a:r>
            <a:r>
              <a:rPr lang="en-US" sz="2200" b="1" dirty="0" smtClean="0">
                <a:latin typeface="Baskerville Old Face" pitchFamily="18" charset="0"/>
              </a:rPr>
              <a:t/>
            </a:r>
            <a:br>
              <a:rPr lang="en-US" sz="2200" b="1" dirty="0" smtClean="0">
                <a:latin typeface="Baskerville Old Face" pitchFamily="18" charset="0"/>
              </a:rPr>
            </a:br>
            <a:r>
              <a:rPr lang="en-US" sz="2200" b="1" dirty="0" smtClean="0">
                <a:latin typeface="Baskerville Old Face" pitchFamily="18" charset="0"/>
                <a:hlinkClick r:id="rId9" action="ppaction://hlinksldjump"/>
              </a:rPr>
              <a:t>Novosibirsk Metro Bridge</a:t>
            </a:r>
            <a:r>
              <a:rPr lang="ru-RU" sz="2200" b="1" dirty="0" smtClean="0"/>
              <a:t/>
            </a:r>
            <a:br>
              <a:rPr lang="ru-RU" sz="2200" b="1" dirty="0" smtClean="0"/>
            </a:br>
            <a:r>
              <a:rPr lang="en-US" sz="2200" b="1" dirty="0" smtClean="0">
                <a:latin typeface="Baskerville Old Face" pitchFamily="18" charset="0"/>
              </a:rPr>
              <a:t/>
            </a:r>
            <a:br>
              <a:rPr lang="en-US" sz="2200" b="1" dirty="0" smtClean="0">
                <a:latin typeface="Baskerville Old Face" pitchFamily="18" charset="0"/>
              </a:rPr>
            </a:br>
            <a:r>
              <a:rPr lang="en-US" sz="1300" b="1" dirty="0" smtClean="0"/>
              <a:t/>
            </a:r>
            <a:br>
              <a:rPr lang="en-US" sz="1300" b="1" dirty="0" smtClean="0"/>
            </a:br>
            <a:r>
              <a:rPr lang="en-US" sz="1300" dirty="0" smtClean="0"/>
              <a:t/>
            </a:r>
            <a:br>
              <a:rPr lang="en-US" sz="1300" dirty="0" smtClean="0"/>
            </a:br>
            <a:r>
              <a:rPr lang="ru-RU" sz="2800" dirty="0" smtClean="0"/>
              <a:t/>
            </a:r>
            <a:br>
              <a:rPr lang="ru-RU" sz="2800" dirty="0" smtClean="0"/>
            </a:br>
            <a:r>
              <a:rPr lang="en-US" sz="2800" dirty="0" smtClean="0"/>
              <a:t/>
            </a:r>
            <a:br>
              <a:rPr lang="en-US" sz="2800" dirty="0" smtClean="0"/>
            </a:br>
            <a:endParaRPr lang="ru-RU" sz="2800" dirty="0"/>
          </a:p>
        </p:txBody>
      </p:sp>
      <p:pic>
        <p:nvPicPr>
          <p:cNvPr id="3" name="Picture 9" descr="90px-Coat_of_Arms_of_Novosibirsk"/>
          <p:cNvPicPr>
            <a:picLocks noChangeAspect="1" noChangeArrowheads="1"/>
          </p:cNvPicPr>
          <p:nvPr/>
        </p:nvPicPr>
        <p:blipFill>
          <a:blip r:embed="rId10" cstate="print"/>
          <a:srcRect/>
          <a:stretch>
            <a:fillRect/>
          </a:stretch>
        </p:blipFill>
        <p:spPr bwMode="auto">
          <a:xfrm>
            <a:off x="6286512" y="2428868"/>
            <a:ext cx="2057400" cy="1676400"/>
          </a:xfrm>
          <a:prstGeom prst="rect">
            <a:avLst/>
          </a:prstGeom>
          <a:noFill/>
          <a:ln w="9525">
            <a:noFill/>
            <a:miter lim="800000"/>
            <a:headEnd/>
            <a:tailEnd/>
          </a:ln>
        </p:spPr>
      </p:pic>
      <p:sp>
        <p:nvSpPr>
          <p:cNvPr id="4" name="Прямоугольник 3"/>
          <p:cNvSpPr/>
          <p:nvPr/>
        </p:nvSpPr>
        <p:spPr>
          <a:xfrm>
            <a:off x="4857752" y="571480"/>
            <a:ext cx="3214710" cy="1323439"/>
          </a:xfrm>
          <a:prstGeom prst="rect">
            <a:avLst/>
          </a:prstGeom>
        </p:spPr>
        <p:txBody>
          <a:bodyPr wrap="square">
            <a:spAutoFit/>
          </a:bodyPr>
          <a:lstStyle/>
          <a:p>
            <a:r>
              <a:rPr lang="en-US" sz="2000" b="1" dirty="0" smtClean="0">
                <a:latin typeface="Baskerville Old Face" pitchFamily="18" charset="0"/>
              </a:rPr>
              <a:t>Chapter 2:</a:t>
            </a:r>
            <a:br>
              <a:rPr lang="en-US" sz="2000" b="1" dirty="0" smtClean="0">
                <a:latin typeface="Baskerville Old Face" pitchFamily="18" charset="0"/>
              </a:rPr>
            </a:br>
            <a:r>
              <a:rPr lang="en-US" sz="2000" b="1" dirty="0" smtClean="0">
                <a:latin typeface="Baskerville Old Face" pitchFamily="18" charset="0"/>
                <a:hlinkClick r:id="rId11" action="ppaction://hlinksldjump"/>
              </a:rPr>
              <a:t>Places to have a good time</a:t>
            </a:r>
            <a:r>
              <a:rPr lang="en-US" sz="2000" b="1" dirty="0" smtClean="0">
                <a:latin typeface="Baskerville Old Face" pitchFamily="18" charset="0"/>
              </a:rPr>
              <a:t/>
            </a:r>
            <a:br>
              <a:rPr lang="en-US" sz="2000" b="1" dirty="0" smtClean="0">
                <a:latin typeface="Baskerville Old Face" pitchFamily="18" charset="0"/>
              </a:rPr>
            </a:br>
            <a:r>
              <a:rPr lang="en-US" sz="2000" b="1" dirty="0" smtClean="0">
                <a:latin typeface="Baskerville Old Face" pitchFamily="18" charset="0"/>
              </a:rPr>
              <a:t>Chapter 3:</a:t>
            </a:r>
            <a:br>
              <a:rPr lang="en-US" sz="2000" b="1" dirty="0" smtClean="0">
                <a:latin typeface="Baskerville Old Face" pitchFamily="18" charset="0"/>
              </a:rPr>
            </a:br>
            <a:r>
              <a:rPr lang="en-US" sz="2000" b="1" dirty="0" smtClean="0">
                <a:latin typeface="Baskerville Old Face" pitchFamily="18" charset="0"/>
                <a:hlinkClick r:id="rId12" action="ppaction://hlinksldjump"/>
              </a:rPr>
              <a:t>Stadium of Sport «</a:t>
            </a:r>
            <a:r>
              <a:rPr lang="en-US" sz="2000" b="1" dirty="0" err="1" smtClean="0">
                <a:latin typeface="Baskerville Old Face" pitchFamily="18" charset="0"/>
                <a:hlinkClick r:id="rId12" action="ppaction://hlinksldjump"/>
              </a:rPr>
              <a:t>Sibir</a:t>
            </a:r>
            <a:r>
              <a:rPr lang="en-US" sz="2000" b="1" dirty="0" smtClean="0">
                <a:latin typeface="Baskerville Old Face" pitchFamily="18" charset="0"/>
                <a:hlinkClick r:id="rId12" action="ppaction://hlinksldjump"/>
              </a:rPr>
              <a:t>»</a:t>
            </a:r>
            <a:endParaRPr lang="ru-RU"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7158" y="285728"/>
            <a:ext cx="4143404" cy="4786346"/>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6" name="Прямоугольник 5"/>
          <p:cNvSpPr/>
          <p:nvPr/>
        </p:nvSpPr>
        <p:spPr>
          <a:xfrm>
            <a:off x="4929190" y="2000240"/>
            <a:ext cx="3643338" cy="1384995"/>
          </a:xfrm>
          <a:prstGeom prst="rect">
            <a:avLst/>
          </a:prstGeom>
        </p:spPr>
        <p:txBody>
          <a:bodyPr wrap="square">
            <a:spAutoFit/>
          </a:bodyPr>
          <a:lstStyle/>
          <a:p>
            <a:r>
              <a:rPr lang="en-US" sz="2800" b="1" dirty="0" smtClean="0">
                <a:latin typeface="Baskerville Old Face" pitchFamily="18" charset="0"/>
              </a:rPr>
              <a:t>The Central  </a:t>
            </a:r>
            <a:r>
              <a:rPr lang="en-US" sz="2800" b="1" dirty="0">
                <a:latin typeface="Baskerville Old Face" pitchFamily="18" charset="0"/>
              </a:rPr>
              <a:t>Botanical </a:t>
            </a:r>
            <a:r>
              <a:rPr lang="en-US" sz="2800" b="1" dirty="0" smtClean="0">
                <a:latin typeface="Baskerville Old Face" pitchFamily="18" charset="0"/>
              </a:rPr>
              <a:t>Garden</a:t>
            </a:r>
            <a:r>
              <a:rPr lang="en-US" sz="2800" b="1" dirty="0">
                <a:latin typeface="Baskerville Old Face" pitchFamily="18" charset="0"/>
              </a:rPr>
              <a:t> </a:t>
            </a:r>
            <a:r>
              <a:rPr lang="en-US" sz="2800" b="1" dirty="0" smtClean="0">
                <a:latin typeface="Baskerville Old Face" pitchFamily="18" charset="0"/>
              </a:rPr>
              <a:t>is in the </a:t>
            </a:r>
            <a:r>
              <a:rPr lang="en-US" sz="2800" b="1" dirty="0" err="1" smtClean="0">
                <a:latin typeface="Baskerville Old Face" pitchFamily="18" charset="0"/>
              </a:rPr>
              <a:t>Academ</a:t>
            </a:r>
            <a:r>
              <a:rPr lang="en-US" sz="2800" b="1" dirty="0" smtClean="0">
                <a:latin typeface="Baskerville Old Face" pitchFamily="18" charset="0"/>
              </a:rPr>
              <a:t> Town</a:t>
            </a:r>
            <a:endParaRPr lang="en-US" sz="2800" b="1" dirty="0">
              <a:latin typeface="Baskerville Old Face" pitchFamily="18" charset="0"/>
            </a:endParaRPr>
          </a:p>
        </p:txBody>
      </p:sp>
      <p:pic>
        <p:nvPicPr>
          <p:cNvPr id="7"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766135298"/>
      </p:ext>
    </p:extLst>
  </p:cSld>
  <p:clrMapOvr>
    <a:masterClrMapping/>
  </p:clrMapOvr>
  <mc:AlternateContent xmlns:mc="http://schemas.openxmlformats.org/markup-compatibility/2006">
    <mc:Choice xmlns:p14="http://schemas.microsoft.com/office/powerpoint/2010/main" xmlns="" Requires="p14">
      <p:transition p14:dur="10">
        <p14:vortex dir="r"/>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20" y="571480"/>
            <a:ext cx="4319910" cy="4017628"/>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5" name="Прямоугольник 4"/>
          <p:cNvSpPr/>
          <p:nvPr/>
        </p:nvSpPr>
        <p:spPr>
          <a:xfrm>
            <a:off x="4786314" y="2000240"/>
            <a:ext cx="3530102" cy="1384995"/>
          </a:xfrm>
          <a:prstGeom prst="rect">
            <a:avLst/>
          </a:prstGeom>
        </p:spPr>
        <p:txBody>
          <a:bodyPr wrap="square">
            <a:spAutoFit/>
          </a:bodyPr>
          <a:lstStyle/>
          <a:p>
            <a:r>
              <a:rPr lang="en-US" sz="2800" b="1" dirty="0">
                <a:latin typeface="Baskerville Old Face" pitchFamily="18" charset="0"/>
              </a:rPr>
              <a:t>Come and visit us, we have a lot of interesting things</a:t>
            </a:r>
            <a:r>
              <a:rPr lang="en-US" sz="2800" b="1" dirty="0"/>
              <a:t>!</a:t>
            </a:r>
            <a:endParaRPr lang="ru-RU" sz="2800" b="1" dirty="0"/>
          </a:p>
        </p:txBody>
      </p:sp>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7" name="Стрелка влево 6">
            <a:hlinkClick r:id="rId4" action="ppaction://hlinksldjump"/>
          </p:cNvPr>
          <p:cNvSpPr/>
          <p:nvPr/>
        </p:nvSpPr>
        <p:spPr>
          <a:xfrm>
            <a:off x="179512" y="609329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667723517"/>
      </p:ext>
    </p:extLst>
  </p:cSld>
  <p:clrMapOvr>
    <a:masterClrMapping/>
  </p:clrMapOvr>
  <mc:AlternateContent xmlns:mc="http://schemas.openxmlformats.org/markup-compatibility/2006">
    <mc:Choice xmlns:p14="http://schemas.microsoft.com/office/powerpoint/2010/main" xmlns="" Requires="p14">
      <p:transition p14:dur="10">
        <p14:vortex dir="r"/>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500043"/>
            <a:ext cx="3814762" cy="1785949"/>
          </a:xfrm>
        </p:spPr>
        <p:txBody>
          <a:bodyPr>
            <a:normAutofit/>
          </a:bodyPr>
          <a:lstStyle/>
          <a:p>
            <a:r>
              <a:rPr lang="en-US" sz="5400" b="1" i="1" dirty="0" smtClean="0">
                <a:latin typeface="Baskerville Old Face" pitchFamily="18" charset="0"/>
              </a:rPr>
              <a:t>Novosibirsk</a:t>
            </a:r>
            <a:r>
              <a:rPr lang="ru-RU" sz="5400" b="1" i="1" dirty="0" smtClean="0"/>
              <a:t> </a:t>
            </a:r>
            <a:r>
              <a:rPr lang="en-US" sz="5400" b="1" i="1" dirty="0" smtClean="0">
                <a:latin typeface="Baskerville Old Face" pitchFamily="18" charset="0"/>
              </a:rPr>
              <a:t>Zoo</a:t>
            </a:r>
            <a:endParaRPr lang="ru-RU" sz="5400" b="1" i="1" dirty="0"/>
          </a:p>
        </p:txBody>
      </p:sp>
      <p:pic>
        <p:nvPicPr>
          <p:cNvPr id="3"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401145470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16611" r="16611"/>
          <a:stretch>
            <a:fillRect/>
          </a:stretch>
        </p:blipFill>
        <p:spPr>
          <a:xfrm>
            <a:off x="714348" y="428604"/>
            <a:ext cx="3600400" cy="3740224"/>
          </a:xfrm>
        </p:spPr>
        <p:style>
          <a:lnRef idx="2">
            <a:schemeClr val="dk1">
              <a:shade val="50000"/>
            </a:schemeClr>
          </a:lnRef>
          <a:fillRef idx="1">
            <a:schemeClr val="dk1"/>
          </a:fillRef>
          <a:effectRef idx="0">
            <a:schemeClr val="dk1"/>
          </a:effectRef>
          <a:fontRef idx="minor">
            <a:schemeClr val="lt1"/>
          </a:fontRef>
        </p:style>
      </p:pic>
      <p:sp>
        <p:nvSpPr>
          <p:cNvPr id="4" name="Текст 3"/>
          <p:cNvSpPr>
            <a:spLocks noGrp="1"/>
          </p:cNvSpPr>
          <p:nvPr>
            <p:ph type="body" sz="half" idx="2"/>
          </p:nvPr>
        </p:nvSpPr>
        <p:spPr>
          <a:xfrm>
            <a:off x="4932040" y="1857364"/>
            <a:ext cx="3024336" cy="3294788"/>
          </a:xfrm>
        </p:spPr>
        <p:txBody>
          <a:bodyPr>
            <a:noAutofit/>
          </a:bodyPr>
          <a:lstStyle/>
          <a:p>
            <a:r>
              <a:rPr lang="en-US" sz="2800" b="1" dirty="0" smtClean="0">
                <a:latin typeface="Baskerville Old Face" pitchFamily="18" charset="0"/>
              </a:rPr>
              <a:t>Novosibirsk zoo is the largest </a:t>
            </a:r>
            <a:r>
              <a:rPr lang="ru-RU" sz="2800" b="1" dirty="0" smtClean="0"/>
              <a:t> </a:t>
            </a:r>
            <a:r>
              <a:rPr lang="en-US" sz="2800" b="1" dirty="0" smtClean="0">
                <a:latin typeface="Baskerville Old Face" pitchFamily="18" charset="0"/>
              </a:rPr>
              <a:t>zoo in Russia and it’s  the only zoo in the world,</a:t>
            </a:r>
            <a:r>
              <a:rPr lang="ru-RU" sz="2800" b="1" dirty="0" smtClean="0"/>
              <a:t> </a:t>
            </a:r>
            <a:r>
              <a:rPr lang="en-US" sz="2800" b="1" dirty="0" smtClean="0">
                <a:latin typeface="Baskerville Old Face" pitchFamily="18" charset="0"/>
              </a:rPr>
              <a:t>located in the pine forest</a:t>
            </a:r>
            <a:r>
              <a:rPr lang="ru-RU" sz="2800" b="1" dirty="0" smtClean="0"/>
              <a:t>.</a:t>
            </a:r>
            <a:r>
              <a:rPr lang="en-US" sz="2800" b="1" dirty="0" smtClean="0">
                <a:latin typeface="Baskerville Old Face" pitchFamily="18" charset="0"/>
              </a:rPr>
              <a:t> The total area of the zoo is about 60 hectares</a:t>
            </a:r>
            <a:r>
              <a:rPr lang="ru-RU" sz="2800" b="1" dirty="0" smtClean="0"/>
              <a:t>.</a:t>
            </a:r>
            <a:endParaRPr lang="en-US" sz="2800" b="1" dirty="0" smtClean="0">
              <a:latin typeface="Baskerville Old Face" pitchFamily="18" charset="0"/>
            </a:endParaRPr>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573653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28650" y="365125"/>
            <a:ext cx="3800474" cy="1325563"/>
          </a:xfrm>
        </p:spPr>
        <p:txBody>
          <a:bodyPr>
            <a:normAutofit/>
          </a:bodyPr>
          <a:lstStyle/>
          <a:p>
            <a:r>
              <a:rPr lang="en-US" sz="2800" b="1" dirty="0" smtClean="0">
                <a:latin typeface="Baskerville Old Face" pitchFamily="18" charset="0"/>
              </a:rPr>
              <a:t>There are animals that are in the Red Book</a:t>
            </a:r>
            <a:endParaRPr lang="ru-RU" sz="2800" b="1" dirty="0"/>
          </a:p>
        </p:txBody>
      </p:sp>
      <p:pic>
        <p:nvPicPr>
          <p:cNvPr id="5" name="Объект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rot="20709909">
            <a:off x="944024" y="2095241"/>
            <a:ext cx="3263118" cy="221892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6" name="Объект 5"/>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rot="879810">
            <a:off x="4934435" y="2089584"/>
            <a:ext cx="3240360" cy="215159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7" name="Picture 9" descr="90px-Coat_of_Arms_of_Novosibirsk"/>
          <p:cNvPicPr>
            <a:picLocks noChangeAspect="1" noChangeArrowheads="1"/>
          </p:cNvPicPr>
          <p:nvPr/>
        </p:nvPicPr>
        <p:blipFill>
          <a:blip r:embed="rId4"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307146223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28650" y="365125"/>
            <a:ext cx="3800474" cy="1635115"/>
          </a:xfrm>
        </p:spPr>
        <p:txBody>
          <a:bodyPr>
            <a:noAutofit/>
          </a:bodyPr>
          <a:lstStyle/>
          <a:p>
            <a:r>
              <a:rPr lang="en-US" sz="2800" b="1" dirty="0" smtClean="0">
                <a:latin typeface="Baskerville Old Face" pitchFamily="18" charset="0"/>
              </a:rPr>
              <a:t>Novosibirsk zoo keeps a lot of rare felines </a:t>
            </a:r>
            <a:endParaRPr lang="ru-RU" sz="2800" b="1" dirty="0"/>
          </a:p>
        </p:txBody>
      </p:sp>
      <p:pic>
        <p:nvPicPr>
          <p:cNvPr id="5" name="Объект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rot="20799543">
            <a:off x="795484" y="2315944"/>
            <a:ext cx="3638925" cy="242286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6" name="Объект 5"/>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rot="877581">
            <a:off x="4733685" y="2333339"/>
            <a:ext cx="3502182" cy="232294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7" name="Picture 9" descr="90px-Coat_of_Arms_of_Novosibirsk"/>
          <p:cNvPicPr>
            <a:picLocks noChangeAspect="1" noChangeArrowheads="1"/>
          </p:cNvPicPr>
          <p:nvPr/>
        </p:nvPicPr>
        <p:blipFill>
          <a:blip r:embed="rId4"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116416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t="4879" b="4879"/>
          <a:stretch>
            <a:fillRect/>
          </a:stretch>
        </p:blipFill>
        <p:spPr>
          <a:xfrm>
            <a:off x="428596" y="285728"/>
            <a:ext cx="4071966" cy="4429156"/>
          </a:xfrm>
        </p:spPr>
        <p:style>
          <a:lnRef idx="2">
            <a:schemeClr val="dk1">
              <a:shade val="50000"/>
            </a:schemeClr>
          </a:lnRef>
          <a:fillRef idx="1">
            <a:schemeClr val="dk1"/>
          </a:fillRef>
          <a:effectRef idx="0">
            <a:schemeClr val="dk1"/>
          </a:effectRef>
          <a:fontRef idx="minor">
            <a:schemeClr val="lt1"/>
          </a:fontRef>
        </p:style>
      </p:pic>
      <p:sp>
        <p:nvSpPr>
          <p:cNvPr id="4" name="Текст 3"/>
          <p:cNvSpPr>
            <a:spLocks noGrp="1"/>
          </p:cNvSpPr>
          <p:nvPr>
            <p:ph type="body" sz="half" idx="2"/>
          </p:nvPr>
        </p:nvSpPr>
        <p:spPr>
          <a:xfrm>
            <a:off x="4857752" y="2143116"/>
            <a:ext cx="3857652" cy="1785950"/>
          </a:xfrm>
        </p:spPr>
        <p:txBody>
          <a:bodyPr>
            <a:noAutofit/>
          </a:bodyPr>
          <a:lstStyle/>
          <a:p>
            <a:r>
              <a:rPr lang="en-US" sz="2800" b="1" dirty="0" smtClean="0">
                <a:latin typeface="Baskerville Old Face" pitchFamily="18" charset="0"/>
              </a:rPr>
              <a:t>The emblem of the zoo is the snow leopard.</a:t>
            </a:r>
            <a:endParaRPr lang="ru-RU" sz="2800" b="1" dirty="0"/>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4147797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29190" y="1857364"/>
            <a:ext cx="3757610" cy="4268799"/>
          </a:xfrm>
        </p:spPr>
        <p:txBody>
          <a:bodyPr>
            <a:normAutofit/>
          </a:bodyPr>
          <a:lstStyle/>
          <a:p>
            <a:pPr>
              <a:lnSpc>
                <a:spcPct val="100000"/>
              </a:lnSpc>
              <a:buNone/>
            </a:pPr>
            <a:r>
              <a:rPr lang="en-US" dirty="0" smtClean="0">
                <a:latin typeface="Baskerville Old Face" pitchFamily="18" charset="0"/>
              </a:rPr>
              <a:t>The polar</a:t>
            </a:r>
            <a:r>
              <a:rPr lang="ru-RU" dirty="0" smtClean="0"/>
              <a:t> </a:t>
            </a:r>
            <a:r>
              <a:rPr lang="en-US" dirty="0" smtClean="0">
                <a:latin typeface="Baskerville Old Face" pitchFamily="18" charset="0"/>
              </a:rPr>
              <a:t>bear</a:t>
            </a:r>
            <a:r>
              <a:rPr lang="ru-RU" dirty="0" smtClean="0"/>
              <a:t> </a:t>
            </a:r>
            <a:r>
              <a:rPr lang="en-US" dirty="0" smtClean="0">
                <a:latin typeface="Baskerville Old Face" pitchFamily="18" charset="0"/>
              </a:rPr>
              <a:t>is a big animal. It</a:t>
            </a:r>
            <a:r>
              <a:rPr lang="ru-RU" dirty="0" smtClean="0"/>
              <a:t> </a:t>
            </a:r>
            <a:r>
              <a:rPr lang="en-US" dirty="0" smtClean="0">
                <a:latin typeface="Baskerville Old Face" pitchFamily="18" charset="0"/>
              </a:rPr>
              <a:t>is a very good swimmer.</a:t>
            </a:r>
            <a:endParaRPr lang="ru-RU" dirty="0"/>
          </a:p>
        </p:txBody>
      </p:sp>
      <p:pic>
        <p:nvPicPr>
          <p:cNvPr id="1026" name="Picture 2" descr="http://prikoli.smigid.ru/uploads/posts/2012-10/1349152501_Milye-i-zabavnye-zhivotnye_6.jpg"/>
          <p:cNvPicPr>
            <a:picLocks noChangeAspect="1" noChangeArrowheads="1"/>
          </p:cNvPicPr>
          <p:nvPr/>
        </p:nvPicPr>
        <p:blipFill>
          <a:blip r:embed="rId2" cstate="print"/>
          <a:srcRect/>
          <a:stretch>
            <a:fillRect/>
          </a:stretch>
        </p:blipFill>
        <p:spPr bwMode="auto">
          <a:xfrm>
            <a:off x="357158" y="428604"/>
            <a:ext cx="4187685" cy="4500594"/>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428604"/>
            <a:ext cx="4000528" cy="5929354"/>
          </a:xfrm>
        </p:spPr>
        <p:txBody>
          <a:bodyPr>
            <a:noAutofit/>
          </a:bodyPr>
          <a:lstStyle/>
          <a:p>
            <a:pPr>
              <a:buNone/>
            </a:pPr>
            <a:r>
              <a:rPr lang="en-US" b="1" dirty="0" smtClean="0">
                <a:latin typeface="Baskerville Old Face" pitchFamily="18" charset="0"/>
              </a:rPr>
              <a:t>The liger cub is from the unusual</a:t>
            </a:r>
            <a:r>
              <a:rPr lang="ru-RU" b="1" dirty="0" smtClean="0"/>
              <a:t> </a:t>
            </a:r>
            <a:r>
              <a:rPr lang="en-US" b="1" dirty="0" smtClean="0">
                <a:latin typeface="Baskerville Old Face" pitchFamily="18" charset="0"/>
              </a:rPr>
              <a:t>family - the  African lion and the Bengal tigress. It was born in 2004.</a:t>
            </a:r>
            <a:endParaRPr lang="ru-RU" b="1" dirty="0"/>
          </a:p>
        </p:txBody>
      </p:sp>
      <p:pic>
        <p:nvPicPr>
          <p:cNvPr id="4098" name="Picture 2" descr="http://www.zoonovosib.ru/files/images/animals/26-1.jpg"/>
          <p:cNvPicPr>
            <a:picLocks noChangeAspect="1" noChangeArrowheads="1"/>
          </p:cNvPicPr>
          <p:nvPr/>
        </p:nvPicPr>
        <p:blipFill>
          <a:blip r:embed="rId2" cstate="print"/>
          <a:srcRect/>
          <a:stretch>
            <a:fillRect/>
          </a:stretch>
        </p:blipFill>
        <p:spPr bwMode="auto">
          <a:xfrm>
            <a:off x="4714876" y="285728"/>
            <a:ext cx="4214810" cy="3714776"/>
          </a:xfrm>
          <a:prstGeom prst="rect">
            <a:avLst/>
          </a:prstGeom>
        </p:spPr>
        <p:style>
          <a:lnRef idx="3">
            <a:schemeClr val="lt1"/>
          </a:lnRef>
          <a:fillRef idx="1">
            <a:schemeClr val="dk1"/>
          </a:fillRef>
          <a:effectRef idx="1">
            <a:schemeClr val="dk1"/>
          </a:effectRef>
          <a:fontRef idx="minor">
            <a:schemeClr val="lt1"/>
          </a:fontRef>
        </p:style>
      </p:pic>
      <p:pic>
        <p:nvPicPr>
          <p:cNvPr id="7" name="Picture 9" descr="90px-Coat_of_Arms_of_Novosibirsk"/>
          <p:cNvPicPr>
            <a:picLocks noChangeAspect="1" noChangeArrowheads="1"/>
          </p:cNvPicPr>
          <p:nvPr/>
        </p:nvPicPr>
        <p:blipFill>
          <a:blip r:embed="rId3" cstate="print"/>
          <a:srcRect/>
          <a:stretch>
            <a:fillRect/>
          </a:stretch>
        </p:blipFill>
        <p:spPr bwMode="auto">
          <a:xfrm>
            <a:off x="4929190" y="4143380"/>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57158" y="285728"/>
            <a:ext cx="4286280" cy="4799481"/>
          </a:xfrm>
          <a:prstGeom prst="rect">
            <a:avLst/>
          </a:prstGeom>
          <a:ln>
            <a:noFill/>
          </a:ln>
          <a:effectLst>
            <a:outerShdw blurRad="292100" dist="139700" dir="2700000" algn="tl" rotWithShape="0">
              <a:srgbClr val="333333">
                <a:alpha val="65000"/>
              </a:srgbClr>
            </a:outerShdw>
          </a:effectLst>
        </p:spPr>
      </p:pic>
      <p:pic>
        <p:nvPicPr>
          <p:cNvPr id="3"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5" name="Стрелка влево 4">
            <a:hlinkClick r:id="rId4" action="ppaction://hlinksldjump"/>
          </p:cNvPr>
          <p:cNvSpPr/>
          <p:nvPr/>
        </p:nvSpPr>
        <p:spPr>
          <a:xfrm>
            <a:off x="179512" y="602128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93155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929190" y="1428737"/>
            <a:ext cx="3486120" cy="2000264"/>
          </a:xfrm>
        </p:spPr>
        <p:txBody>
          <a:bodyPr>
            <a:noAutofit/>
          </a:bodyPr>
          <a:lstStyle/>
          <a:p>
            <a:pPr algn="l"/>
            <a:r>
              <a:rPr lang="en-US" sz="2800" b="1" i="1" dirty="0" smtClean="0">
                <a:solidFill>
                  <a:schemeClr val="tx1"/>
                </a:solidFill>
                <a:latin typeface="Baskerville Old Face" pitchFamily="18" charset="0"/>
              </a:rPr>
              <a:t>State Public Science and technology library</a:t>
            </a:r>
            <a:r>
              <a:rPr lang="en-US" sz="4000" b="1" dirty="0" smtClean="0">
                <a:solidFill>
                  <a:schemeClr val="tx1"/>
                </a:solidFill>
                <a:latin typeface="Baskerville Old Face" pitchFamily="18" charset="0"/>
              </a:rPr>
              <a:t/>
            </a:r>
            <a:br>
              <a:rPr lang="en-US" sz="4000" b="1" dirty="0" smtClean="0">
                <a:solidFill>
                  <a:schemeClr val="tx1"/>
                </a:solidFill>
                <a:latin typeface="Baskerville Old Face" pitchFamily="18" charset="0"/>
              </a:rPr>
            </a:br>
            <a:endParaRPr lang="ru-RU" sz="4000" b="1" dirty="0">
              <a:solidFill>
                <a:schemeClr val="tx1"/>
              </a:solidFill>
            </a:endParaRPr>
          </a:p>
        </p:txBody>
      </p:sp>
      <p:sp>
        <p:nvSpPr>
          <p:cNvPr id="7" name="Подзаголовок 2"/>
          <p:cNvSpPr txBox="1">
            <a:spLocks noGrp="1"/>
          </p:cNvSpPr>
          <p:nvPr>
            <p:ph type="subTitle" idx="1"/>
          </p:nvPr>
        </p:nvSpPr>
        <p:spPr>
          <a:xfrm>
            <a:off x="4857752" y="3000372"/>
            <a:ext cx="3981448" cy="642942"/>
          </a:xfrm>
          <a:prstGeom prst="rect">
            <a:avLst/>
          </a:prstGeom>
        </p:spPr>
        <p:txBody>
          <a:bodyPr vert="horz" anchor="b">
            <a:normAutofit fontScale="77500" lnSpcReduction="20000"/>
          </a:bodyPr>
          <a:lstStyle/>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3600" b="1" i="0" u="none" strike="noStrike" kern="1200" cap="none" spc="0" normalizeH="0" baseline="0" noProof="0" dirty="0" smtClean="0">
                <a:ln>
                  <a:noFill/>
                </a:ln>
                <a:effectLst/>
                <a:uLnTx/>
                <a:uFillTx/>
                <a:latin typeface="Baskerville Old Face" pitchFamily="18" charset="0"/>
              </a:rPr>
              <a:t>It was established in 1918</a:t>
            </a:r>
            <a:endParaRPr kumimoji="0" lang="ru-RU" sz="3600" b="1" i="0" u="none" strike="noStrike" kern="1200" cap="none" spc="0" normalizeH="0" baseline="0" noProof="0" dirty="0">
              <a:ln>
                <a:noFill/>
              </a:ln>
              <a:effectLst/>
              <a:uLnTx/>
              <a:uFillTx/>
              <a:latin typeface="+mn-lt"/>
            </a:endParaRPr>
          </a:p>
        </p:txBody>
      </p:sp>
      <p:pic>
        <p:nvPicPr>
          <p:cNvPr id="4" name="Рисунок 3" descr="гпнтб.jpg"/>
          <p:cNvPicPr>
            <a:picLocks noChangeAspect="1"/>
          </p:cNvPicPr>
          <p:nvPr/>
        </p:nvPicPr>
        <p:blipFill>
          <a:blip r:embed="rId2" cstate="print"/>
          <a:srcRect l="5599" r="5599"/>
          <a:stretch>
            <a:fillRect/>
          </a:stretch>
        </p:blipFill>
        <p:spPr>
          <a:xfrm>
            <a:off x="571472" y="357166"/>
            <a:ext cx="3571900" cy="3143272"/>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5" name="Picture 9" descr="90px-Coat_of_Arms_of_Novosibirsk"/>
          <p:cNvPicPr>
            <a:picLocks noChangeAspect="1" noChangeArrowheads="1"/>
          </p:cNvPicPr>
          <p:nvPr/>
        </p:nvPicPr>
        <p:blipFill>
          <a:blip r:embed="rId3" cstate="print"/>
          <a:srcRect/>
          <a:stretch>
            <a:fillRect/>
          </a:stretch>
        </p:blipFill>
        <p:spPr bwMode="auto">
          <a:xfrm>
            <a:off x="6858016" y="214290"/>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3800474" cy="2278057"/>
          </a:xfrm>
        </p:spPr>
        <p:txBody>
          <a:bodyPr>
            <a:noAutofit/>
          </a:bodyPr>
          <a:lstStyle/>
          <a:p>
            <a:pPr algn="ctr"/>
            <a:r>
              <a:rPr lang="en-US" sz="4000" b="1" i="1" dirty="0" smtClean="0">
                <a:latin typeface="Baskerville Old Face" pitchFamily="18" charset="0"/>
              </a:rPr>
              <a:t>Novosibirsk Theatre of Opera and Ballet</a:t>
            </a:r>
            <a:endParaRPr lang="ru-RU" sz="4000" b="1" i="1" dirty="0"/>
          </a:p>
        </p:txBody>
      </p:sp>
      <p:pic>
        <p:nvPicPr>
          <p:cNvPr id="3"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_030"/>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500034" y="357166"/>
            <a:ext cx="4071965" cy="4280524"/>
          </a:xfrm>
          <a:prstGeom prst="rect">
            <a:avLst/>
          </a:prstGeom>
          <a:noFill/>
          <a:ln>
            <a:noFill/>
          </a:ln>
        </p:spPr>
      </p:pic>
      <p:sp>
        <p:nvSpPr>
          <p:cNvPr id="4" name="TextBox 3"/>
          <p:cNvSpPr txBox="1"/>
          <p:nvPr/>
        </p:nvSpPr>
        <p:spPr>
          <a:xfrm>
            <a:off x="4929190" y="2214554"/>
            <a:ext cx="3714776" cy="1384995"/>
          </a:xfrm>
          <a:prstGeom prst="rect">
            <a:avLst/>
          </a:prstGeom>
          <a:noFill/>
        </p:spPr>
        <p:txBody>
          <a:bodyPr wrap="square" rtlCol="0">
            <a:spAutoFit/>
          </a:bodyPr>
          <a:lstStyle/>
          <a:p>
            <a:r>
              <a:rPr lang="en-US" sz="2800" b="1" dirty="0" smtClean="0">
                <a:latin typeface="Baskerville Old Face" pitchFamily="18" charset="0"/>
              </a:rPr>
              <a:t>The Theatre of Opera and Ballet </a:t>
            </a:r>
          </a:p>
          <a:p>
            <a:r>
              <a:rPr lang="en-US" sz="2800" b="1" dirty="0" smtClean="0">
                <a:latin typeface="Baskerville Old Face" pitchFamily="18" charset="0"/>
              </a:rPr>
              <a:t>                      </a:t>
            </a:r>
            <a:endParaRPr lang="ru-RU" sz="2800" b="1" dirty="0"/>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063595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7158" y="1857364"/>
            <a:ext cx="4032448" cy="2664296"/>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 name="TextBox 2"/>
          <p:cNvSpPr txBox="1"/>
          <p:nvPr/>
        </p:nvSpPr>
        <p:spPr>
          <a:xfrm>
            <a:off x="285720" y="500043"/>
            <a:ext cx="4214842"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smtClean="0">
                <a:latin typeface="Baskerville Old Face" pitchFamily="18" charset="0"/>
              </a:rPr>
              <a:t>The Theatre of Opera and Ballet was  opened on  May 12, 1945.</a:t>
            </a:r>
          </a:p>
          <a:p>
            <a:r>
              <a:rPr lang="en-US" sz="2000" b="1" dirty="0" smtClean="0">
                <a:latin typeface="Baskerville Old Face" pitchFamily="18" charset="0"/>
              </a:rPr>
              <a:t>It is the largest theatre in Russia. </a:t>
            </a:r>
            <a:endParaRPr lang="ru-RU" sz="2000" b="1" dirty="0"/>
          </a:p>
        </p:txBody>
      </p:sp>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2926722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596" y="4214818"/>
            <a:ext cx="4143404" cy="1508105"/>
          </a:xfrm>
          <a:prstGeom prst="rect">
            <a:avLst/>
          </a:prstGeom>
          <a:noFill/>
        </p:spPr>
        <p:txBody>
          <a:bodyPr wrap="square" rtlCol="0">
            <a:spAutoFit/>
          </a:bodyPr>
          <a:lstStyle/>
          <a:p>
            <a:pPr algn="ctr"/>
            <a:r>
              <a:rPr lang="en-US" sz="3600" dirty="0" smtClean="0"/>
              <a:t>  </a:t>
            </a:r>
            <a:r>
              <a:rPr lang="en-US" sz="2800" b="1" dirty="0" smtClean="0">
                <a:latin typeface="Baskerville Old Face" pitchFamily="18" charset="0"/>
              </a:rPr>
              <a:t>The theatre is situated in Lenin Square</a:t>
            </a:r>
          </a:p>
          <a:p>
            <a:pPr algn="ctr"/>
            <a:r>
              <a:rPr lang="en-US" sz="2800" dirty="0" smtClean="0"/>
              <a:t>                    </a:t>
            </a:r>
            <a:endParaRPr lang="ru-RU" sz="2800" dirty="0"/>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20" y="285728"/>
            <a:ext cx="4143404" cy="356870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240174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Ncy;&amp;ocy;&amp;vcy;&amp;ocy;&amp;scy;&amp;icy;&amp;bcy;&amp;icy;&amp;rcy;&amp;scy;&amp;kcy;&amp;icy;&amp;jcy; &amp;Gcy;&amp;ocy;&amp;scy;&amp;ucy;&amp;dcy;&amp;acy;&amp;rcy;&amp;scy;&amp;tcy;&amp;vcy;&amp;iecy;&amp;ncy;&amp;ncy;&amp;ycy;&amp;jcy; &amp;Acy;&amp;kcy;&amp;acy;&amp;dcy;&amp;iecy;&amp;mcy;&amp;icy;&amp;chcy;&amp;iecy;&amp;scy;&amp;kcy;&amp;icy;&amp;jcy; &amp;Tcy;&amp;iecy;&amp;acy;&amp;tcy;&amp;rcy; &amp;Ocy;&amp;pcy;&amp;iecy;&amp;rcy;&amp;ycy; &amp;icy; &amp;Bcy;&amp;acy;&amp;lcy;&amp;iecy;&amp;tcy;&amp;acy;: &amp;Icy;&amp;ncy;&amp;tcy;&amp;iecy;&amp;rcy;&amp;softcy;&amp;iecy;&amp;rcy; &amp;zcy;&amp;acy;&amp;lcy;&amp;a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357166"/>
            <a:ext cx="4143404" cy="4019375"/>
          </a:xfrm>
          <a:prstGeom prst="rect">
            <a:avLst/>
          </a:prstGeom>
          <a:extLst>
            <a:ext uri="{909E8E84-426E-40DD-AFC4-6F175D3DCCD1}">
              <a14:hiddenFill xmlns="" xmlns:a14="http://schemas.microsoft.com/office/drawing/2010/main">
                <a:solidFill>
                  <a:srgbClr val="FFFFFF"/>
                </a:solidFill>
              </a14:hiddenFill>
            </a:ext>
          </a:extLst>
        </p:spPr>
        <p:style>
          <a:lnRef idx="2">
            <a:schemeClr val="dk1">
              <a:shade val="50000"/>
            </a:schemeClr>
          </a:lnRef>
          <a:fillRef idx="1">
            <a:schemeClr val="dk1"/>
          </a:fillRef>
          <a:effectRef idx="0">
            <a:schemeClr val="dk1"/>
          </a:effectRef>
          <a:fontRef idx="minor">
            <a:schemeClr val="lt1"/>
          </a:fontRef>
        </p:style>
      </p:pic>
      <p:sp>
        <p:nvSpPr>
          <p:cNvPr id="2" name="TextBox 1"/>
          <p:cNvSpPr txBox="1"/>
          <p:nvPr/>
        </p:nvSpPr>
        <p:spPr>
          <a:xfrm>
            <a:off x="4786314" y="2000240"/>
            <a:ext cx="4071966" cy="1323439"/>
          </a:xfrm>
          <a:prstGeom prst="rect">
            <a:avLst/>
          </a:prstGeom>
          <a:noFill/>
        </p:spPr>
        <p:txBody>
          <a:bodyPr wrap="square" rtlCol="0">
            <a:spAutoFit/>
          </a:bodyPr>
          <a:lstStyle/>
          <a:p>
            <a:r>
              <a:rPr lang="en-US" sz="2800" b="1" dirty="0" smtClean="0">
                <a:latin typeface="Baskerville Old Face" pitchFamily="18" charset="0"/>
              </a:rPr>
              <a:t>The main structure of the building is a huge dome</a:t>
            </a:r>
          </a:p>
          <a:p>
            <a:pPr algn="ctr"/>
            <a:endParaRPr lang="ru-RU" sz="2400" b="1" dirty="0"/>
          </a:p>
        </p:txBody>
      </p:sp>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2805216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2-tub-ru.yandex.net/i?id=2ec853119db23570a0f652d01d80cd40&amp;n=33&amp;h=190&amp;w=29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14942" y="3214686"/>
            <a:ext cx="2577504" cy="1665735"/>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http://vi.ill.in.ua/m/625x469/950925.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2976" y="500042"/>
            <a:ext cx="2851516" cy="2139778"/>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http://rpp.nashaucheba.ru/pars_docs/refs/86/85167/img2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2976" y="3000372"/>
            <a:ext cx="2939735" cy="22048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rot="10800000" flipV="1">
            <a:off x="4841551" y="1834828"/>
            <a:ext cx="3859635" cy="954107"/>
          </a:xfrm>
          <a:prstGeom prst="rect">
            <a:avLst/>
          </a:prstGeom>
          <a:noFill/>
        </p:spPr>
        <p:txBody>
          <a:bodyPr wrap="square" rtlCol="0">
            <a:spAutoFit/>
          </a:bodyPr>
          <a:lstStyle/>
          <a:p>
            <a:r>
              <a:rPr lang="en-US" sz="2800" b="1" dirty="0" smtClean="0">
                <a:ln w="18415" cmpd="sng">
                  <a:solidFill>
                    <a:srgbClr val="FFFFFF"/>
                  </a:solidFill>
                  <a:prstDash val="solid"/>
                </a:ln>
                <a:latin typeface="Baskerville Old Face" pitchFamily="18" charset="0"/>
              </a:rPr>
              <a:t>Amazing plays are shown in the theatre</a:t>
            </a:r>
          </a:p>
        </p:txBody>
      </p:sp>
      <p:pic>
        <p:nvPicPr>
          <p:cNvPr id="7" name="Picture 9" descr="90px-Coat_of_Arms_of_Novosibirsk"/>
          <p:cNvPicPr>
            <a:picLocks noChangeAspect="1" noChangeArrowheads="1"/>
          </p:cNvPicPr>
          <p:nvPr/>
        </p:nvPicPr>
        <p:blipFill>
          <a:blip r:embed="rId5"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978743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1472" y="548680"/>
            <a:ext cx="3929090" cy="3384376"/>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 name="TextBox 2"/>
          <p:cNvSpPr txBox="1"/>
          <p:nvPr/>
        </p:nvSpPr>
        <p:spPr>
          <a:xfrm>
            <a:off x="642910" y="4214818"/>
            <a:ext cx="3929090" cy="954107"/>
          </a:xfrm>
          <a:prstGeom prst="rect">
            <a:avLst/>
          </a:prstGeom>
          <a:noFill/>
        </p:spPr>
        <p:txBody>
          <a:bodyPr wrap="square" rtlCol="0">
            <a:spAutoFit/>
          </a:bodyPr>
          <a:lstStyle/>
          <a:p>
            <a:r>
              <a:rPr lang="en-US" sz="2800" b="1" dirty="0" smtClean="0">
                <a:latin typeface="Baskerville Old Face" pitchFamily="18" charset="0"/>
              </a:rPr>
              <a:t>Welcome to </a:t>
            </a:r>
            <a:r>
              <a:rPr lang="en-US" sz="2800" b="1" dirty="0" smtClean="0">
                <a:latin typeface="Baskerville Old Face" pitchFamily="18" charset="0"/>
              </a:rPr>
              <a:t>the Theatre </a:t>
            </a:r>
            <a:r>
              <a:rPr lang="en-US" sz="2800" b="1" dirty="0" smtClean="0">
                <a:latin typeface="Baskerville Old Face" pitchFamily="18" charset="0"/>
              </a:rPr>
              <a:t>of Opera and Ballet!</a:t>
            </a:r>
            <a:endParaRPr lang="ru-RU" sz="2800" b="1" dirty="0"/>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6" name="Стрелка влево 5">
            <a:hlinkClick r:id="rId4" action="ppaction://hlinksldjump"/>
          </p:cNvPr>
          <p:cNvSpPr/>
          <p:nvPr/>
        </p:nvSpPr>
        <p:spPr>
          <a:xfrm>
            <a:off x="323528" y="602128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4166508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642918"/>
            <a:ext cx="3814762" cy="1428760"/>
          </a:xfrm>
        </p:spPr>
        <p:txBody>
          <a:bodyPr/>
          <a:lstStyle/>
          <a:p>
            <a:r>
              <a:rPr lang="en-US" sz="4800" b="1" i="1" dirty="0" smtClean="0">
                <a:latin typeface="Baskerville Old Face" pitchFamily="18" charset="0"/>
              </a:rPr>
              <a:t>The Globe Theatre</a:t>
            </a:r>
            <a:endParaRPr lang="ru-RU" sz="4800" b="1" i="1" dirty="0"/>
          </a:p>
        </p:txBody>
      </p:sp>
      <p:pic>
        <p:nvPicPr>
          <p:cNvPr id="3"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81000" y="500042"/>
            <a:ext cx="4048124" cy="4300558"/>
          </a:xfrm>
          <a:noFill/>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latin typeface="Baskerville Old Face" pitchFamily="18" charset="0"/>
              </a:rPr>
              <a:t>The Globe Theater is one of the oldest in the city</a:t>
            </a:r>
            <a:r>
              <a:rPr lang="ru-RU" sz="2800" b="1" dirty="0" smtClean="0"/>
              <a:t>. </a:t>
            </a:r>
            <a:r>
              <a:rPr lang="en-US" sz="2800" b="1" dirty="0" smtClean="0">
                <a:latin typeface="Baskerville Old Face" pitchFamily="18" charset="0"/>
              </a:rPr>
              <a:t>Nowadays it shows a lot of different and exciting plays to the people of all ages and tastes</a:t>
            </a:r>
            <a:endParaRPr lang="ru-RU" sz="2800" b="1" dirty="0"/>
          </a:p>
        </p:txBody>
      </p:sp>
      <p:pic>
        <p:nvPicPr>
          <p:cNvPr id="4"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2677685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3727845" cy="1325563"/>
          </a:xfrm>
          <a:noFill/>
          <a:ln>
            <a:noFill/>
          </a:ln>
        </p:spPr>
        <p:style>
          <a:lnRef idx="1">
            <a:schemeClr val="accent1"/>
          </a:lnRef>
          <a:fillRef idx="2">
            <a:schemeClr val="accent1"/>
          </a:fillRef>
          <a:effectRef idx="1">
            <a:schemeClr val="accent1"/>
          </a:effectRef>
          <a:fontRef idx="minor">
            <a:schemeClr val="dk1"/>
          </a:fontRef>
        </p:style>
        <p:txBody>
          <a:bodyPr/>
          <a:lstStyle/>
          <a:p>
            <a:r>
              <a:rPr lang="en-US" sz="2800" dirty="0" smtClean="0">
                <a:latin typeface="Baskerville Old Face" pitchFamily="18" charset="0"/>
              </a:rPr>
              <a:t>The original site was</a:t>
            </a:r>
            <a:r>
              <a:rPr lang="en-US" sz="2800" dirty="0" smtClean="0">
                <a:latin typeface="Baskerville Old Face" pitchFamily="18" charset="0"/>
              </a:rPr>
              <a:t> </a:t>
            </a:r>
            <a:r>
              <a:rPr lang="en-US" sz="2800" dirty="0" smtClean="0">
                <a:latin typeface="Baskerville Old Face" pitchFamily="18" charset="0"/>
              </a:rPr>
              <a:t>built in </a:t>
            </a:r>
            <a:r>
              <a:rPr lang="en-US" sz="2800" dirty="0" smtClean="0">
                <a:latin typeface="Baskerville Old Face" pitchFamily="18" charset="0"/>
              </a:rPr>
              <a:t>1930</a:t>
            </a:r>
            <a:r>
              <a:rPr lang="ru-RU" sz="2800" dirty="0" smtClean="0">
                <a:latin typeface="Baskerville Old Face" pitchFamily="18" charset="0"/>
              </a:rPr>
              <a:t>. </a:t>
            </a:r>
            <a:r>
              <a:rPr lang="en-US" sz="2800" dirty="0" smtClean="0">
                <a:latin typeface="Baskerville Old Face" pitchFamily="18" charset="0"/>
              </a:rPr>
              <a:t>The theatre was renamed into the </a:t>
            </a:r>
            <a:r>
              <a:rPr lang="ru-RU" sz="2800" dirty="0" smtClean="0">
                <a:latin typeface="Baskerville Old Face" pitchFamily="18" charset="0"/>
              </a:rPr>
              <a:t>«</a:t>
            </a:r>
            <a:r>
              <a:rPr lang="en-US" sz="2800" dirty="0" smtClean="0">
                <a:latin typeface="Baskerville Old Face" pitchFamily="18" charset="0"/>
              </a:rPr>
              <a:t>Globe</a:t>
            </a:r>
            <a:r>
              <a:rPr lang="ru-RU" sz="2800" dirty="0" smtClean="0">
                <a:latin typeface="Baskerville Old Face" pitchFamily="18" charset="0"/>
              </a:rPr>
              <a:t>» </a:t>
            </a:r>
            <a:r>
              <a:rPr lang="en-US" sz="2800" dirty="0" smtClean="0">
                <a:latin typeface="Baskerville Old Face" pitchFamily="18" charset="0"/>
              </a:rPr>
              <a:t>in 1993.</a:t>
            </a:r>
            <a:endParaRPr lang="ru-RU" sz="2800" dirty="0"/>
          </a:p>
        </p:txBody>
      </p:sp>
      <p:sp>
        <p:nvSpPr>
          <p:cNvPr id="4" name="Объект 3"/>
          <p:cNvSpPr>
            <a:spLocks noGrp="1"/>
          </p:cNvSpPr>
          <p:nvPr>
            <p:ph sz="half" idx="2"/>
          </p:nvPr>
        </p:nvSpPr>
        <p:spPr/>
        <p:txBody>
          <a:bodyPr/>
          <a:lstStyle/>
          <a:p>
            <a:endParaRPr lang="ru-RU" dirty="0" smtClean="0"/>
          </a:p>
          <a:p>
            <a:endParaRPr lang="ru-RU"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7224" y="1857364"/>
            <a:ext cx="3384376" cy="3168352"/>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shade val="50000"/>
            </a:schemeClr>
          </a:lnRef>
          <a:fillRef idx="1">
            <a:schemeClr val="dk1"/>
          </a:fillRef>
          <a:effectRef idx="0">
            <a:schemeClr val="dk1"/>
          </a:effectRef>
          <a:fontRef idx="minor">
            <a:schemeClr val="lt1"/>
          </a:fontRef>
        </p:style>
      </p:pic>
      <p:pic>
        <p:nvPicPr>
          <p:cNvPr id="7"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3632037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7752" y="1571612"/>
            <a:ext cx="4014758" cy="3429024"/>
          </a:xfrm>
        </p:spPr>
        <p:txBody>
          <a:bodyPr>
            <a:noAutofit/>
          </a:bodyPr>
          <a:lstStyle/>
          <a:p>
            <a:r>
              <a:rPr lang="en-US" sz="2800" b="1" dirty="0" smtClean="0">
                <a:solidFill>
                  <a:schemeClr val="tx1"/>
                </a:solidFill>
                <a:latin typeface="Baskerville Old Face" pitchFamily="18" charset="0"/>
              </a:rPr>
              <a:t>It is  the largest fond of the world knowledge</a:t>
            </a:r>
            <a:endParaRPr lang="ru-RU" sz="2800" b="1" dirty="0">
              <a:solidFill>
                <a:schemeClr val="tx1"/>
              </a:solidFill>
            </a:endParaRPr>
          </a:p>
        </p:txBody>
      </p:sp>
      <p:pic>
        <p:nvPicPr>
          <p:cNvPr id="15362" name="Picture 2" descr="http://static.ngs.ru/turizm/images/bc11dd5cd97b977e1837be3992a5073a.jpg"/>
          <p:cNvPicPr>
            <a:picLocks noChangeAspect="1" noChangeArrowheads="1"/>
          </p:cNvPicPr>
          <p:nvPr/>
        </p:nvPicPr>
        <p:blipFill>
          <a:blip r:embed="rId2" cstate="print"/>
          <a:srcRect/>
          <a:stretch>
            <a:fillRect/>
          </a:stretch>
        </p:blipFill>
        <p:spPr bwMode="auto">
          <a:xfrm>
            <a:off x="357158" y="357166"/>
            <a:ext cx="4071966" cy="364333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76" y="1928802"/>
            <a:ext cx="3800474" cy="2357454"/>
          </a:xfrm>
        </p:spPr>
        <p:txBody>
          <a:bodyPr>
            <a:noAutofit/>
          </a:bodyPr>
          <a:lstStyle/>
          <a:p>
            <a:pPr algn="ctr"/>
            <a:r>
              <a:rPr lang="en-US" sz="2800" dirty="0" smtClean="0"/>
              <a:t>In 2008 the theatre became one of the </a:t>
            </a:r>
            <a:r>
              <a:rPr lang="ru-RU" sz="2800" dirty="0" smtClean="0"/>
              <a:t>«</a:t>
            </a:r>
            <a:r>
              <a:rPr lang="en-US" sz="2800" dirty="0" smtClean="0"/>
              <a:t>Wonders of Novosibirsk</a:t>
            </a:r>
            <a:r>
              <a:rPr lang="ru-RU" sz="2800" dirty="0" smtClean="0"/>
              <a:t>»</a:t>
            </a:r>
            <a:endParaRPr lang="ru-RU"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596" y="428604"/>
            <a:ext cx="4033018" cy="3871902"/>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shade val="50000"/>
            </a:schemeClr>
          </a:lnRef>
          <a:fillRef idx="1">
            <a:schemeClr val="dk1"/>
          </a:fillRef>
          <a:effectRef idx="0">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1492009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1000" y="714357"/>
            <a:ext cx="4048124" cy="1571635"/>
          </a:xfrm>
          <a:noFill/>
        </p:spPr>
        <p:style>
          <a:lnRef idx="0">
            <a:schemeClr val="dk1"/>
          </a:lnRef>
          <a:fillRef idx="3">
            <a:schemeClr val="dk1"/>
          </a:fillRef>
          <a:effectRef idx="3">
            <a:schemeClr val="dk1"/>
          </a:effectRef>
          <a:fontRef idx="minor">
            <a:schemeClr val="lt1"/>
          </a:fontRef>
        </p:style>
        <p:txBody>
          <a:bodyPr/>
          <a:lstStyle/>
          <a:p>
            <a:pPr algn="ctr"/>
            <a:r>
              <a:rPr lang="en-US" sz="3600" b="1" dirty="0" smtClean="0">
                <a:solidFill>
                  <a:schemeClr val="tx1"/>
                </a:solidFill>
                <a:latin typeface="Baskerville Old Face" pitchFamily="18" charset="0"/>
              </a:rPr>
              <a:t>You are welcome to the Globe Theater!!!</a:t>
            </a:r>
            <a:endParaRPr lang="ru-RU" sz="3600" b="1" dirty="0">
              <a:solidFill>
                <a:schemeClr val="tx1"/>
              </a:solidFill>
            </a:endParaRPr>
          </a:p>
        </p:txBody>
      </p:sp>
      <p:pic>
        <p:nvPicPr>
          <p:cNvPr id="3"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
        <p:nvSpPr>
          <p:cNvPr id="4" name="Стрелка влево 3">
            <a:hlinkClick r:id="rId3" action="ppaction://hlinksldjump"/>
          </p:cNvPr>
          <p:cNvSpPr/>
          <p:nvPr/>
        </p:nvSpPr>
        <p:spPr>
          <a:xfrm>
            <a:off x="179512" y="594928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392729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548680"/>
            <a:ext cx="3816994" cy="3094634"/>
          </a:xfrm>
        </p:spPr>
        <p:txBody>
          <a:bodyPr/>
          <a:lstStyle/>
          <a:p>
            <a:pPr algn="l"/>
            <a:r>
              <a:rPr lang="en-US" sz="4000" b="1" i="1" dirty="0" smtClean="0">
                <a:latin typeface="Baskerville Old Face" pitchFamily="18" charset="0"/>
              </a:rPr>
              <a:t>The Red prospect</a:t>
            </a:r>
            <a:br>
              <a:rPr lang="en-US" sz="4000" b="1" i="1" dirty="0" smtClean="0">
                <a:latin typeface="Baskerville Old Face" pitchFamily="18" charset="0"/>
              </a:rPr>
            </a:br>
            <a:r>
              <a:rPr lang="en-US" sz="4000" b="1" i="1" dirty="0" smtClean="0">
                <a:latin typeface="Baskerville Old Face" pitchFamily="18" charset="0"/>
              </a:rPr>
              <a:t/>
            </a:r>
            <a:br>
              <a:rPr lang="en-US" sz="4000" b="1" i="1" dirty="0" smtClean="0">
                <a:latin typeface="Baskerville Old Face" pitchFamily="18" charset="0"/>
              </a:rPr>
            </a:br>
            <a:r>
              <a:rPr lang="en-US" sz="4000" b="1" i="1" dirty="0" smtClean="0">
                <a:latin typeface="Baskerville Old Face" pitchFamily="18" charset="0"/>
              </a:rPr>
              <a:t> The </a:t>
            </a:r>
            <a:r>
              <a:rPr lang="en-US" sz="4000" b="1" i="1" dirty="0" err="1" smtClean="0">
                <a:latin typeface="Baskerville Old Face" pitchFamily="18" charset="0"/>
              </a:rPr>
              <a:t>Bugrinsky</a:t>
            </a:r>
            <a:r>
              <a:rPr lang="en-US" sz="4000" b="1" i="1" dirty="0" smtClean="0">
                <a:latin typeface="Baskerville Old Face" pitchFamily="18" charset="0"/>
              </a:rPr>
              <a:t> Bridge</a:t>
            </a:r>
            <a:endParaRPr lang="ru-RU" sz="4000" b="1" i="1" dirty="0"/>
          </a:p>
        </p:txBody>
      </p:sp>
      <p:pic>
        <p:nvPicPr>
          <p:cNvPr id="3"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32266968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5214942" y="1928802"/>
            <a:ext cx="3471858" cy="2714644"/>
          </a:xfrm>
        </p:spPr>
        <p:txBody>
          <a:bodyPr/>
          <a:lstStyle/>
          <a:p>
            <a:pPr marL="0" indent="0">
              <a:buNone/>
            </a:pPr>
            <a:r>
              <a:rPr lang="en-US" b="1" dirty="0" smtClean="0">
                <a:latin typeface="Baskerville Old Face" pitchFamily="18" charset="0"/>
              </a:rPr>
              <a:t>The Red Prospect  was called Nicholas Prospect until 1920 </a:t>
            </a:r>
            <a:r>
              <a:rPr lang="ru-RU" dirty="0">
                <a:solidFill>
                  <a:srgbClr val="FF0000"/>
                </a:solidFill>
              </a:rPr>
              <a:t/>
            </a:r>
            <a:br>
              <a:rPr lang="ru-RU" dirty="0">
                <a:solidFill>
                  <a:srgbClr val="FF0000"/>
                </a:solidFill>
              </a:rPr>
            </a:br>
            <a:endParaRPr lang="ru-RU" dirty="0"/>
          </a:p>
          <a:p>
            <a:pPr marL="0" indent="0">
              <a:buNone/>
            </a:pP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34" y="571480"/>
            <a:ext cx="3857652" cy="3723236"/>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shade val="50000"/>
            </a:schemeClr>
          </a:lnRef>
          <a:fillRef idx="1">
            <a:schemeClr val="dk1"/>
          </a:fillRef>
          <a:effectRef idx="0">
            <a:schemeClr val="dk1"/>
          </a:effectRef>
          <a:fontRef idx="minor">
            <a:schemeClr val="lt1"/>
          </a:fontRef>
        </p:style>
      </p:pic>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398636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 8"/>
          <p:cNvSpPr>
            <a:spLocks noGrp="1"/>
          </p:cNvSpPr>
          <p:nvPr>
            <p:ph type="body" sz="half" idx="4294967295"/>
          </p:nvPr>
        </p:nvSpPr>
        <p:spPr>
          <a:xfrm>
            <a:off x="4857752" y="2000241"/>
            <a:ext cx="3424236" cy="3071833"/>
          </a:xfrm>
        </p:spPr>
        <p:txBody>
          <a:bodyPr>
            <a:normAutofit/>
          </a:bodyPr>
          <a:lstStyle/>
          <a:p>
            <a:pPr marL="0" indent="0">
              <a:buNone/>
            </a:pPr>
            <a:r>
              <a:rPr lang="en-US" dirty="0" smtClean="0">
                <a:latin typeface="Baskerville Old Face" pitchFamily="18" charset="0"/>
              </a:rPr>
              <a:t>It’s the central </a:t>
            </a:r>
            <a:r>
              <a:rPr lang="en-US" dirty="0">
                <a:latin typeface="Baskerville Old Face" pitchFamily="18" charset="0"/>
              </a:rPr>
              <a:t>highway of Novosibirsk. The length </a:t>
            </a:r>
            <a:r>
              <a:rPr lang="en-US" dirty="0" smtClean="0">
                <a:latin typeface="Baskerville Old Face" pitchFamily="18" charset="0"/>
              </a:rPr>
              <a:t>is </a:t>
            </a:r>
            <a:r>
              <a:rPr lang="en-US" dirty="0">
                <a:latin typeface="Baskerville Old Face" pitchFamily="18" charset="0"/>
              </a:rPr>
              <a:t>about seven kilometers</a:t>
            </a:r>
            <a:r>
              <a:rPr lang="en-US" dirty="0" smtClean="0">
                <a:latin typeface="Baskerville Old Face" pitchFamily="18" charset="0"/>
              </a:rPr>
              <a:t>.</a:t>
            </a:r>
            <a:endParaRPr lang="ru-RU" dirty="0"/>
          </a:p>
        </p:txBody>
      </p:sp>
      <p:pic>
        <p:nvPicPr>
          <p:cNvPr id="5122" name="Picture 2"/>
          <p:cNvPicPr>
            <a:picLocks noGrp="1" noChangeAspect="1" noChangeArrowheads="1"/>
          </p:cNvPicPr>
          <p:nvPr>
            <p:ph type="pic" idx="4294967295"/>
          </p:nvPr>
        </p:nvPicPr>
        <p:blipFill>
          <a:blip r:embed="rId2" cstate="print">
            <a:extLst>
              <a:ext uri="{28A0092B-C50C-407E-A947-70E740481C1C}">
                <a14:useLocalDpi xmlns:a14="http://schemas.microsoft.com/office/drawing/2010/main" xmlns="" val="0"/>
              </a:ext>
            </a:extLst>
          </a:blip>
          <a:srcRect l="1916" r="1916"/>
          <a:stretch>
            <a:fillRect/>
          </a:stretch>
        </p:blipFill>
        <p:spPr bwMode="auto">
          <a:xfrm>
            <a:off x="428596" y="285728"/>
            <a:ext cx="4143404" cy="4114800"/>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shade val="50000"/>
            </a:schemeClr>
          </a:lnRef>
          <a:fillRef idx="1">
            <a:schemeClr val="dk1"/>
          </a:fillRef>
          <a:effectRef idx="0">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5" name="Стрелка влево 4">
            <a:hlinkClick r:id="rId4" action="ppaction://hlinksldjump"/>
          </p:cNvPr>
          <p:cNvSpPr/>
          <p:nvPr/>
        </p:nvSpPr>
        <p:spPr>
          <a:xfrm>
            <a:off x="179512" y="594928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264101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786314" y="1857364"/>
            <a:ext cx="3729036" cy="1143008"/>
          </a:xfrm>
        </p:spPr>
        <p:txBody>
          <a:bodyPr>
            <a:normAutofit fontScale="90000"/>
          </a:bodyPr>
          <a:lstStyle/>
          <a:p>
            <a:r>
              <a:rPr lang="ru-RU" sz="2700" b="1" dirty="0" smtClean="0"/>
              <a:t/>
            </a:r>
            <a:br>
              <a:rPr lang="ru-RU" sz="2700" b="1" dirty="0" smtClean="0"/>
            </a:br>
            <a:r>
              <a:rPr lang="ru-RU" sz="2700" b="1" dirty="0"/>
              <a:t/>
            </a:r>
            <a:br>
              <a:rPr lang="ru-RU" sz="2700" b="1" dirty="0"/>
            </a:br>
            <a:r>
              <a:rPr lang="ru-RU" sz="2700" b="1" dirty="0" smtClean="0"/>
              <a:t/>
            </a:r>
            <a:br>
              <a:rPr lang="ru-RU" sz="2700" b="1" dirty="0" smtClean="0"/>
            </a:br>
            <a:r>
              <a:rPr lang="ru-RU" sz="5300" dirty="0">
                <a:solidFill>
                  <a:srgbClr val="FF0000"/>
                </a:solidFill>
              </a:rPr>
              <a:t/>
            </a:r>
            <a:br>
              <a:rPr lang="ru-RU" sz="5300" dirty="0">
                <a:solidFill>
                  <a:srgbClr val="FF0000"/>
                </a:solidFill>
              </a:rPr>
            </a:br>
            <a:r>
              <a:rPr lang="en-US" sz="3100" b="1" dirty="0" err="1">
                <a:latin typeface="Baskerville Old Face" pitchFamily="18" charset="0"/>
              </a:rPr>
              <a:t>Bugrinsky</a:t>
            </a:r>
            <a:r>
              <a:rPr lang="en-US" sz="3100" b="1" dirty="0">
                <a:latin typeface="Baskerville Old Face" pitchFamily="18" charset="0"/>
              </a:rPr>
              <a:t> Bridge </a:t>
            </a:r>
            <a:r>
              <a:rPr lang="en-US" sz="3100" b="1" dirty="0" smtClean="0">
                <a:latin typeface="Baskerville Old Face" pitchFamily="18" charset="0"/>
              </a:rPr>
              <a:t>is </a:t>
            </a:r>
            <a:r>
              <a:rPr lang="en-US" sz="3100" b="1" dirty="0">
                <a:latin typeface="Baskerville Old Face" pitchFamily="18" charset="0"/>
              </a:rPr>
              <a:t>the </a:t>
            </a:r>
            <a:r>
              <a:rPr lang="en-US" sz="3100" b="1" dirty="0" smtClean="0">
                <a:latin typeface="Baskerville Old Face" pitchFamily="18" charset="0"/>
              </a:rPr>
              <a:t>third across the Ob river in Novosibirsk</a:t>
            </a:r>
            <a:r>
              <a:rPr lang="ru-RU" sz="3100" dirty="0" smtClean="0"/>
              <a:t/>
            </a:r>
            <a:br>
              <a:rPr lang="ru-RU" sz="3100" dirty="0" smtClean="0"/>
            </a:br>
            <a:endParaRPr lang="ru-RU" sz="31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58" y="428604"/>
            <a:ext cx="4214842" cy="3877757"/>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lt1"/>
          </a:lnRef>
          <a:fillRef idx="1">
            <a:schemeClr val="dk1"/>
          </a:fillRef>
          <a:effectRef idx="1">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148553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786314" y="2000240"/>
            <a:ext cx="3900486" cy="3357586"/>
          </a:xfrm>
        </p:spPr>
        <p:txBody>
          <a:bodyPr>
            <a:noAutofit/>
          </a:bodyPr>
          <a:lstStyle/>
          <a:p>
            <a:r>
              <a:rPr lang="en-US" sz="2800" b="1" dirty="0" smtClean="0">
                <a:latin typeface="Baskerville Old Face" pitchFamily="18" charset="0"/>
              </a:rPr>
              <a:t>The construction </a:t>
            </a:r>
            <a:r>
              <a:rPr lang="en-US" sz="2800" b="1" dirty="0">
                <a:latin typeface="Baskerville Old Face" pitchFamily="18" charset="0"/>
              </a:rPr>
              <a:t>began in 2010 and ended in </a:t>
            </a:r>
            <a:r>
              <a:rPr lang="en-US" sz="2800" b="1" dirty="0" smtClean="0">
                <a:latin typeface="Baskerville Old Face" pitchFamily="18" charset="0"/>
              </a:rPr>
              <a:t>2014. It is one of the most spectacular bridges in our country</a:t>
            </a:r>
            <a:r>
              <a:rPr lang="ru-RU" sz="2400" dirty="0"/>
              <a:t/>
            </a:r>
            <a:br>
              <a:rPr lang="ru-RU" sz="2400" dirty="0"/>
            </a:br>
            <a:r>
              <a:rPr lang="ru-RU" sz="2800" dirty="0"/>
              <a:t/>
            </a:r>
            <a:br>
              <a:rPr lang="ru-RU" sz="2800" dirty="0"/>
            </a:br>
            <a:r>
              <a:rPr lang="ru-RU" sz="2800" dirty="0"/>
              <a:t/>
            </a:r>
            <a:br>
              <a:rPr lang="ru-RU" sz="2800" dirty="0"/>
            </a:br>
            <a:endParaRPr lang="ru-RU" sz="2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597" y="285728"/>
            <a:ext cx="4071966" cy="3429000"/>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shade val="50000"/>
            </a:schemeClr>
          </a:lnRef>
          <a:fillRef idx="1">
            <a:schemeClr val="dk1"/>
          </a:fillRef>
          <a:effectRef idx="0">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6" name="Стрелка влево 5">
            <a:hlinkClick r:id="rId4" action="ppaction://hlinksldjump"/>
          </p:cNvPr>
          <p:cNvSpPr/>
          <p:nvPr/>
        </p:nvSpPr>
        <p:spPr>
          <a:xfrm>
            <a:off x="179512" y="587727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232040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4291"/>
            <a:ext cx="3814762" cy="1500197"/>
          </a:xfrm>
        </p:spPr>
        <p:txBody>
          <a:bodyPr/>
          <a:lstStyle/>
          <a:p>
            <a:r>
              <a:rPr lang="en-US" sz="4800" b="1" i="1" dirty="0" smtClean="0">
                <a:latin typeface="Baskerville Old Face" pitchFamily="18" charset="0"/>
              </a:rPr>
              <a:t>Novosibirsk planetarium</a:t>
            </a:r>
            <a:endParaRPr lang="ru-RU" sz="4800" b="1" i="1" dirty="0"/>
          </a:p>
        </p:txBody>
      </p:sp>
      <p:pic>
        <p:nvPicPr>
          <p:cNvPr id="1032" name="Picture 8" descr="C:\Users\User\Pictures\Новосибирский Планетарий\23971675_1eWgDwUXUjoYj3FTxhAupUVuC31SYMFGZm6NZDveSDI.jpg"/>
          <p:cNvPicPr>
            <a:picLocks noChangeAspect="1" noChangeArrowheads="1"/>
          </p:cNvPicPr>
          <p:nvPr/>
        </p:nvPicPr>
        <p:blipFill>
          <a:blip r:embed="rId2" cstate="print"/>
          <a:srcRect/>
          <a:stretch>
            <a:fillRect/>
          </a:stretch>
        </p:blipFill>
        <p:spPr bwMode="auto">
          <a:xfrm>
            <a:off x="857224" y="1857364"/>
            <a:ext cx="6786610" cy="328408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9190" y="2214554"/>
            <a:ext cx="3586160" cy="1714512"/>
          </a:xfrm>
        </p:spPr>
        <p:txBody>
          <a:bodyPr>
            <a:normAutofit/>
          </a:bodyPr>
          <a:lstStyle/>
          <a:p>
            <a:r>
              <a:rPr lang="en-US" sz="2800" b="1" dirty="0" smtClean="0">
                <a:latin typeface="Baskerville Old Face" pitchFamily="18" charset="0"/>
              </a:rPr>
              <a:t>The planetarium is famous for its powerful telescopes</a:t>
            </a:r>
            <a:endParaRPr lang="ru-RU" sz="2800" b="1" dirty="0"/>
          </a:p>
        </p:txBody>
      </p:sp>
      <p:pic>
        <p:nvPicPr>
          <p:cNvPr id="2050" name="Picture 2" descr="C:\Users\User\Pictures\Новосибирский Планетарий\85892004_k88Lyrn99YExvVnfU2p3Xs-ZXusk_lM-FIHvoHTTsKE.jpg"/>
          <p:cNvPicPr>
            <a:picLocks noChangeAspect="1" noChangeArrowheads="1"/>
          </p:cNvPicPr>
          <p:nvPr/>
        </p:nvPicPr>
        <p:blipFill>
          <a:blip r:embed="rId2" cstate="print"/>
          <a:srcRect/>
          <a:stretch>
            <a:fillRect/>
          </a:stretch>
        </p:blipFill>
        <p:spPr bwMode="auto">
          <a:xfrm>
            <a:off x="500034" y="428604"/>
            <a:ext cx="3857652" cy="428628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6314" y="1857364"/>
            <a:ext cx="3729036" cy="2786082"/>
          </a:xfrm>
        </p:spPr>
        <p:txBody>
          <a:bodyPr>
            <a:normAutofit/>
          </a:bodyPr>
          <a:lstStyle/>
          <a:p>
            <a:r>
              <a:rPr lang="en-US" sz="2800" b="1" dirty="0" smtClean="0">
                <a:latin typeface="Baskerville Old Face" pitchFamily="18" charset="0"/>
              </a:rPr>
              <a:t>Our planetarium is one of the best in Russia</a:t>
            </a:r>
            <a:endParaRPr lang="ru-RU" sz="2800" b="1" dirty="0"/>
          </a:p>
        </p:txBody>
      </p:sp>
      <p:pic>
        <p:nvPicPr>
          <p:cNvPr id="3074" name="Picture 2" descr="C:\Users\User\Pictures\Новосибирский Планетарий\20447327_3ugPkujXFBWI3eT0Z-lgtVb-LId-B-toMqwUrHEQ6X4.jpg"/>
          <p:cNvPicPr>
            <a:picLocks noChangeAspect="1" noChangeArrowheads="1"/>
          </p:cNvPicPr>
          <p:nvPr/>
        </p:nvPicPr>
        <p:blipFill>
          <a:blip r:embed="rId2" cstate="print"/>
          <a:srcRect/>
          <a:stretch>
            <a:fillRect/>
          </a:stretch>
        </p:blipFill>
        <p:spPr bwMode="auto">
          <a:xfrm>
            <a:off x="428596" y="357166"/>
            <a:ext cx="4071966" cy="410833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гпнтб 1.jpg"/>
          <p:cNvPicPr>
            <a:picLocks noGrp="1" noChangeAspect="1"/>
          </p:cNvPicPr>
          <p:nvPr>
            <p:ph idx="1"/>
          </p:nvPr>
        </p:nvPicPr>
        <p:blipFill>
          <a:blip r:embed="rId2" cstate="print"/>
          <a:stretch>
            <a:fillRect/>
          </a:stretch>
        </p:blipFill>
        <p:spPr>
          <a:xfrm>
            <a:off x="4714876" y="357166"/>
            <a:ext cx="4071966" cy="3357586"/>
          </a:xfrm>
        </p:spPr>
        <p:style>
          <a:lnRef idx="2">
            <a:schemeClr val="dk1">
              <a:shade val="50000"/>
            </a:schemeClr>
          </a:lnRef>
          <a:fillRef idx="1">
            <a:schemeClr val="dk1"/>
          </a:fillRef>
          <a:effectRef idx="0">
            <a:schemeClr val="dk1"/>
          </a:effectRef>
          <a:fontRef idx="minor">
            <a:schemeClr val="lt1"/>
          </a:fontRef>
        </p:style>
      </p:pic>
      <p:sp>
        <p:nvSpPr>
          <p:cNvPr id="3" name="Текст 2"/>
          <p:cNvSpPr>
            <a:spLocks noGrp="1"/>
          </p:cNvSpPr>
          <p:nvPr>
            <p:ph type="body" sz="half" idx="2"/>
          </p:nvPr>
        </p:nvSpPr>
        <p:spPr/>
        <p:txBody>
          <a:bodyPr>
            <a:normAutofit/>
          </a:bodyPr>
          <a:lstStyle/>
          <a:p>
            <a:r>
              <a:rPr lang="en-US" sz="2800" b="1" dirty="0" smtClean="0">
                <a:solidFill>
                  <a:schemeClr val="tx1"/>
                </a:solidFill>
                <a:latin typeface="Baskerville Old Face" pitchFamily="18" charset="0"/>
              </a:rPr>
              <a:t>It contains more than 14 million books</a:t>
            </a:r>
            <a:endParaRPr lang="ru-RU" sz="2800" b="1" dirty="0">
              <a:solidFill>
                <a:schemeClr val="tx1"/>
              </a:solidFill>
            </a:endParaRPr>
          </a:p>
        </p:txBody>
      </p:sp>
      <p:pic>
        <p:nvPicPr>
          <p:cNvPr id="4" name="Picture 9" descr="90px-Coat_of_Arms_of_Novosibirsk"/>
          <p:cNvPicPr>
            <a:picLocks noChangeAspect="1" noChangeArrowheads="1"/>
          </p:cNvPicPr>
          <p:nvPr/>
        </p:nvPicPr>
        <p:blipFill>
          <a:blip r:embed="rId3" cstate="print"/>
          <a:srcRect/>
          <a:stretch>
            <a:fillRect/>
          </a:stretch>
        </p:blipFill>
        <p:spPr bwMode="auto">
          <a:xfrm>
            <a:off x="571472" y="214290"/>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7752" y="1714488"/>
            <a:ext cx="3657598" cy="3214710"/>
          </a:xfrm>
        </p:spPr>
        <p:txBody>
          <a:bodyPr>
            <a:normAutofit/>
          </a:bodyPr>
          <a:lstStyle/>
          <a:p>
            <a:r>
              <a:rPr lang="en-US" sz="2800" b="1" dirty="0" smtClean="0">
                <a:latin typeface="Baskerville Old Face" pitchFamily="18" charset="0"/>
              </a:rPr>
              <a:t>The most unique is the screen size -</a:t>
            </a:r>
            <a:br>
              <a:rPr lang="en-US" sz="2800" b="1" dirty="0" smtClean="0">
                <a:latin typeface="Baskerville Old Face" pitchFamily="18" charset="0"/>
              </a:rPr>
            </a:br>
            <a:r>
              <a:rPr lang="en-US" sz="2800" b="1" dirty="0" smtClean="0">
                <a:latin typeface="Baskerville Old Face" pitchFamily="18" charset="0"/>
              </a:rPr>
              <a:t>16 meters in diameter</a:t>
            </a:r>
            <a:endParaRPr lang="ru-RU" sz="2800" b="1" dirty="0"/>
          </a:p>
        </p:txBody>
      </p:sp>
      <p:pic>
        <p:nvPicPr>
          <p:cNvPr id="4099" name="Picture 3" descr="C:\Users\User\Pictures\Новосибирский Планетарий\8343128_wJf9Z-Sgdu06IN68_2ZkE1MG1CwWCRck6PAIvw-a4ic.jpg"/>
          <p:cNvPicPr>
            <a:picLocks noChangeAspect="1" noChangeArrowheads="1"/>
          </p:cNvPicPr>
          <p:nvPr/>
        </p:nvPicPr>
        <p:blipFill>
          <a:blip r:embed="rId2" cstate="print"/>
          <a:srcRect/>
          <a:stretch>
            <a:fillRect/>
          </a:stretch>
        </p:blipFill>
        <p:spPr bwMode="auto">
          <a:xfrm>
            <a:off x="500034" y="357166"/>
            <a:ext cx="4000528" cy="3911600"/>
          </a:xfrm>
          <a:prstGeom prst="rect">
            <a:avLst/>
          </a:prstGeom>
        </p:spPr>
        <p:style>
          <a:lnRef idx="3">
            <a:schemeClr val="lt1"/>
          </a:lnRef>
          <a:fillRef idx="1">
            <a:schemeClr val="dk1"/>
          </a:fillRef>
          <a:effectRef idx="1">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6314" y="2000240"/>
            <a:ext cx="3729036" cy="3071834"/>
          </a:xfrm>
        </p:spPr>
        <p:txBody>
          <a:bodyPr>
            <a:normAutofit/>
          </a:bodyPr>
          <a:lstStyle/>
          <a:p>
            <a:r>
              <a:rPr lang="en-US" sz="2800" b="1" dirty="0" smtClean="0">
                <a:latin typeface="Baskerville Old Face" pitchFamily="18" charset="0"/>
              </a:rPr>
              <a:t>In Novosibirsk you can  look at the stars and have fun</a:t>
            </a:r>
            <a:endParaRPr lang="ru-RU" sz="2800" b="1" dirty="0"/>
          </a:p>
        </p:txBody>
      </p:sp>
      <p:pic>
        <p:nvPicPr>
          <p:cNvPr id="5127" name="Picture 7" descr="C:\Users\User\Pictures\Новосибирский Планетарий\0_5b2a3_bf4ad5e2_orig.jpg"/>
          <p:cNvPicPr>
            <a:picLocks noChangeAspect="1" noChangeArrowheads="1"/>
          </p:cNvPicPr>
          <p:nvPr/>
        </p:nvPicPr>
        <p:blipFill>
          <a:blip r:embed="rId2" cstate="print"/>
          <a:srcRect/>
          <a:stretch>
            <a:fillRect/>
          </a:stretch>
        </p:blipFill>
        <p:spPr bwMode="auto">
          <a:xfrm>
            <a:off x="428596" y="571480"/>
            <a:ext cx="4071966" cy="4399628"/>
          </a:xfrm>
          <a:prstGeom prst="rect">
            <a:avLst/>
          </a:prstGeom>
        </p:spPr>
        <p:style>
          <a:lnRef idx="3">
            <a:schemeClr val="lt1"/>
          </a:lnRef>
          <a:fillRef idx="1">
            <a:schemeClr val="dk1"/>
          </a:fillRef>
          <a:effectRef idx="1">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5" name="Стрелка влево 4">
            <a:hlinkClick r:id="rId4" action="ppaction://hlinksldjump"/>
          </p:cNvPr>
          <p:cNvSpPr/>
          <p:nvPr/>
        </p:nvSpPr>
        <p:spPr>
          <a:xfrm>
            <a:off x="179512" y="594928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428605"/>
            <a:ext cx="3714776" cy="1071570"/>
          </a:xfrm>
        </p:spPr>
        <p:txBody>
          <a:bodyPr/>
          <a:lstStyle/>
          <a:p>
            <a:pPr algn="l"/>
            <a:r>
              <a:rPr lang="en-US" sz="4000" b="1" i="1" dirty="0" smtClean="0">
                <a:latin typeface="Baskerville Old Face" pitchFamily="18" charset="0"/>
              </a:rPr>
              <a:t>Novosibirsk metro bridge</a:t>
            </a:r>
            <a:endParaRPr lang="ru-RU" sz="4000" b="1" i="1" dirty="0"/>
          </a:p>
        </p:txBody>
      </p:sp>
      <p:sp>
        <p:nvSpPr>
          <p:cNvPr id="3" name="Подзаголовок 2"/>
          <p:cNvSpPr>
            <a:spLocks noGrp="1"/>
          </p:cNvSpPr>
          <p:nvPr>
            <p:ph type="subTitle" idx="1"/>
          </p:nvPr>
        </p:nvSpPr>
        <p:spPr>
          <a:xfrm>
            <a:off x="1371600" y="5038578"/>
            <a:ext cx="57128" cy="45719"/>
          </a:xfrm>
        </p:spPr>
        <p:txBody>
          <a:bodyPr>
            <a:normAutofit fontScale="25000" lnSpcReduction="20000"/>
          </a:bodyPr>
          <a:lstStyle/>
          <a:p>
            <a:endParaRPr lang="ru-RU" dirty="0"/>
          </a:p>
        </p:txBody>
      </p:sp>
      <p:pic>
        <p:nvPicPr>
          <p:cNvPr id="1026" name="Picture 2" descr="F:\Metromost.jpg"/>
          <p:cNvPicPr>
            <a:picLocks noChangeAspect="1" noChangeArrowheads="1"/>
          </p:cNvPicPr>
          <p:nvPr/>
        </p:nvPicPr>
        <p:blipFill>
          <a:blip r:embed="rId2" cstate="print"/>
          <a:srcRect/>
          <a:stretch>
            <a:fillRect/>
          </a:stretch>
        </p:blipFill>
        <p:spPr bwMode="auto">
          <a:xfrm>
            <a:off x="500034" y="1714488"/>
            <a:ext cx="3719515" cy="278963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3800474" cy="1325563"/>
          </a:xfrm>
        </p:spPr>
        <p:txBody>
          <a:bodyPr>
            <a:normAutofit fontScale="90000"/>
          </a:bodyPr>
          <a:lstStyle/>
          <a:p>
            <a:r>
              <a:rPr lang="en-US" b="0" dirty="0" smtClean="0"/>
              <a:t/>
            </a:r>
            <a:br>
              <a:rPr lang="en-US" b="0" dirty="0" smtClean="0"/>
            </a:br>
            <a:r>
              <a:rPr lang="en-US" sz="3100" b="1" dirty="0" smtClean="0">
                <a:latin typeface="Baskerville Old Face" pitchFamily="18" charset="0"/>
              </a:rPr>
              <a:t>Its length is 2145</a:t>
            </a:r>
            <a:r>
              <a:rPr lang="ru-RU" sz="3100" b="1" dirty="0" smtClean="0"/>
              <a:t> </a:t>
            </a:r>
            <a:r>
              <a:rPr lang="en-US" sz="3100" b="1" dirty="0" err="1" smtClean="0">
                <a:latin typeface="Baskerville Old Face" pitchFamily="18" charset="0"/>
              </a:rPr>
              <a:t>metres</a:t>
            </a:r>
            <a:endParaRPr lang="ru-RU" sz="3100" b="1" dirty="0"/>
          </a:p>
        </p:txBody>
      </p:sp>
      <p:sp>
        <p:nvSpPr>
          <p:cNvPr id="3" name="Содержимое 2"/>
          <p:cNvSpPr>
            <a:spLocks noGrp="1"/>
          </p:cNvSpPr>
          <p:nvPr>
            <p:ph idx="1"/>
          </p:nvPr>
        </p:nvSpPr>
        <p:spPr>
          <a:xfrm flipV="1">
            <a:off x="1785918" y="6309360"/>
            <a:ext cx="45719" cy="48598"/>
          </a:xfrm>
        </p:spPr>
        <p:txBody>
          <a:bodyPr>
            <a:normAutofit fontScale="25000" lnSpcReduction="20000"/>
          </a:bodyPr>
          <a:lstStyle/>
          <a:p>
            <a:pPr lvl="2"/>
            <a:endParaRPr lang="ru-RU" dirty="0"/>
          </a:p>
        </p:txBody>
      </p:sp>
      <p:pic>
        <p:nvPicPr>
          <p:cNvPr id="2050" name="Picture 2" descr="F:\4474_7.jpg"/>
          <p:cNvPicPr>
            <a:picLocks noChangeAspect="1" noChangeArrowheads="1"/>
          </p:cNvPicPr>
          <p:nvPr/>
        </p:nvPicPr>
        <p:blipFill>
          <a:blip r:embed="rId2" cstate="print"/>
          <a:srcRect/>
          <a:stretch>
            <a:fillRect/>
          </a:stretch>
        </p:blipFill>
        <p:spPr bwMode="auto">
          <a:xfrm>
            <a:off x="428596" y="2214554"/>
            <a:ext cx="4071966" cy="2428892"/>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7"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428604"/>
            <a:ext cx="3871912" cy="1262084"/>
          </a:xfrm>
        </p:spPr>
        <p:txBody>
          <a:bodyPr>
            <a:normAutofit fontScale="90000"/>
          </a:bodyPr>
          <a:lstStyle/>
          <a:p>
            <a:r>
              <a:rPr lang="en-US" dirty="0" smtClean="0"/>
              <a:t>It is the world's longest metro bridge</a:t>
            </a:r>
            <a:endParaRPr lang="ru-RU" dirty="0"/>
          </a:p>
        </p:txBody>
      </p:sp>
      <p:sp>
        <p:nvSpPr>
          <p:cNvPr id="3" name="Содержимое 2"/>
          <p:cNvSpPr>
            <a:spLocks noGrp="1"/>
          </p:cNvSpPr>
          <p:nvPr>
            <p:ph idx="1"/>
          </p:nvPr>
        </p:nvSpPr>
        <p:spPr>
          <a:xfrm flipH="1">
            <a:off x="8686799" y="6263640"/>
            <a:ext cx="45719" cy="45719"/>
          </a:xfrm>
        </p:spPr>
        <p:txBody>
          <a:bodyPr>
            <a:normAutofit fontScale="25000" lnSpcReduction="20000"/>
          </a:bodyPr>
          <a:lstStyle/>
          <a:p>
            <a:endParaRPr lang="ru-RU" dirty="0"/>
          </a:p>
        </p:txBody>
      </p:sp>
      <p:pic>
        <p:nvPicPr>
          <p:cNvPr id="3075" name="Picture 3" descr="F:\imgpreview.jpg"/>
          <p:cNvPicPr>
            <a:picLocks noChangeAspect="1" noChangeArrowheads="1"/>
          </p:cNvPicPr>
          <p:nvPr/>
        </p:nvPicPr>
        <p:blipFill>
          <a:blip r:embed="rId2" cstate="print"/>
          <a:srcRect/>
          <a:stretch>
            <a:fillRect/>
          </a:stretch>
        </p:blipFill>
        <p:spPr bwMode="auto">
          <a:xfrm>
            <a:off x="428596" y="2143116"/>
            <a:ext cx="4019258" cy="267494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3871912" cy="2349495"/>
          </a:xfrm>
        </p:spPr>
        <p:txBody>
          <a:bodyPr/>
          <a:lstStyle/>
          <a:p>
            <a:pPr algn="ctr"/>
            <a:r>
              <a:rPr lang="en-US" b="1" dirty="0" smtClean="0">
                <a:latin typeface="Baskerville Old Face" pitchFamily="18" charset="0"/>
              </a:rPr>
              <a:t>Welcome to Novosibirsk</a:t>
            </a:r>
            <a:r>
              <a:rPr lang="ru-RU" b="1" dirty="0" smtClean="0"/>
              <a:t>!</a:t>
            </a:r>
            <a:endParaRPr lang="ru-RU" b="1" dirty="0"/>
          </a:p>
        </p:txBody>
      </p:sp>
      <p:pic>
        <p:nvPicPr>
          <p:cNvPr id="5"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
        <p:nvSpPr>
          <p:cNvPr id="4" name="Стрелка влево 3">
            <a:hlinkClick r:id="rId3" action="ppaction://hlinksldjump"/>
          </p:cNvPr>
          <p:cNvSpPr/>
          <p:nvPr/>
        </p:nvSpPr>
        <p:spPr>
          <a:xfrm>
            <a:off x="179512" y="587727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3800474" cy="1992305"/>
          </a:xfrm>
        </p:spPr>
        <p:txBody>
          <a:bodyPr/>
          <a:lstStyle/>
          <a:p>
            <a:r>
              <a:rPr lang="en-US" b="1" i="1" dirty="0" smtClean="0">
                <a:latin typeface="Baskerville Old Face" pitchFamily="18" charset="0"/>
              </a:rPr>
              <a:t>Places to have a good time</a:t>
            </a:r>
            <a:endParaRPr lang="ru-RU" b="1" i="1" dirty="0"/>
          </a:p>
        </p:txBody>
      </p:sp>
      <p:pic>
        <p:nvPicPr>
          <p:cNvPr id="3"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lstStyle/>
          <a:p>
            <a:r>
              <a:rPr lang="en-US" sz="2800" b="1" dirty="0" smtClean="0">
                <a:latin typeface="Baskerville Old Face" pitchFamily="18" charset="0"/>
              </a:rPr>
              <a:t>Shopping Centre Aura</a:t>
            </a:r>
            <a:endParaRPr lang="ru-RU" sz="2800" b="1" dirty="0"/>
          </a:p>
        </p:txBody>
      </p:sp>
      <p:graphicFrame>
        <p:nvGraphicFramePr>
          <p:cNvPr id="5" name="Содержимое 4"/>
          <p:cNvGraphicFramePr>
            <a:graphicFrameLocks noGrp="1"/>
          </p:cNvGraphicFramePr>
          <p:nvPr>
            <p:ph sz="half" idx="1"/>
          </p:nvPr>
        </p:nvGraphicFramePr>
        <p:xfrm>
          <a:off x="323528" y="1556792"/>
          <a:ext cx="216024" cy="45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s017.radikal.ru/i439/1110/80/414450675deb.jpg"/>
          <p:cNvPicPr>
            <a:picLocks noChangeAspect="1" noChangeArrowheads="1"/>
          </p:cNvPicPr>
          <p:nvPr/>
        </p:nvPicPr>
        <p:blipFill>
          <a:blip r:embed="rId7" cstate="print"/>
          <a:srcRect/>
          <a:stretch>
            <a:fillRect/>
          </a:stretch>
        </p:blipFill>
        <p:spPr bwMode="auto">
          <a:xfrm>
            <a:off x="571472" y="980728"/>
            <a:ext cx="8072494" cy="5448668"/>
          </a:xfrm>
          <a:prstGeom prst="rect">
            <a:avLst/>
          </a:prstGeom>
          <a:noFill/>
        </p:spPr>
      </p:pic>
      <p:pic>
        <p:nvPicPr>
          <p:cNvPr id="6" name="Picture 9" descr="90px-Coat_of_Arms_of_Novosibirsk"/>
          <p:cNvPicPr>
            <a:picLocks noChangeAspect="1" noChangeArrowheads="1"/>
          </p:cNvPicPr>
          <p:nvPr/>
        </p:nvPicPr>
        <p:blipFill>
          <a:blip r:embed="rId8" cstate="print"/>
          <a:srcRect/>
          <a:stretch>
            <a:fillRect/>
          </a:stretch>
        </p:blipFill>
        <p:spPr bwMode="auto">
          <a:xfrm>
            <a:off x="6429388" y="1071546"/>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kentselhaber.com/img/hyh/395/395874/0f05e2ada92af841c30f3cbff9a393.jpg"/>
          <p:cNvPicPr>
            <a:picLocks noChangeAspect="1" noChangeArrowheads="1"/>
          </p:cNvPicPr>
          <p:nvPr/>
        </p:nvPicPr>
        <p:blipFill>
          <a:blip r:embed="rId2" cstate="print"/>
          <a:srcRect/>
          <a:stretch>
            <a:fillRect/>
          </a:stretch>
        </p:blipFill>
        <p:spPr bwMode="auto">
          <a:xfrm>
            <a:off x="428596" y="285728"/>
            <a:ext cx="4143404" cy="4437112"/>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8" name="TextBox 7"/>
          <p:cNvSpPr txBox="1"/>
          <p:nvPr/>
        </p:nvSpPr>
        <p:spPr>
          <a:xfrm>
            <a:off x="5072066" y="2071678"/>
            <a:ext cx="3357586" cy="2554545"/>
          </a:xfrm>
          <a:prstGeom prst="rect">
            <a:avLst/>
          </a:prstGeom>
          <a:noFill/>
        </p:spPr>
        <p:txBody>
          <a:bodyPr wrap="square" rtlCol="0">
            <a:spAutoFit/>
          </a:bodyPr>
          <a:lstStyle/>
          <a:p>
            <a:r>
              <a:rPr lang="en-US" dirty="0" smtClean="0"/>
              <a:t> </a:t>
            </a:r>
            <a:r>
              <a:rPr lang="ru-RU" sz="2800" b="1" dirty="0" err="1" smtClean="0"/>
              <a:t>Here</a:t>
            </a:r>
            <a:r>
              <a:rPr lang="ru-RU" sz="2800" b="1" dirty="0" smtClean="0"/>
              <a:t> </a:t>
            </a:r>
            <a:r>
              <a:rPr lang="ru-RU" sz="2800" b="1" dirty="0" err="1" smtClean="0"/>
              <a:t>you</a:t>
            </a:r>
            <a:r>
              <a:rPr lang="ru-RU" sz="2800" b="1" dirty="0" smtClean="0"/>
              <a:t> </a:t>
            </a:r>
            <a:r>
              <a:rPr lang="ru-RU" sz="2800" b="1" dirty="0" err="1" smtClean="0"/>
              <a:t>can</a:t>
            </a:r>
            <a:r>
              <a:rPr lang="ru-RU" sz="2800" b="1" dirty="0" smtClean="0"/>
              <a:t> </a:t>
            </a:r>
            <a:r>
              <a:rPr lang="ru-RU" sz="2800" b="1" dirty="0" err="1" smtClean="0"/>
              <a:t>buy</a:t>
            </a:r>
            <a:r>
              <a:rPr lang="ru-RU" sz="2800" b="1" dirty="0" smtClean="0"/>
              <a:t> </a:t>
            </a:r>
            <a:r>
              <a:rPr lang="en-US" sz="2800" b="1" dirty="0" smtClean="0">
                <a:latin typeface="Baskerville Old Face" pitchFamily="18" charset="0"/>
              </a:rPr>
              <a:t>things, food</a:t>
            </a:r>
            <a:r>
              <a:rPr lang="ru-RU" sz="2800" b="1" dirty="0" smtClean="0"/>
              <a:t>,</a:t>
            </a:r>
            <a:r>
              <a:rPr lang="en-US" sz="2800" b="1" dirty="0" smtClean="0">
                <a:latin typeface="Baskerville Old Face" pitchFamily="18" charset="0"/>
              </a:rPr>
              <a:t>cosmetics</a:t>
            </a:r>
            <a:r>
              <a:rPr lang="ru-RU" sz="2800" b="1" dirty="0" smtClean="0"/>
              <a:t>,</a:t>
            </a:r>
            <a:r>
              <a:rPr lang="en-US" sz="2800" b="1" dirty="0" smtClean="0">
                <a:latin typeface="Baskerville Old Face" pitchFamily="18" charset="0"/>
              </a:rPr>
              <a:t> groceries</a:t>
            </a:r>
            <a:r>
              <a:rPr lang="ru-RU" sz="2800" b="1" dirty="0" smtClean="0"/>
              <a:t> </a:t>
            </a:r>
            <a:r>
              <a:rPr lang="en-US" sz="2800" b="1" dirty="0" smtClean="0">
                <a:latin typeface="Baskerville Old Face" pitchFamily="18" charset="0"/>
              </a:rPr>
              <a:t>and a lot of useful things</a:t>
            </a:r>
            <a:endParaRPr lang="ru-RU" sz="2800" b="1" dirty="0" smtClean="0"/>
          </a:p>
          <a:p>
            <a:r>
              <a:rPr lang="ru-RU" sz="2000" b="1" dirty="0" smtClean="0"/>
              <a:t> </a:t>
            </a:r>
            <a:endParaRPr lang="ru-RU"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395536" y="332656"/>
            <a:ext cx="2232248" cy="369332"/>
          </a:xfrm>
          <a:prstGeom prst="rect">
            <a:avLst/>
          </a:prstGeom>
          <a:noFill/>
        </p:spPr>
        <p:txBody>
          <a:bodyPr wrap="square" rtlCol="0">
            <a:spAutoFit/>
          </a:bodyPr>
          <a:lstStyle/>
          <a:p>
            <a:r>
              <a:rPr lang="en-US" dirty="0" smtClean="0"/>
              <a:t> </a:t>
            </a:r>
            <a:r>
              <a:rPr lang="ru-RU" dirty="0" smtClean="0"/>
              <a:t>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3800474" cy="992173"/>
          </a:xfrm>
        </p:spPr>
        <p:txBody>
          <a:bodyPr/>
          <a:lstStyle/>
          <a:p>
            <a:r>
              <a:rPr lang="en-US" b="1" dirty="0" smtClean="0">
                <a:latin typeface="Baskerville Old Face" pitchFamily="18" charset="0"/>
                <a:hlinkClick r:id="rId2"/>
              </a:rPr>
              <a:t>Cherry Berry </a:t>
            </a:r>
            <a:endParaRPr lang="ru-RU" b="1" dirty="0"/>
          </a:p>
        </p:txBody>
      </p:sp>
      <p:pic>
        <p:nvPicPr>
          <p:cNvPr id="19458" name="Picture 2" descr="http://www.univerfood.ru/img/kat/goods1012990.JPG"/>
          <p:cNvPicPr>
            <a:picLocks noChangeAspect="1" noChangeArrowheads="1"/>
          </p:cNvPicPr>
          <p:nvPr/>
        </p:nvPicPr>
        <p:blipFill>
          <a:blip r:embed="rId3" cstate="print"/>
          <a:srcRect/>
          <a:stretch>
            <a:fillRect/>
          </a:stretch>
        </p:blipFill>
        <p:spPr bwMode="auto">
          <a:xfrm>
            <a:off x="238623" y="1412776"/>
            <a:ext cx="4404815" cy="3456384"/>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6" name="TextBox 5"/>
          <p:cNvSpPr txBox="1"/>
          <p:nvPr/>
        </p:nvSpPr>
        <p:spPr>
          <a:xfrm>
            <a:off x="4929190" y="2000240"/>
            <a:ext cx="3747266" cy="1384995"/>
          </a:xfrm>
          <a:prstGeom prst="rect">
            <a:avLst/>
          </a:prstGeom>
          <a:noFill/>
        </p:spPr>
        <p:txBody>
          <a:bodyPr wrap="square" rtlCol="0">
            <a:spAutoFit/>
          </a:bodyPr>
          <a:lstStyle/>
          <a:p>
            <a:r>
              <a:rPr lang="en-US" sz="2800" b="1" dirty="0" smtClean="0">
                <a:latin typeface="Baskerville Old Face" pitchFamily="18" charset="0"/>
              </a:rPr>
              <a:t>Here you can taste natural yogurt and delicious desserts</a:t>
            </a:r>
            <a:endParaRPr lang="ru-RU" sz="2800" b="1" dirty="0"/>
          </a:p>
        </p:txBody>
      </p:sp>
      <p:pic>
        <p:nvPicPr>
          <p:cNvPr id="5" name="Picture 9" descr="90px-Coat_of_Arms_of_Novosibirsk"/>
          <p:cNvPicPr>
            <a:picLocks noChangeAspect="1" noChangeArrowheads="1"/>
          </p:cNvPicPr>
          <p:nvPr/>
        </p:nvPicPr>
        <p:blipFill>
          <a:blip r:embed="rId4"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гп.jpg"/>
          <p:cNvPicPr>
            <a:picLocks noGrp="1" noChangeAspect="1"/>
          </p:cNvPicPr>
          <p:nvPr>
            <p:ph idx="1"/>
          </p:nvPr>
        </p:nvPicPr>
        <p:blipFill>
          <a:blip r:embed="rId2" cstate="print"/>
          <a:stretch>
            <a:fillRect/>
          </a:stretch>
        </p:blipFill>
        <p:spPr>
          <a:xfrm>
            <a:off x="214282" y="285728"/>
            <a:ext cx="4286280" cy="4357718"/>
          </a:xfrm>
        </p:spPr>
        <p:style>
          <a:lnRef idx="3">
            <a:schemeClr val="lt1"/>
          </a:lnRef>
          <a:fillRef idx="1">
            <a:schemeClr val="dk1"/>
          </a:fillRef>
          <a:effectRef idx="1">
            <a:schemeClr val="dk1"/>
          </a:effectRef>
          <a:fontRef idx="minor">
            <a:schemeClr val="lt1"/>
          </a:fontRef>
        </p:style>
      </p:pic>
      <p:sp>
        <p:nvSpPr>
          <p:cNvPr id="3" name="Текст 2"/>
          <p:cNvSpPr>
            <a:spLocks noGrp="1"/>
          </p:cNvSpPr>
          <p:nvPr>
            <p:ph type="body" sz="half" idx="2"/>
          </p:nvPr>
        </p:nvSpPr>
        <p:spPr>
          <a:xfrm>
            <a:off x="4857752" y="2214554"/>
            <a:ext cx="3794131" cy="3157526"/>
          </a:xfrm>
        </p:spPr>
        <p:txBody>
          <a:bodyPr>
            <a:normAutofit/>
          </a:bodyPr>
          <a:lstStyle/>
          <a:p>
            <a:r>
              <a:rPr lang="en-US" sz="2800" b="1" dirty="0" smtClean="0">
                <a:solidFill>
                  <a:schemeClr val="tx1"/>
                </a:solidFill>
                <a:latin typeface="Baskerville Old Face" pitchFamily="18" charset="0"/>
              </a:rPr>
              <a:t>Every day  about 1000 people visit it</a:t>
            </a:r>
            <a:endParaRPr lang="ru-RU" sz="2800" b="1" dirty="0">
              <a:solidFill>
                <a:schemeClr val="tx1"/>
              </a:solidFill>
            </a:endParaRPr>
          </a:p>
        </p:txBody>
      </p:sp>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Autofit/>
          </a:bodyPr>
          <a:lstStyle/>
          <a:p>
            <a:r>
              <a:rPr lang="en-US" sz="4800" b="1" dirty="0" smtClean="0">
                <a:latin typeface="Baskerville Old Face" pitchFamily="18" charset="0"/>
              </a:rPr>
              <a:t>Red cube</a:t>
            </a:r>
            <a:endParaRPr lang="ru-RU" sz="4800" b="1" dirty="0"/>
          </a:p>
        </p:txBody>
      </p:sp>
      <p:pic>
        <p:nvPicPr>
          <p:cNvPr id="2052" name="Picture 4" descr="http://www.planeta-neptun.ru/usr/image/share/marketplace/Krasnyi_Kub/information_items_property_360.jpg"/>
          <p:cNvPicPr>
            <a:picLocks noChangeAspect="1" noChangeArrowheads="1"/>
          </p:cNvPicPr>
          <p:nvPr/>
        </p:nvPicPr>
        <p:blipFill>
          <a:blip r:embed="rId2" cstate="print"/>
          <a:srcRect/>
          <a:stretch>
            <a:fillRect/>
          </a:stretch>
        </p:blipFill>
        <p:spPr bwMode="auto">
          <a:xfrm>
            <a:off x="323527" y="1340768"/>
            <a:ext cx="4177035" cy="3816424"/>
          </a:xfrm>
          <a:prstGeom prst="rect">
            <a:avLst/>
          </a:prstGeom>
        </p:spPr>
        <p:style>
          <a:lnRef idx="3">
            <a:schemeClr val="lt1"/>
          </a:lnRef>
          <a:fillRef idx="1">
            <a:schemeClr val="dk1"/>
          </a:fillRef>
          <a:effectRef idx="1">
            <a:schemeClr val="dk1"/>
          </a:effectRef>
          <a:fontRef idx="minor">
            <a:schemeClr val="lt1"/>
          </a:fontRef>
        </p:style>
      </p:pic>
      <p:sp>
        <p:nvSpPr>
          <p:cNvPr id="8" name="TextBox 7"/>
          <p:cNvSpPr txBox="1"/>
          <p:nvPr/>
        </p:nvSpPr>
        <p:spPr>
          <a:xfrm>
            <a:off x="5004048" y="2000240"/>
            <a:ext cx="3816424" cy="1384995"/>
          </a:xfrm>
          <a:prstGeom prst="rect">
            <a:avLst/>
          </a:prstGeom>
          <a:noFill/>
        </p:spPr>
        <p:txBody>
          <a:bodyPr wrap="square" rtlCol="0">
            <a:spAutoFit/>
          </a:bodyPr>
          <a:lstStyle/>
          <a:p>
            <a:r>
              <a:rPr lang="en-US" sz="2800" b="1" dirty="0" smtClean="0">
                <a:latin typeface="Baskerville Old Face" pitchFamily="18" charset="0"/>
              </a:rPr>
              <a:t>You can buy gifts and souvenirs in the Red Cube</a:t>
            </a:r>
            <a:endParaRPr lang="ru-RU" sz="2800" b="1" dirty="0"/>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m.dlstatic.ru/company/panoram/panoram_19524.on_detail.jpeg"/>
          <p:cNvPicPr>
            <a:picLocks noChangeAspect="1" noChangeArrowheads="1"/>
          </p:cNvPicPr>
          <p:nvPr/>
        </p:nvPicPr>
        <p:blipFill>
          <a:blip r:embed="rId2" cstate="print"/>
          <a:srcRect/>
          <a:stretch>
            <a:fillRect/>
          </a:stretch>
        </p:blipFill>
        <p:spPr bwMode="auto">
          <a:xfrm>
            <a:off x="357158" y="285728"/>
            <a:ext cx="4068960" cy="4373885"/>
          </a:xfrm>
          <a:prstGeom prst="rect">
            <a:avLst/>
          </a:prstGeom>
        </p:spPr>
        <p:style>
          <a:lnRef idx="3">
            <a:schemeClr val="lt1"/>
          </a:lnRef>
          <a:fillRef idx="1">
            <a:schemeClr val="dk1"/>
          </a:fillRef>
          <a:effectRef idx="1">
            <a:schemeClr val="dk1"/>
          </a:effectRef>
          <a:fontRef idx="minor">
            <a:schemeClr val="lt1"/>
          </a:fontRef>
        </p:style>
      </p:pic>
      <p:sp>
        <p:nvSpPr>
          <p:cNvPr id="9" name="TextBox 8"/>
          <p:cNvSpPr txBox="1"/>
          <p:nvPr/>
        </p:nvSpPr>
        <p:spPr>
          <a:xfrm>
            <a:off x="4860032" y="2071678"/>
            <a:ext cx="3157018" cy="1815882"/>
          </a:xfrm>
          <a:prstGeom prst="rect">
            <a:avLst/>
          </a:prstGeom>
          <a:noFill/>
        </p:spPr>
        <p:txBody>
          <a:bodyPr wrap="square" rtlCol="0">
            <a:spAutoFit/>
          </a:bodyPr>
          <a:lstStyle/>
          <a:p>
            <a:r>
              <a:rPr lang="en-US" sz="2800" b="1" dirty="0" smtClean="0"/>
              <a:t> </a:t>
            </a:r>
            <a:r>
              <a:rPr lang="en-US" sz="2800" b="1" dirty="0" smtClean="0">
                <a:latin typeface="Baskerville Old Face" pitchFamily="18" charset="0"/>
              </a:rPr>
              <a:t>You can watch and enjoy new films in the </a:t>
            </a:r>
            <a:r>
              <a:rPr lang="ru-RU" sz="2800" b="1" dirty="0" smtClean="0"/>
              <a:t>«</a:t>
            </a:r>
            <a:r>
              <a:rPr lang="en-US" sz="2800" b="1" dirty="0" smtClean="0">
                <a:latin typeface="Baskerville Old Face" pitchFamily="18" charset="0"/>
              </a:rPr>
              <a:t>Cinema Formula</a:t>
            </a:r>
            <a:r>
              <a:rPr lang="ru-RU" sz="2800" b="1" dirty="0" smtClean="0"/>
              <a:t>»</a:t>
            </a:r>
            <a:endParaRPr lang="ru-RU" sz="2800" b="1" dirty="0"/>
          </a:p>
        </p:txBody>
      </p:sp>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5" name="Стрелка влево 4">
            <a:hlinkClick r:id="rId4" action="ppaction://hlinksldjump"/>
          </p:cNvPr>
          <p:cNvSpPr/>
          <p:nvPr/>
        </p:nvSpPr>
        <p:spPr>
          <a:xfrm>
            <a:off x="179512" y="587727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Заголовок 1"/>
          <p:cNvSpPr>
            <a:spLocks noGrp="1"/>
          </p:cNvSpPr>
          <p:nvPr>
            <p:ph type="title"/>
          </p:nvPr>
        </p:nvSpPr>
        <p:spPr>
          <a:xfrm>
            <a:off x="457200" y="214290"/>
            <a:ext cx="8229600" cy="1643074"/>
          </a:xfrm>
        </p:spPr>
        <p:txBody>
          <a:bodyPr>
            <a:noAutofit/>
          </a:bodyPr>
          <a:lstStyle/>
          <a:p>
            <a:r>
              <a:rPr lang="en-US" sz="6000" b="1" dirty="0" smtClean="0">
                <a:solidFill>
                  <a:schemeClr val="tx2">
                    <a:lumMod val="75000"/>
                  </a:schemeClr>
                </a:solidFill>
                <a:latin typeface="Charlemagne Std" pitchFamily="82" charset="0"/>
              </a:rPr>
              <a:t>Siberian Mall</a:t>
            </a:r>
            <a:endParaRPr lang="ru-RU" sz="6000" b="1" dirty="0">
              <a:solidFill>
                <a:schemeClr val="tx2">
                  <a:lumMod val="75000"/>
                </a:schemeClr>
              </a:solidFill>
            </a:endParaRPr>
          </a:p>
        </p:txBody>
      </p:sp>
      <p:sp>
        <p:nvSpPr>
          <p:cNvPr id="4" name="Заголовок 1"/>
          <p:cNvSpPr txBox="1">
            <a:spLocks/>
          </p:cNvSpPr>
          <p:nvPr/>
        </p:nvSpPr>
        <p:spPr>
          <a:xfrm>
            <a:off x="457200" y="4143380"/>
            <a:ext cx="8229600" cy="1928826"/>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smtClean="0">
                <a:ln>
                  <a:noFill/>
                </a:ln>
                <a:solidFill>
                  <a:schemeClr val="bg1"/>
                </a:solidFill>
                <a:effectLst>
                  <a:reflection blurRad="12700" stA="48000" endA="300" endPos="55000" dir="5400000" sy="-90000" algn="bl" rotWithShape="0"/>
                </a:effectLst>
                <a:uLnTx/>
                <a:uFillTx/>
                <a:latin typeface="Adobe Garamond Pro Bold" pitchFamily="18" charset="0"/>
                <a:ea typeface="+mj-ea"/>
                <a:cs typeface="+mj-cs"/>
              </a:rPr>
              <a:t>There are 140 cool shops in it</a:t>
            </a:r>
            <a:endParaRPr kumimoji="0" lang="ru-RU" sz="4400" b="1" i="0" u="none" strike="noStrike" kern="1200" cap="all" spc="0" normalizeH="0" baseline="0" noProof="0" dirty="0">
              <a:ln>
                <a:noFill/>
              </a:ln>
              <a:solidFill>
                <a:schemeClr val="bg1"/>
              </a:solidFill>
              <a:effectLst>
                <a:reflection blurRad="12700" stA="48000" endA="300" endPos="55000" dir="5400000" sy="-90000" algn="bl" rotWithShape="0"/>
              </a:effectLst>
              <a:uLnTx/>
              <a:uFillTx/>
              <a:latin typeface="+mj-lt"/>
              <a:ea typeface="+mj-ea"/>
              <a:cs typeface="+mj-cs"/>
            </a:endParaRPr>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7086600" y="285728"/>
            <a:ext cx="2057400" cy="167640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571480"/>
            <a:ext cx="8229600" cy="2643206"/>
          </a:xfrm>
        </p:spPr>
        <p:txBody>
          <a:bodyPr>
            <a:noAutofit/>
          </a:bodyPr>
          <a:lstStyle/>
          <a:p>
            <a:pPr algn="ctr"/>
            <a:r>
              <a:rPr lang="en-US" b="1" dirty="0" smtClean="0">
                <a:solidFill>
                  <a:schemeClr val="bg1"/>
                </a:solidFill>
                <a:latin typeface="Baskerville Old Face" pitchFamily="18" charset="0"/>
              </a:rPr>
              <a:t>You can watch interesting films in the </a:t>
            </a:r>
            <a:r>
              <a:rPr lang="ru-RU" b="1" dirty="0" smtClean="0">
                <a:solidFill>
                  <a:schemeClr val="bg1"/>
                </a:solidFill>
              </a:rPr>
              <a:t>«</a:t>
            </a:r>
            <a:r>
              <a:rPr lang="en-US" b="1" dirty="0" smtClean="0">
                <a:solidFill>
                  <a:schemeClr val="bg1"/>
                </a:solidFill>
                <a:latin typeface="Baskerville Old Face" pitchFamily="18" charset="0"/>
              </a:rPr>
              <a:t>Cinema Park</a:t>
            </a:r>
            <a:r>
              <a:rPr lang="ru-RU" b="1" dirty="0" smtClean="0">
                <a:solidFill>
                  <a:schemeClr val="bg1"/>
                </a:solidFill>
              </a:rPr>
              <a:t>» </a:t>
            </a:r>
            <a:r>
              <a:rPr lang="en-US" b="1" dirty="0" smtClean="0">
                <a:solidFill>
                  <a:schemeClr val="bg1"/>
                </a:solidFill>
                <a:latin typeface="Baskerville Old Face" pitchFamily="18" charset="0"/>
              </a:rPr>
              <a:t>in  </a:t>
            </a:r>
            <a:r>
              <a:rPr lang="ru-RU" b="1" dirty="0" smtClean="0">
                <a:solidFill>
                  <a:schemeClr val="bg1"/>
                </a:solidFill>
              </a:rPr>
              <a:t>«</a:t>
            </a:r>
            <a:r>
              <a:rPr lang="en-US" b="1" dirty="0" smtClean="0">
                <a:solidFill>
                  <a:schemeClr val="bg1"/>
                </a:solidFill>
                <a:latin typeface="Baskerville Old Face" pitchFamily="18" charset="0"/>
              </a:rPr>
              <a:t>Siberian Mall</a:t>
            </a:r>
            <a:r>
              <a:rPr lang="ru-RU" b="1" dirty="0" smtClean="0">
                <a:solidFill>
                  <a:schemeClr val="bg1"/>
                </a:solidFill>
              </a:rPr>
              <a:t>»</a:t>
            </a:r>
            <a:endParaRPr lang="ru-RU" b="1" dirty="0">
              <a:solidFill>
                <a:schemeClr val="bg1"/>
              </a:solidFill>
            </a:endParaRPr>
          </a:p>
        </p:txBody>
      </p:sp>
      <p:pic>
        <p:nvPicPr>
          <p:cNvPr id="4" name="Picture 9" descr="90px-Coat_of_Arms_of_Novosibirsk"/>
          <p:cNvPicPr>
            <a:picLocks noChangeAspect="1" noChangeArrowheads="1"/>
          </p:cNvPicPr>
          <p:nvPr/>
        </p:nvPicPr>
        <p:blipFill>
          <a:blip r:embed="rId3" cstate="print"/>
          <a:srcRect/>
          <a:stretch>
            <a:fillRect/>
          </a:stretch>
        </p:blipFill>
        <p:spPr bwMode="auto">
          <a:xfrm>
            <a:off x="142844" y="5000636"/>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4797152"/>
            <a:ext cx="5486400" cy="566738"/>
          </a:xfrm>
        </p:spPr>
        <p:txBody>
          <a:bodyPr>
            <a:normAutofit fontScale="90000"/>
          </a:bodyPr>
          <a:lstStyle/>
          <a:p>
            <a:r>
              <a:rPr lang="en-US" sz="4000" dirty="0" smtClean="0">
                <a:solidFill>
                  <a:schemeClr val="accent3">
                    <a:lumMod val="60000"/>
                    <a:lumOff val="40000"/>
                  </a:schemeClr>
                </a:solidFill>
                <a:latin typeface="Cooper Std Black" pitchFamily="18" charset="0"/>
              </a:rPr>
              <a:t>Cafes:</a:t>
            </a:r>
            <a:br>
              <a:rPr lang="en-US" sz="4000" dirty="0" smtClean="0">
                <a:solidFill>
                  <a:schemeClr val="accent3">
                    <a:lumMod val="60000"/>
                    <a:lumOff val="40000"/>
                  </a:schemeClr>
                </a:solidFill>
                <a:latin typeface="Cooper Std Black" pitchFamily="18" charset="0"/>
              </a:rPr>
            </a:br>
            <a:r>
              <a:rPr lang="en-US" dirty="0" smtClean="0">
                <a:solidFill>
                  <a:schemeClr val="accent3">
                    <a:lumMod val="60000"/>
                    <a:lumOff val="40000"/>
                  </a:schemeClr>
                </a:solidFill>
                <a:latin typeface="Cooper Std Black" pitchFamily="18" charset="0"/>
              </a:rPr>
              <a:t>KFC</a:t>
            </a:r>
            <a:br>
              <a:rPr lang="en-US" dirty="0" smtClean="0">
                <a:solidFill>
                  <a:schemeClr val="accent3">
                    <a:lumMod val="60000"/>
                    <a:lumOff val="40000"/>
                  </a:schemeClr>
                </a:solidFill>
                <a:latin typeface="Cooper Std Black" pitchFamily="18" charset="0"/>
              </a:rPr>
            </a:br>
            <a:r>
              <a:rPr lang="en-US" dirty="0" err="1" smtClean="0">
                <a:solidFill>
                  <a:schemeClr val="accent3">
                    <a:lumMod val="60000"/>
                    <a:lumOff val="40000"/>
                  </a:schemeClr>
                </a:solidFill>
                <a:latin typeface="Cooper Std Black" pitchFamily="18" charset="0"/>
              </a:rPr>
              <a:t>Pechki</a:t>
            </a:r>
            <a:r>
              <a:rPr lang="en-US" dirty="0" smtClean="0">
                <a:solidFill>
                  <a:schemeClr val="accent3">
                    <a:lumMod val="60000"/>
                    <a:lumOff val="40000"/>
                  </a:schemeClr>
                </a:solidFill>
                <a:latin typeface="Cooper Std Black" pitchFamily="18" charset="0"/>
              </a:rPr>
              <a:t> </a:t>
            </a:r>
            <a:r>
              <a:rPr lang="en-US" dirty="0" err="1" smtClean="0">
                <a:solidFill>
                  <a:schemeClr val="accent3">
                    <a:lumMod val="60000"/>
                    <a:lumOff val="40000"/>
                  </a:schemeClr>
                </a:solidFill>
                <a:latin typeface="Cooper Std Black" pitchFamily="18" charset="0"/>
              </a:rPr>
              <a:t>Lavochki</a:t>
            </a:r>
            <a:r>
              <a:rPr lang="en-US" dirty="0" smtClean="0">
                <a:solidFill>
                  <a:schemeClr val="accent3">
                    <a:lumMod val="60000"/>
                    <a:lumOff val="40000"/>
                  </a:schemeClr>
                </a:solidFill>
                <a:latin typeface="Cooper Std Black" pitchFamily="18" charset="0"/>
              </a:rPr>
              <a:t/>
            </a:r>
            <a:br>
              <a:rPr lang="en-US" dirty="0" smtClean="0">
                <a:solidFill>
                  <a:schemeClr val="accent3">
                    <a:lumMod val="60000"/>
                    <a:lumOff val="40000"/>
                  </a:schemeClr>
                </a:solidFill>
                <a:latin typeface="Cooper Std Black" pitchFamily="18" charset="0"/>
              </a:rPr>
            </a:br>
            <a:r>
              <a:rPr lang="en-US" dirty="0" smtClean="0">
                <a:solidFill>
                  <a:schemeClr val="accent3">
                    <a:lumMod val="60000"/>
                    <a:lumOff val="40000"/>
                  </a:schemeClr>
                </a:solidFill>
                <a:latin typeface="Cooper Std Black" pitchFamily="18" charset="0"/>
              </a:rPr>
              <a:t>McDonalds</a:t>
            </a:r>
            <a:br>
              <a:rPr lang="en-US" dirty="0" smtClean="0">
                <a:solidFill>
                  <a:schemeClr val="accent3">
                    <a:lumMod val="60000"/>
                    <a:lumOff val="40000"/>
                  </a:schemeClr>
                </a:solidFill>
                <a:latin typeface="Cooper Std Black" pitchFamily="18" charset="0"/>
              </a:rPr>
            </a:br>
            <a:r>
              <a:rPr lang="en-US" sz="4000" dirty="0" smtClean="0">
                <a:solidFill>
                  <a:schemeClr val="accent5">
                    <a:lumMod val="60000"/>
                    <a:lumOff val="40000"/>
                  </a:schemeClr>
                </a:solidFill>
                <a:latin typeface="Cooper Std Black" pitchFamily="18" charset="0"/>
              </a:rPr>
              <a:t/>
            </a:r>
            <a:br>
              <a:rPr lang="en-US" sz="4000" dirty="0" smtClean="0">
                <a:solidFill>
                  <a:schemeClr val="accent5">
                    <a:lumMod val="60000"/>
                    <a:lumOff val="40000"/>
                  </a:schemeClr>
                </a:solidFill>
                <a:latin typeface="Cooper Std Black" pitchFamily="18" charset="0"/>
              </a:rPr>
            </a:br>
            <a:endParaRPr lang="ru-RU" dirty="0"/>
          </a:p>
        </p:txBody>
      </p:sp>
      <p:pic>
        <p:nvPicPr>
          <p:cNvPr id="5" name="Рисунок 4" descr="1.jpeg"/>
          <p:cNvPicPr>
            <a:picLocks noGrp="1" noChangeAspect="1"/>
          </p:cNvPicPr>
          <p:nvPr>
            <p:ph type="pic" idx="1"/>
          </p:nvPr>
        </p:nvPicPr>
        <p:blipFill>
          <a:blip r:embed="rId2" cstate="print"/>
          <a:srcRect l="6083" r="6083"/>
          <a:stretch>
            <a:fillRect/>
          </a:stretch>
        </p:blipFill>
        <p:spPr>
          <a:xfrm>
            <a:off x="0" y="0"/>
            <a:ext cx="9144000" cy="6857999"/>
          </a:xfrm>
        </p:spPr>
      </p:pic>
      <p:sp>
        <p:nvSpPr>
          <p:cNvPr id="4" name="Текст 3"/>
          <p:cNvSpPr>
            <a:spLocks noGrp="1"/>
          </p:cNvSpPr>
          <p:nvPr>
            <p:ph type="body" sz="half" idx="2"/>
          </p:nvPr>
        </p:nvSpPr>
        <p:spPr>
          <a:xfrm>
            <a:off x="571472" y="642918"/>
            <a:ext cx="5214974" cy="4000528"/>
          </a:xfrm>
        </p:spPr>
        <p:txBody>
          <a:bodyPr>
            <a:noAutofit/>
          </a:bodyPr>
          <a:lstStyle/>
          <a:p>
            <a:r>
              <a:rPr lang="en-US" sz="3600" b="1" dirty="0" smtClean="0">
                <a:solidFill>
                  <a:srgbClr val="FFFF00"/>
                </a:solidFill>
                <a:latin typeface="Baskerville Old Face" pitchFamily="18" charset="0"/>
              </a:rPr>
              <a:t>You can have a nice bite in KFC</a:t>
            </a:r>
            <a:br>
              <a:rPr lang="en-US" sz="3600" b="1" dirty="0" smtClean="0">
                <a:solidFill>
                  <a:srgbClr val="FFFF00"/>
                </a:solidFill>
                <a:latin typeface="Baskerville Old Face" pitchFamily="18" charset="0"/>
              </a:rPr>
            </a:br>
            <a:r>
              <a:rPr lang="en-US" sz="3600" b="1" dirty="0" err="1" smtClean="0">
                <a:solidFill>
                  <a:srgbClr val="FFFF00"/>
                </a:solidFill>
                <a:latin typeface="Baskerville Old Face" pitchFamily="18" charset="0"/>
              </a:rPr>
              <a:t>Pechki</a:t>
            </a:r>
            <a:r>
              <a:rPr lang="en-US" sz="3600" b="1" dirty="0" smtClean="0">
                <a:solidFill>
                  <a:srgbClr val="FFFF00"/>
                </a:solidFill>
                <a:latin typeface="Baskerville Old Face" pitchFamily="18" charset="0"/>
              </a:rPr>
              <a:t> </a:t>
            </a:r>
            <a:r>
              <a:rPr lang="en-US" sz="3600" b="1" dirty="0" err="1" smtClean="0">
                <a:solidFill>
                  <a:srgbClr val="FFFF00"/>
                </a:solidFill>
                <a:latin typeface="Baskerville Old Face" pitchFamily="18" charset="0"/>
              </a:rPr>
              <a:t>Lavochki</a:t>
            </a:r>
            <a:r>
              <a:rPr lang="en-US" sz="3600" b="1" dirty="0" smtClean="0">
                <a:solidFill>
                  <a:srgbClr val="FFFF00"/>
                </a:solidFill>
                <a:latin typeface="Baskerville Old Face" pitchFamily="18" charset="0"/>
              </a:rPr>
              <a:t/>
            </a:r>
            <a:br>
              <a:rPr lang="en-US" sz="3600" b="1" dirty="0" smtClean="0">
                <a:solidFill>
                  <a:srgbClr val="FFFF00"/>
                </a:solidFill>
                <a:latin typeface="Baskerville Old Face" pitchFamily="18" charset="0"/>
              </a:rPr>
            </a:br>
            <a:r>
              <a:rPr lang="en-US" sz="3600" b="1" dirty="0" smtClean="0">
                <a:solidFill>
                  <a:srgbClr val="FFFF00"/>
                </a:solidFill>
                <a:latin typeface="Baskerville Old Face" pitchFamily="18" charset="0"/>
              </a:rPr>
              <a:t>McDonald’s</a:t>
            </a:r>
            <a:br>
              <a:rPr lang="en-US" sz="3600" b="1" dirty="0" smtClean="0">
                <a:solidFill>
                  <a:srgbClr val="FFFF00"/>
                </a:solidFill>
                <a:latin typeface="Baskerville Old Face" pitchFamily="18" charset="0"/>
              </a:rPr>
            </a:br>
            <a:r>
              <a:rPr lang="en-US" sz="3600" b="1" dirty="0" smtClean="0">
                <a:solidFill>
                  <a:srgbClr val="FFFF00"/>
                </a:solidFill>
                <a:latin typeface="Baskerville Old Face" pitchFamily="18" charset="0"/>
              </a:rPr>
              <a:t>New York Pizza</a:t>
            </a:r>
            <a:endParaRPr lang="ru-RU" sz="3600" b="1" dirty="0">
              <a:solidFill>
                <a:srgbClr val="FFFF00"/>
              </a:solidFill>
            </a:endParaRPr>
          </a:p>
        </p:txBody>
      </p:sp>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7" name="Стрелка влево 6">
            <a:hlinkClick r:id="rId4" action="ppaction://hlinksldjump"/>
          </p:cNvPr>
          <p:cNvSpPr/>
          <p:nvPr/>
        </p:nvSpPr>
        <p:spPr>
          <a:xfrm>
            <a:off x="251520" y="602128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ics.livejournal.com/gelio_nsk/pic/003xhkyq"/>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530" y="-47141"/>
            <a:ext cx="9335049" cy="700201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flipH="1">
            <a:off x="2460758" y="-18898"/>
            <a:ext cx="4248472" cy="923330"/>
          </a:xfrm>
          <a:prstGeom prst="rect">
            <a:avLst/>
          </a:prstGeom>
          <a:noFill/>
        </p:spPr>
        <p:txBody>
          <a:bodyPr wrap="square" rtlCol="0">
            <a:spAutoFit/>
          </a:bodyPr>
          <a:lstStyle/>
          <a:p>
            <a:pPr algn="ct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Royal Park</a:t>
            </a:r>
            <a:endParaRPr lang="ru-RU"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7529884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86314" y="1928802"/>
            <a:ext cx="4000528" cy="2677656"/>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effectLst>
                  <a:reflection blurRad="12700" stA="50000" endPos="50000" dist="5000" dir="5400000" sy="-100000" rotWithShape="0"/>
                </a:effectLst>
                <a:latin typeface="Baskerville Old Face" pitchFamily="18" charset="0"/>
              </a:rPr>
              <a:t>    </a:t>
            </a:r>
            <a:r>
              <a:rPr lang="en-US"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Baskerville Old Face" pitchFamily="18" charset="0"/>
              </a:rPr>
              <a:t>Royal Park  is a big shopping center in Novosibirsk.</a:t>
            </a:r>
          </a:p>
          <a:p>
            <a:r>
              <a:rPr lang="en-US"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Baskerville Old Face" pitchFamily="18" charset="0"/>
              </a:rPr>
              <a:t>  It has a beautiful big advert on its front part.</a:t>
            </a:r>
          </a:p>
          <a:p>
            <a:endParaRPr lang="ru-RU"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 name="Picture 2" descr="http://pics.livejournal.com/gelio_nsk/pic/003xhkyq"/>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8223" t="34783" r="31133" b="26430"/>
          <a:stretch/>
        </p:blipFill>
        <p:spPr bwMode="auto">
          <a:xfrm>
            <a:off x="357158" y="500042"/>
            <a:ext cx="4154118" cy="2973633"/>
          </a:xfrm>
          <a:prstGeom prst="rect">
            <a:avLst/>
          </a:prstGeom>
          <a:extLst>
            <a:ext uri="{909E8E84-426E-40DD-AFC4-6F175D3DCCD1}">
              <a14:hiddenFill xmlns="" xmlns:a14="http://schemas.microsoft.com/office/drawing/2010/main">
                <a:solidFill>
                  <a:srgbClr val="FFFFFF"/>
                </a:solidFill>
              </a14:hiddenFill>
            </a:ext>
          </a:extLst>
        </p:spPr>
        <p:style>
          <a:lnRef idx="3">
            <a:schemeClr val="lt1"/>
          </a:lnRef>
          <a:fillRef idx="1">
            <a:schemeClr val="dk1"/>
          </a:fillRef>
          <a:effectRef idx="1">
            <a:schemeClr val="dk1"/>
          </a:effectRef>
          <a:fontRef idx="minor">
            <a:schemeClr val="lt1"/>
          </a:fontRef>
        </p:style>
      </p:pic>
      <p:pic>
        <p:nvPicPr>
          <p:cNvPr id="9"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7363659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28" y="1785926"/>
            <a:ext cx="3714776" cy="3214710"/>
          </a:xfrm>
        </p:spPr>
        <p:txBody>
          <a:bodyPr/>
          <a:lstStyle/>
          <a:p>
            <a:r>
              <a:rPr lang="en-US" sz="2800" b="1" dirty="0" smtClean="0">
                <a:ln w="18000">
                  <a:solidFill>
                    <a:schemeClr val="accent2">
                      <a:satMod val="140000"/>
                    </a:schemeClr>
                  </a:solidFill>
                  <a:prstDash val="solid"/>
                  <a:miter lim="800000"/>
                </a:ln>
                <a:latin typeface="Baskerville Old Face" pitchFamily="18" charset="0"/>
              </a:rPr>
              <a:t>It has a lot of beautiful cafes and big and small shops</a:t>
            </a:r>
            <a:endParaRPr lang="ru-RU" sz="2800" b="1" dirty="0">
              <a:ln w="18000">
                <a:solidFill>
                  <a:schemeClr val="accent2">
                    <a:satMod val="140000"/>
                  </a:schemeClr>
                </a:solidFill>
                <a:prstDash val="solid"/>
                <a:miter lim="800000"/>
              </a:ln>
            </a:endParaRPr>
          </a:p>
        </p:txBody>
      </p:sp>
      <p:pic>
        <p:nvPicPr>
          <p:cNvPr id="5122" name="Picture 2" descr="http://nsk.infoskidka.ru/images/mart/orig/30347/085fb72b213202e0e05ce3ee7b9c5dd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357166"/>
            <a:ext cx="4143404" cy="4500594"/>
          </a:xfrm>
          <a:prstGeom prst="rect">
            <a:avLst/>
          </a:prstGeom>
          <a:extLst>
            <a:ext uri="{909E8E84-426E-40DD-AFC4-6F175D3DCCD1}">
              <a14:hiddenFill xmlns="" xmlns:a14="http://schemas.microsoft.com/office/drawing/2010/main">
                <a:solidFill>
                  <a:srgbClr val="FFFFFF"/>
                </a:solidFill>
              </a14:hiddenFill>
            </a:ext>
          </a:extLst>
        </p:spPr>
        <p:style>
          <a:lnRef idx="2">
            <a:schemeClr val="dk1">
              <a:shade val="50000"/>
            </a:schemeClr>
          </a:lnRef>
          <a:fillRef idx="1">
            <a:schemeClr val="dk1"/>
          </a:fillRef>
          <a:effectRef idx="0">
            <a:schemeClr val="dk1"/>
          </a:effectRef>
          <a:fontRef idx="minor">
            <a:schemeClr val="lt1"/>
          </a:fontRef>
        </p:style>
      </p:pic>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5309981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Картинки по запросу мегас в ройял парке"/>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Картинки по запросу мегас в ройял парке"/>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Картинки по запросу мегас в ройял парке"/>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6"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357166"/>
            <a:ext cx="4000528" cy="3659207"/>
          </a:xfrm>
          <a:prstGeom prst="rect">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shade val="50000"/>
            </a:schemeClr>
          </a:lnRef>
          <a:fillRef idx="1">
            <a:schemeClr val="dk1"/>
          </a:fillRef>
          <a:effectRef idx="0">
            <a:schemeClr val="dk1"/>
          </a:effectRef>
          <a:fontRef idx="minor">
            <a:schemeClr val="lt1"/>
          </a:fontRef>
        </p:style>
      </p:pic>
      <p:sp>
        <p:nvSpPr>
          <p:cNvPr id="9" name="TextBox 8"/>
          <p:cNvSpPr txBox="1"/>
          <p:nvPr/>
        </p:nvSpPr>
        <p:spPr>
          <a:xfrm>
            <a:off x="4786314" y="1857365"/>
            <a:ext cx="3929090" cy="2308324"/>
          </a:xfrm>
          <a:prstGeom prst="rect">
            <a:avLst/>
          </a:prstGeom>
          <a:noFill/>
        </p:spPr>
        <p:txBody>
          <a:bodyPr wrap="square" rtlCol="0">
            <a:spAutoFit/>
          </a:bodyPr>
          <a:lstStyle/>
          <a:p>
            <a:r>
              <a:rPr lang="en-US" sz="3200" dirty="0" smtClean="0">
                <a:solidFill>
                  <a:schemeClr val="tx1">
                    <a:lumMod val="95000"/>
                    <a:lumOff val="5000"/>
                  </a:schemeClr>
                </a:solidFill>
              </a:rPr>
              <a:t>     </a:t>
            </a:r>
            <a:r>
              <a:rPr lang="en-US" sz="28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Baskerville Old Face" pitchFamily="18" charset="0"/>
              </a:rPr>
              <a:t>There is a grocery store </a:t>
            </a:r>
            <a:r>
              <a:rPr lang="ru-RU" sz="28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a:t>
            </a:r>
            <a:r>
              <a:rPr lang="en-US" sz="2800" b="1" dirty="0" err="1"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Baskerville Old Face" pitchFamily="18" charset="0"/>
              </a:rPr>
              <a:t>Megas</a:t>
            </a:r>
            <a:r>
              <a:rPr lang="ru-RU" sz="28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a:t>
            </a:r>
            <a:r>
              <a:rPr lang="en-US" sz="28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Baskerville Old Face" pitchFamily="18" charset="0"/>
              </a:rPr>
              <a:t> in Royal Park</a:t>
            </a:r>
            <a:r>
              <a:rPr lang="ru-RU" sz="28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 </a:t>
            </a:r>
            <a:r>
              <a:rPr lang="en-US" sz="28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Baskerville Old Face" pitchFamily="18" charset="0"/>
              </a:rPr>
              <a:t>It is a very big store </a:t>
            </a:r>
            <a:r>
              <a:rPr lang="en-US" sz="2800" b="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Baskerville Old Face" pitchFamily="18" charset="0"/>
              </a:rPr>
              <a:t>w</a:t>
            </a:r>
            <a:r>
              <a:rPr lang="en-US" sz="28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Baskerville Old Face" pitchFamily="18" charset="0"/>
              </a:rPr>
              <a:t>ith many kinds of products.</a:t>
            </a:r>
            <a:endParaRPr lang="ru-RU" sz="2800" b="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endParaRPr>
          </a:p>
        </p:txBody>
      </p:sp>
      <p:pic>
        <p:nvPicPr>
          <p:cNvPr id="11"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2324217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kasli-gazeta.ru/2015/07/31/kinoza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508" y="15398"/>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43732" y="1928802"/>
            <a:ext cx="8568952" cy="1323439"/>
          </a:xfrm>
          <a:prstGeom prst="rect">
            <a:avLst/>
          </a:prstGeom>
          <a:noFill/>
        </p:spPr>
        <p:txBody>
          <a:bodyPr wrap="square" rtlCol="0">
            <a:spAutoFit/>
          </a:bodyPr>
          <a:lstStyle/>
          <a:p>
            <a:r>
              <a:rPr lang="en-US"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askerville Old Face" pitchFamily="18" charset="0"/>
              </a:rPr>
              <a:t>There is </a:t>
            </a:r>
            <a:r>
              <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askerville Old Face" pitchFamily="18" charset="0"/>
              </a:rPr>
              <a:t>a</a:t>
            </a:r>
            <a:r>
              <a:rPr lang="en-US"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askerville Old Face" pitchFamily="18" charset="0"/>
              </a:rPr>
              <a:t> cinema in Royal Park. </a:t>
            </a:r>
            <a:r>
              <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askerville Old Face" pitchFamily="18" charset="0"/>
              </a:rPr>
              <a:t> </a:t>
            </a:r>
            <a:r>
              <a:rPr lang="en-US"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askerville Old Face" pitchFamily="18" charset="0"/>
              </a:rPr>
              <a:t>It is called  Cinema Park.</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7"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5" name="Стрелка влево 4">
            <a:hlinkClick r:id="rId4" action="ppaction://hlinksldjump"/>
          </p:cNvPr>
          <p:cNvSpPr/>
          <p:nvPr/>
        </p:nvSpPr>
        <p:spPr>
          <a:xfrm>
            <a:off x="611560" y="609329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4283452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knicha.jpg"/>
          <p:cNvPicPr>
            <a:picLocks noGrp="1" noChangeAspect="1"/>
          </p:cNvPicPr>
          <p:nvPr>
            <p:ph type="pic" idx="1"/>
          </p:nvPr>
        </p:nvPicPr>
        <p:blipFill>
          <a:blip r:embed="rId2" cstate="print"/>
          <a:srcRect l="1476" r="1476"/>
          <a:stretch>
            <a:fillRect/>
          </a:stretch>
        </p:blipFill>
        <p:spPr>
          <a:xfrm>
            <a:off x="428596" y="285728"/>
            <a:ext cx="3929090" cy="3955374"/>
          </a:xfrm>
        </p:spPr>
        <p:style>
          <a:lnRef idx="3">
            <a:schemeClr val="lt1"/>
          </a:lnRef>
          <a:fillRef idx="1">
            <a:schemeClr val="dk1"/>
          </a:fillRef>
          <a:effectRef idx="1">
            <a:schemeClr val="dk1"/>
          </a:effectRef>
          <a:fontRef idx="minor">
            <a:schemeClr val="lt1"/>
          </a:fontRef>
        </p:style>
      </p:pic>
      <p:sp>
        <p:nvSpPr>
          <p:cNvPr id="4" name="Текст 3"/>
          <p:cNvSpPr>
            <a:spLocks noGrp="1"/>
          </p:cNvSpPr>
          <p:nvPr>
            <p:ph type="body" sz="half" idx="2"/>
          </p:nvPr>
        </p:nvSpPr>
        <p:spPr>
          <a:xfrm>
            <a:off x="4929190" y="1857364"/>
            <a:ext cx="3929090" cy="4071966"/>
          </a:xfrm>
        </p:spPr>
        <p:txBody>
          <a:bodyPr>
            <a:noAutofit/>
          </a:bodyPr>
          <a:lstStyle/>
          <a:p>
            <a:r>
              <a:rPr lang="en-US" sz="2800" b="1" dirty="0" smtClean="0">
                <a:solidFill>
                  <a:schemeClr val="tx1"/>
                </a:solidFill>
                <a:latin typeface="Baskerville Old Face" pitchFamily="18" charset="0"/>
              </a:rPr>
              <a:t>If you love reading, come to Novosibirsk!!!</a:t>
            </a:r>
            <a:endParaRPr lang="ru-RU" sz="2800" b="1" dirty="0">
              <a:solidFill>
                <a:schemeClr val="tx1"/>
              </a:solidFill>
            </a:endParaRPr>
          </a:p>
        </p:txBody>
      </p:sp>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7" name="Стрелка влево 6">
            <a:hlinkClick r:id="rId4" action="ppaction://hlinksldjump"/>
          </p:cNvPr>
          <p:cNvSpPr/>
          <p:nvPr/>
        </p:nvSpPr>
        <p:spPr>
          <a:xfrm>
            <a:off x="179512" y="609329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404664"/>
            <a:ext cx="7772400" cy="1470025"/>
          </a:xfrm>
        </p:spPr>
        <p:txBody>
          <a:bodyPr/>
          <a:lstStyle/>
          <a:p>
            <a:r>
              <a:rPr lang="en-US" b="1" dirty="0" smtClean="0">
                <a:solidFill>
                  <a:srgbClr val="FF0000"/>
                </a:solidFill>
              </a:rPr>
              <a:t>Stadium of sport  </a:t>
            </a:r>
            <a:r>
              <a:rPr lang="ru-RU" b="1" dirty="0" smtClean="0">
                <a:solidFill>
                  <a:srgbClr val="FF0000"/>
                </a:solidFill>
              </a:rPr>
              <a:t>«</a:t>
            </a:r>
            <a:r>
              <a:rPr lang="en-US" b="1" dirty="0" err="1" smtClean="0">
                <a:solidFill>
                  <a:srgbClr val="FF0000"/>
                </a:solidFill>
              </a:rPr>
              <a:t>Sibir</a:t>
            </a:r>
            <a:r>
              <a:rPr lang="ru-RU" b="1" dirty="0" smtClean="0">
                <a:solidFill>
                  <a:srgbClr val="FF0000"/>
                </a:solidFill>
              </a:rPr>
              <a:t>»</a:t>
            </a:r>
            <a:endParaRPr lang="ru-RU" b="1" dirty="0">
              <a:solidFill>
                <a:srgbClr val="FF0000"/>
              </a:solidFill>
            </a:endParaRPr>
          </a:p>
        </p:txBody>
      </p:sp>
      <p:sp>
        <p:nvSpPr>
          <p:cNvPr id="3" name="Подзаголовок 2"/>
          <p:cNvSpPr>
            <a:spLocks noGrp="1"/>
          </p:cNvSpPr>
          <p:nvPr>
            <p:ph type="subTitle" idx="1"/>
          </p:nvPr>
        </p:nvSpPr>
        <p:spPr/>
        <p:txBody>
          <a:bodyPr/>
          <a:lstStyle/>
          <a:p>
            <a:endParaRPr lang="ru-RU" dirty="0"/>
          </a:p>
        </p:txBody>
      </p:sp>
      <p:pic>
        <p:nvPicPr>
          <p:cNvPr id="1026" name="Picture 2" descr="http://snipers.hcsibir.ru/photo/img_002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163" y="0"/>
            <a:ext cx="9206920" cy="688472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351844478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3800474" cy="1206487"/>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800" b="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rPr>
              <a:t>It was </a:t>
            </a:r>
            <a:r>
              <a:rPr lang="en-US" sz="2800"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rPr>
              <a:t>The best stadium in</a:t>
            </a:r>
            <a:r>
              <a:rPr lang="ru-RU" sz="2800"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2800"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rPr>
              <a:t>the USSR</a:t>
            </a:r>
            <a:endParaRPr lang="ru-RU" sz="2800" b="1" i="1" cap="all"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Объект 2"/>
          <p:cNvSpPr>
            <a:spLocks noGrp="1"/>
          </p:cNvSpPr>
          <p:nvPr>
            <p:ph idx="1"/>
          </p:nvPr>
        </p:nvSpPr>
        <p:spPr>
          <a:xfrm>
            <a:off x="4786314" y="1928802"/>
            <a:ext cx="3929090" cy="4092485"/>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buNone/>
            </a:pPr>
            <a:r>
              <a:rPr lang="en-US"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rPr>
              <a:t>stadium </a:t>
            </a:r>
            <a:r>
              <a:rPr lang="ru-RU"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r>
              <a:rPr lang="en-US" b="1" i="1" cap="all" dirty="0" err="1"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rPr>
              <a:t>Sibir</a:t>
            </a:r>
            <a:r>
              <a:rPr lang="ru-RU"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n-US"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endParaRPr>
          </a:p>
          <a:p>
            <a:pPr>
              <a:buNone/>
            </a:pPr>
            <a:r>
              <a:rPr lang="en-US"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rPr>
              <a:t>was opened in </a:t>
            </a:r>
          </a:p>
          <a:p>
            <a:pPr>
              <a:buNone/>
            </a:pPr>
            <a:r>
              <a:rPr lang="en-US" b="1" i="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skerville Old Face" pitchFamily="18" charset="0"/>
              </a:rPr>
              <a:t>1964</a:t>
            </a: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7158" y="1643051"/>
            <a:ext cx="4214841" cy="3571900"/>
          </a:xfrm>
          <a:prstGeom prst="rect">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shade val="50000"/>
            </a:schemeClr>
          </a:lnRef>
          <a:fillRef idx="1">
            <a:schemeClr val="dk1"/>
          </a:fillRef>
          <a:effectRef idx="0">
            <a:schemeClr val="dk1"/>
          </a:effectRef>
          <a:fontRef idx="minor">
            <a:schemeClr val="lt1"/>
          </a:fontRef>
        </p:style>
      </p:pic>
      <p:pic>
        <p:nvPicPr>
          <p:cNvPr id="5"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376348115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59066" y="2607299"/>
            <a:ext cx="5399214" cy="38220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95536" y="2571744"/>
            <a:ext cx="2890580" cy="3694168"/>
          </a:xfrm>
        </p:spPr>
        <p:txBody>
          <a:bodyPr>
            <a:noAutofit/>
          </a:bodyPr>
          <a:lstStyle/>
          <a:p>
            <a:pPr marL="0" indent="0">
              <a:buNone/>
            </a:pPr>
            <a:r>
              <a:rPr lang="en-US" b="1" dirty="0" smtClean="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Baskerville Old Face" pitchFamily="18" charset="0"/>
              </a:rPr>
              <a:t>7300 spectators’ seats are  in the sport palace</a:t>
            </a:r>
            <a:endParaRPr lang="ru-RU"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endParaRPr>
          </a:p>
        </p:txBody>
      </p: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116632"/>
            <a:ext cx="7056784" cy="18800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9" descr="90px-Coat_of_Arms_of_Novosibirsk"/>
          <p:cNvPicPr>
            <a:picLocks noChangeAspect="1" noChangeArrowheads="1"/>
          </p:cNvPicPr>
          <p:nvPr/>
        </p:nvPicPr>
        <p:blipFill>
          <a:blip r:embed="rId4" cstate="print"/>
          <a:srcRect/>
          <a:stretch>
            <a:fillRect/>
          </a:stretch>
        </p:blipFill>
        <p:spPr bwMode="auto">
          <a:xfrm>
            <a:off x="428596" y="4786322"/>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25982701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86314" y="2071678"/>
            <a:ext cx="3786214" cy="4071966"/>
          </a:xfrm>
        </p:spPr>
        <p:txBody>
          <a:bodyPr/>
          <a:lstStyle/>
          <a:p>
            <a:pPr>
              <a:buNone/>
            </a:pPr>
            <a:r>
              <a:rPr lang="en-US" dirty="0" smtClean="0"/>
              <a:t> </a:t>
            </a:r>
            <a:r>
              <a:rPr lang="ru-RU" dirty="0" smtClean="0"/>
              <a:t> </a:t>
            </a:r>
            <a:r>
              <a:rPr lang="en-US" dirty="0" smtClean="0"/>
              <a:t> </a:t>
            </a:r>
            <a:r>
              <a:rPr lang="en-US" b="1" dirty="0" smtClean="0">
                <a:latin typeface="Baskerville Old Face" pitchFamily="18" charset="0"/>
              </a:rPr>
              <a:t>Sport stadium </a:t>
            </a:r>
            <a:r>
              <a:rPr lang="ru-RU" b="1" dirty="0" smtClean="0"/>
              <a:t>«</a:t>
            </a:r>
            <a:r>
              <a:rPr lang="en-US" b="1" dirty="0" err="1" smtClean="0">
                <a:latin typeface="Baskerville Old Face" pitchFamily="18" charset="0"/>
              </a:rPr>
              <a:t>Sibir</a:t>
            </a:r>
            <a:r>
              <a:rPr lang="ru-RU" b="1" dirty="0" smtClean="0"/>
              <a:t>»</a:t>
            </a:r>
            <a:r>
              <a:rPr lang="en-US" b="1" dirty="0" smtClean="0">
                <a:latin typeface="Baskerville Old Face" pitchFamily="18" charset="0"/>
              </a:rPr>
              <a:t> is</a:t>
            </a:r>
            <a:r>
              <a:rPr lang="ru-RU" b="1" dirty="0" smtClean="0"/>
              <a:t> </a:t>
            </a:r>
            <a:r>
              <a:rPr lang="en-US" b="1" dirty="0" smtClean="0">
                <a:latin typeface="Baskerville Old Face" pitchFamily="18" charset="0"/>
              </a:rPr>
              <a:t>the home arena of the hockey club </a:t>
            </a:r>
            <a:r>
              <a:rPr lang="en-US" b="1" dirty="0" err="1" smtClean="0">
                <a:latin typeface="Baskerville Old Face" pitchFamily="18" charset="0"/>
              </a:rPr>
              <a:t>Sibir</a:t>
            </a:r>
            <a:endParaRPr lang="ru-RU" b="1" dirty="0"/>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357166"/>
            <a:ext cx="4071966" cy="3643338"/>
          </a:xfrm>
          <a:prstGeom prst="rect">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lt1"/>
          </a:lnRef>
          <a:fillRef idx="1">
            <a:schemeClr val="dk1"/>
          </a:fillRef>
          <a:effectRef idx="1">
            <a:schemeClr val="dk1"/>
          </a:effectRef>
          <a:fontRef idx="minor">
            <a:schemeClr val="lt1"/>
          </a:fontRef>
        </p:style>
      </p:pic>
      <p:pic>
        <p:nvPicPr>
          <p:cNvPr id="4"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138314597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78" y="19793"/>
            <a:ext cx="914373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3528" y="0"/>
            <a:ext cx="8229600" cy="1844824"/>
          </a:xfrm>
        </p:spPr>
        <p:txBody>
          <a:bodyPr>
            <a:normAutofit/>
          </a:bodyPr>
          <a:lstStyle/>
          <a:p>
            <a:pPr algn="ctr"/>
            <a:r>
              <a:rPr lang="en-US" sz="5400" b="1" i="1" dirty="0" smtClean="0">
                <a:solidFill>
                  <a:srgbClr val="FFFF00"/>
                </a:solidFill>
                <a:latin typeface="Baskerville Old Face" pitchFamily="18" charset="0"/>
              </a:rPr>
              <a:t>Welcome to Novosibirsk</a:t>
            </a:r>
            <a:endParaRPr lang="ru-RU" sz="5400" b="1" i="1" dirty="0">
              <a:solidFill>
                <a:srgbClr val="FFFF00"/>
              </a:solidFill>
            </a:endParaRPr>
          </a:p>
        </p:txBody>
      </p:sp>
      <p:pic>
        <p:nvPicPr>
          <p:cNvPr id="5" name="Picture 9" descr="90px-Coat_of_Arms_of_Novosibirsk"/>
          <p:cNvPicPr>
            <a:picLocks noChangeAspect="1" noChangeArrowheads="1"/>
          </p:cNvPicPr>
          <p:nvPr/>
        </p:nvPicPr>
        <p:blipFill>
          <a:blip r:embed="rId3" cstate="print"/>
          <a:srcRect/>
          <a:stretch>
            <a:fillRect/>
          </a:stretch>
        </p:blipFill>
        <p:spPr bwMode="auto">
          <a:xfrm>
            <a:off x="285720" y="4929198"/>
            <a:ext cx="2057400" cy="1676400"/>
          </a:xfrm>
          <a:prstGeom prst="rect">
            <a:avLst/>
          </a:prstGeom>
          <a:noFill/>
          <a:ln w="9525">
            <a:noFill/>
            <a:miter lim="800000"/>
            <a:headEnd/>
            <a:tailEnd/>
          </a:ln>
        </p:spPr>
      </p:pic>
    </p:spTree>
    <p:extLst>
      <p:ext uri="{BB962C8B-B14F-4D97-AF65-F5344CB8AC3E}">
        <p14:creationId xmlns="" xmlns:p14="http://schemas.microsoft.com/office/powerpoint/2010/main" val="2176642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571481"/>
            <a:ext cx="3671886" cy="2000263"/>
          </a:xfrm>
        </p:spPr>
        <p:txBody>
          <a:bodyPr/>
          <a:lstStyle/>
          <a:p>
            <a:r>
              <a:rPr lang="en-US" sz="4800" b="1" i="1" dirty="0" smtClean="0">
                <a:latin typeface="Baskerville Old Face" pitchFamily="18" charset="0"/>
              </a:rPr>
              <a:t>Novosibirsk </a:t>
            </a:r>
            <a:r>
              <a:rPr lang="en-US" sz="4800" b="1" i="1" dirty="0" err="1" smtClean="0">
                <a:latin typeface="Baskerville Old Face" pitchFamily="18" charset="0"/>
              </a:rPr>
              <a:t>Academ</a:t>
            </a:r>
            <a:r>
              <a:rPr lang="en-US" sz="4800" b="1" i="1" dirty="0" smtClean="0">
                <a:latin typeface="Baskerville Old Face" pitchFamily="18" charset="0"/>
              </a:rPr>
              <a:t> Town</a:t>
            </a:r>
            <a:endParaRPr lang="ru-RU" sz="4800" b="1" i="1" dirty="0"/>
          </a:p>
        </p:txBody>
      </p:sp>
      <p:pic>
        <p:nvPicPr>
          <p:cNvPr id="3" name="Picture 9" descr="90px-Coat_of_Arms_of_Novosibirsk"/>
          <p:cNvPicPr>
            <a:picLocks noChangeAspect="1" noChangeArrowheads="1"/>
          </p:cNvPicPr>
          <p:nvPr/>
        </p:nvPicPr>
        <p:blipFill>
          <a:blip r:embed="rId2" cstate="print"/>
          <a:srcRect/>
          <a:stretch>
            <a:fillRect/>
          </a:stretch>
        </p:blipFill>
        <p:spPr bwMode="auto">
          <a:xfrm>
            <a:off x="6715140" y="285728"/>
            <a:ext cx="2057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034" y="285728"/>
            <a:ext cx="4000527" cy="4786346"/>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5" name="Прямоугольник 4"/>
          <p:cNvSpPr/>
          <p:nvPr/>
        </p:nvSpPr>
        <p:spPr>
          <a:xfrm>
            <a:off x="4857752" y="2071678"/>
            <a:ext cx="3386656" cy="1815882"/>
          </a:xfrm>
          <a:prstGeom prst="rect">
            <a:avLst/>
          </a:prstGeom>
        </p:spPr>
        <p:txBody>
          <a:bodyPr wrap="square">
            <a:spAutoFit/>
          </a:bodyPr>
          <a:lstStyle/>
          <a:p>
            <a:r>
              <a:rPr lang="en-US" sz="2800" b="1" dirty="0" smtClean="0">
                <a:latin typeface="Baskerville Old Face" pitchFamily="18" charset="0"/>
              </a:rPr>
              <a:t>Novosibirsk</a:t>
            </a:r>
            <a:r>
              <a:rPr lang="ru-RU" sz="2800" b="1" dirty="0" smtClean="0"/>
              <a:t> </a:t>
            </a:r>
            <a:r>
              <a:rPr lang="en-US" sz="2800" b="1" dirty="0" err="1" smtClean="0">
                <a:latin typeface="Baskerville Old Face" pitchFamily="18" charset="0"/>
              </a:rPr>
              <a:t>Academ</a:t>
            </a:r>
            <a:r>
              <a:rPr lang="en-US" sz="2800" b="1" dirty="0" smtClean="0">
                <a:latin typeface="Baskerville Old Face" pitchFamily="18" charset="0"/>
              </a:rPr>
              <a:t> Town is </a:t>
            </a:r>
            <a:r>
              <a:rPr lang="en-US" sz="2800" b="1" dirty="0">
                <a:latin typeface="Baskerville Old Face" pitchFamily="18" charset="0"/>
              </a:rPr>
              <a:t>situated twenty kilometers south of </a:t>
            </a:r>
            <a:r>
              <a:rPr lang="en-US" sz="2800" b="1" dirty="0" smtClean="0">
                <a:latin typeface="Baskerville Old Face" pitchFamily="18" charset="0"/>
              </a:rPr>
              <a:t>Novosibirsk</a:t>
            </a:r>
            <a:endParaRPr lang="ru-RU" sz="2800" b="1" dirty="0"/>
          </a:p>
        </p:txBody>
      </p:sp>
      <p:pic>
        <p:nvPicPr>
          <p:cNvPr id="6"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Tree>
    <p:extLst>
      <p:ext uri="{BB962C8B-B14F-4D97-AF65-F5344CB8AC3E}">
        <p14:creationId xmlns:p14="http://schemas.microsoft.com/office/powerpoint/2010/main" xmlns="" val="2472293015"/>
      </p:ext>
    </p:extLst>
  </p:cSld>
  <p:clrMapOvr>
    <a:masterClrMapping/>
  </p:clrMapOvr>
  <mc:AlternateContent xmlns:mc="http://schemas.openxmlformats.org/markup-compatibility/2006">
    <mc:Choice xmlns:p14="http://schemas.microsoft.com/office/powerpoint/2010/main" xmlns="" Requires="p14">
      <p:transition p14:dur="10">
        <p14:vortex dir="r"/>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8596" y="357166"/>
            <a:ext cx="4071966" cy="401705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8" name="Picture 9" descr="90px-Coat_of_Arms_of_Novosibirsk"/>
          <p:cNvPicPr>
            <a:picLocks noChangeAspect="1" noChangeArrowheads="1"/>
          </p:cNvPicPr>
          <p:nvPr/>
        </p:nvPicPr>
        <p:blipFill>
          <a:blip r:embed="rId3" cstate="print"/>
          <a:srcRect/>
          <a:stretch>
            <a:fillRect/>
          </a:stretch>
        </p:blipFill>
        <p:spPr bwMode="auto">
          <a:xfrm>
            <a:off x="6715140" y="285728"/>
            <a:ext cx="2057400" cy="1676400"/>
          </a:xfrm>
          <a:prstGeom prst="rect">
            <a:avLst/>
          </a:prstGeom>
          <a:noFill/>
          <a:ln w="9525">
            <a:noFill/>
            <a:miter lim="800000"/>
            <a:headEnd/>
            <a:tailEnd/>
          </a:ln>
        </p:spPr>
      </p:pic>
      <p:sp>
        <p:nvSpPr>
          <p:cNvPr id="9" name="Прямоугольник 8"/>
          <p:cNvSpPr/>
          <p:nvPr/>
        </p:nvSpPr>
        <p:spPr>
          <a:xfrm>
            <a:off x="4857752" y="1928802"/>
            <a:ext cx="3857652" cy="1815882"/>
          </a:xfrm>
          <a:prstGeom prst="rect">
            <a:avLst/>
          </a:prstGeom>
        </p:spPr>
        <p:txBody>
          <a:bodyPr wrap="square">
            <a:spAutoFit/>
          </a:bodyPr>
          <a:lstStyle/>
          <a:p>
            <a:r>
              <a:rPr lang="en-US" b="1" dirty="0"/>
              <a:t> </a:t>
            </a:r>
            <a:r>
              <a:rPr lang="en-US" sz="2800" b="1" dirty="0" err="1" smtClean="0">
                <a:latin typeface="Baskerville Old Face" pitchFamily="18" charset="0"/>
              </a:rPr>
              <a:t>Academ</a:t>
            </a:r>
            <a:r>
              <a:rPr lang="en-US" sz="2800" b="1" dirty="0" smtClean="0">
                <a:latin typeface="Baskerville Old Face" pitchFamily="18" charset="0"/>
              </a:rPr>
              <a:t> Town </a:t>
            </a:r>
            <a:r>
              <a:rPr lang="en-US" sz="2800" b="1" dirty="0">
                <a:latin typeface="Baskerville Old Face" pitchFamily="18" charset="0"/>
              </a:rPr>
              <a:t>is one of the most important scientific and educational centers of </a:t>
            </a:r>
            <a:r>
              <a:rPr lang="en-US" sz="2800" b="1" dirty="0" smtClean="0">
                <a:latin typeface="Baskerville Old Face" pitchFamily="18" charset="0"/>
              </a:rPr>
              <a:t>Russia</a:t>
            </a:r>
            <a:endParaRPr lang="ru-RU" sz="2800" b="1" dirty="0"/>
          </a:p>
        </p:txBody>
      </p:sp>
    </p:spTree>
    <p:extLst>
      <p:ext uri="{BB962C8B-B14F-4D97-AF65-F5344CB8AC3E}">
        <p14:creationId xmlns:p14="http://schemas.microsoft.com/office/powerpoint/2010/main" xmlns="" val="306333975"/>
      </p:ext>
    </p:extLst>
  </p:cSld>
  <p:clrMapOvr>
    <a:masterClrMapping/>
  </p:clrMapOvr>
  <mc:AlternateContent xmlns:mc="http://schemas.openxmlformats.org/markup-compatibility/2006">
    <mc:Choice xmlns:p14="http://schemas.microsoft.com/office/powerpoint/2010/main" xmlns="" Requires="p14">
      <p:transition p14:dur="10">
        <p14:vortex dir="r"/>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education21">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education21</Template>
  <TotalTime>318</TotalTime>
  <Words>666</Words>
  <Application>Microsoft Office PowerPoint</Application>
  <PresentationFormat>Экран (4:3)</PresentationFormat>
  <Paragraphs>78</Paragraphs>
  <Slides>64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64</vt:i4>
      </vt:variant>
    </vt:vector>
  </HeadingPairs>
  <TitlesOfParts>
    <vt:vector size="65" baseType="lpstr">
      <vt:lpstr>education21</vt:lpstr>
      <vt:lpstr>    Chapter 1: Wonders of Novosibirsk State Public Science and Technology Library  Novosibirsk Academ Town Novosibirsk Zoo Novosibirsk Theatre of Opera and Ballet The Globe Theatre The Red Prospect,the Bugrinsky Bridge Novosibirsk Planetarium Novosibirsk Metro Bridge      </vt:lpstr>
      <vt:lpstr>State Public Science and technology library </vt:lpstr>
      <vt:lpstr>It is  the largest fond of the world knowledge</vt:lpstr>
      <vt:lpstr>Слайд 4</vt:lpstr>
      <vt:lpstr>Слайд 5</vt:lpstr>
      <vt:lpstr>Слайд 6</vt:lpstr>
      <vt:lpstr>Novosibirsk Academ Town</vt:lpstr>
      <vt:lpstr>Слайд 8</vt:lpstr>
      <vt:lpstr>Слайд 9</vt:lpstr>
      <vt:lpstr>Слайд 10</vt:lpstr>
      <vt:lpstr>Слайд 11</vt:lpstr>
      <vt:lpstr>Novosibirsk Zoo</vt:lpstr>
      <vt:lpstr>Слайд 13</vt:lpstr>
      <vt:lpstr>There are animals that are in the Red Book</vt:lpstr>
      <vt:lpstr>Novosibirsk zoo keeps a lot of rare felines </vt:lpstr>
      <vt:lpstr>Слайд 16</vt:lpstr>
      <vt:lpstr>Слайд 17</vt:lpstr>
      <vt:lpstr>Слайд 18</vt:lpstr>
      <vt:lpstr>Слайд 19</vt:lpstr>
      <vt:lpstr>Novosibirsk Theatre of Opera and Ballet</vt:lpstr>
      <vt:lpstr>Слайд 21</vt:lpstr>
      <vt:lpstr>Слайд 22</vt:lpstr>
      <vt:lpstr>Слайд 23</vt:lpstr>
      <vt:lpstr>Слайд 24</vt:lpstr>
      <vt:lpstr>Слайд 25</vt:lpstr>
      <vt:lpstr>Слайд 26</vt:lpstr>
      <vt:lpstr>The Globe Theatre</vt:lpstr>
      <vt:lpstr>Слайд 28</vt:lpstr>
      <vt:lpstr>The original site was built in 1930. The theatre was renamed into the «Globe» in 1993.</vt:lpstr>
      <vt:lpstr>In 2008 the theatre became one of the «Wonders of Novosibirsk»</vt:lpstr>
      <vt:lpstr>You are welcome to the Globe Theater!!!</vt:lpstr>
      <vt:lpstr>The Red prospect   The Bugrinsky Bridge</vt:lpstr>
      <vt:lpstr>Слайд 33</vt:lpstr>
      <vt:lpstr>Слайд 34</vt:lpstr>
      <vt:lpstr>    Bugrinsky Bridge is the third across the Ob river in Novosibirsk </vt:lpstr>
      <vt:lpstr>The construction began in 2010 and ended in 2014. It is one of the most spectacular bridges in our country   </vt:lpstr>
      <vt:lpstr>Novosibirsk planetarium</vt:lpstr>
      <vt:lpstr>The planetarium is famous for its powerful telescopes</vt:lpstr>
      <vt:lpstr>Our planetarium is one of the best in Russia</vt:lpstr>
      <vt:lpstr>The most unique is the screen size - 16 meters in diameter</vt:lpstr>
      <vt:lpstr>In Novosibirsk you can  look at the stars and have fun</vt:lpstr>
      <vt:lpstr>Novosibirsk metro bridge</vt:lpstr>
      <vt:lpstr> Its length is 2145 metres</vt:lpstr>
      <vt:lpstr>It is the world's longest metro bridge</vt:lpstr>
      <vt:lpstr>Welcome to Novosibirsk!</vt:lpstr>
      <vt:lpstr>Places to have a good time</vt:lpstr>
      <vt:lpstr>Shopping Centre Aura</vt:lpstr>
      <vt:lpstr>Слайд 48</vt:lpstr>
      <vt:lpstr>Cherry Berry </vt:lpstr>
      <vt:lpstr>Red cube</vt:lpstr>
      <vt:lpstr>Слайд 51</vt:lpstr>
      <vt:lpstr>Siberian Mall</vt:lpstr>
      <vt:lpstr>You can watch interesting films in the «Cinema Park» in  «Siberian Mall»</vt:lpstr>
      <vt:lpstr>Cafes: KFC Pechki Lavochki McDonalds  </vt:lpstr>
      <vt:lpstr>Слайд 55</vt:lpstr>
      <vt:lpstr>Слайд 56</vt:lpstr>
      <vt:lpstr>It has a lot of beautiful cafes and big and small shops</vt:lpstr>
      <vt:lpstr>Слайд 58</vt:lpstr>
      <vt:lpstr>Слайд 59</vt:lpstr>
      <vt:lpstr>Stadium of sport  «Sibir»</vt:lpstr>
      <vt:lpstr>It was The best stadium in the USSR</vt:lpstr>
      <vt:lpstr>Слайд 62</vt:lpstr>
      <vt:lpstr>Слайд 63</vt:lpstr>
      <vt:lpstr>Welcome to Novosibirsk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SPSTL</dc:title>
  <dc:creator>user</dc:creator>
  <cp:lastModifiedBy>ГАОУ</cp:lastModifiedBy>
  <cp:revision>52</cp:revision>
  <dcterms:created xsi:type="dcterms:W3CDTF">2015-10-28T11:11:34Z</dcterms:created>
  <dcterms:modified xsi:type="dcterms:W3CDTF">2015-12-03T04:49:13Z</dcterms:modified>
</cp:coreProperties>
</file>