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83" r:id="rId3"/>
    <p:sldId id="284" r:id="rId4"/>
    <p:sldId id="285" r:id="rId5"/>
    <p:sldId id="286" r:id="rId6"/>
    <p:sldId id="291" r:id="rId7"/>
    <p:sldId id="292" r:id="rId8"/>
    <p:sldId id="300" r:id="rId9"/>
    <p:sldId id="301" r:id="rId10"/>
    <p:sldId id="302" r:id="rId11"/>
    <p:sldId id="303" r:id="rId12"/>
    <p:sldId id="330" r:id="rId13"/>
    <p:sldId id="310" r:id="rId14"/>
    <p:sldId id="311" r:id="rId15"/>
    <p:sldId id="312" r:id="rId16"/>
    <p:sldId id="313" r:id="rId17"/>
    <p:sldId id="314" r:id="rId18"/>
    <p:sldId id="315" r:id="rId19"/>
    <p:sldId id="328" r:id="rId20"/>
    <p:sldId id="327" r:id="rId21"/>
    <p:sldId id="329" r:id="rId22"/>
    <p:sldId id="325" r:id="rId23"/>
    <p:sldId id="331" r:id="rId24"/>
    <p:sldId id="326" r:id="rId25"/>
    <p:sldId id="332" r:id="rId26"/>
    <p:sldId id="294" r:id="rId27"/>
    <p:sldId id="295" r:id="rId28"/>
    <p:sldId id="296" r:id="rId29"/>
    <p:sldId id="297" r:id="rId30"/>
    <p:sldId id="29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67" autoAdjust="0"/>
  </p:normalViewPr>
  <p:slideViewPr>
    <p:cSldViewPr>
      <p:cViewPr>
        <p:scale>
          <a:sx n="70" d="100"/>
          <a:sy n="70" d="100"/>
        </p:scale>
        <p:origin x="-5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FBC587-C27B-4C3C-88BE-2466C0415345}" type="datetimeFigureOut">
              <a:rPr lang="ru-RU" smtClean="0"/>
              <a:pPr/>
              <a:t>19.11.2015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516827-F16D-43D7-9F1E-6809D42AB4F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FBC587-C27B-4C3C-88BE-2466C0415345}" type="datetimeFigureOut">
              <a:rPr lang="ru-RU" smtClean="0"/>
              <a:pPr/>
              <a:t>19.11.2015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516827-F16D-43D7-9F1E-6809D42AB4F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FBC587-C27B-4C3C-88BE-2466C0415345}" type="datetimeFigureOut">
              <a:rPr lang="ru-RU" smtClean="0"/>
              <a:pPr/>
              <a:t>19.11.2015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516827-F16D-43D7-9F1E-6809D42AB4F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FBC587-C27B-4C3C-88BE-2466C0415345}" type="datetimeFigureOut">
              <a:rPr lang="ru-RU" smtClean="0"/>
              <a:pPr/>
              <a:t>19.11.2015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516827-F16D-43D7-9F1E-6809D42AB4F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FBC587-C27B-4C3C-88BE-2466C0415345}" type="datetimeFigureOut">
              <a:rPr lang="ru-RU" smtClean="0"/>
              <a:pPr/>
              <a:t>19.11.2015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516827-F16D-43D7-9F1E-6809D42AB4F6}"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FBC587-C27B-4C3C-88BE-2466C0415345}" type="datetimeFigureOut">
              <a:rPr lang="ru-RU" smtClean="0"/>
              <a:pPr/>
              <a:t>19.11.2015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516827-F16D-43D7-9F1E-6809D42AB4F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FBC587-C27B-4C3C-88BE-2466C0415345}" type="datetimeFigureOut">
              <a:rPr lang="ru-RU" smtClean="0"/>
              <a:pPr/>
              <a:t>19.11.2015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F516827-F16D-43D7-9F1E-6809D42AB4F6}"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FBC587-C27B-4C3C-88BE-2466C0415345}" type="datetimeFigureOut">
              <a:rPr lang="ru-RU" smtClean="0"/>
              <a:pPr/>
              <a:t>19.11.2015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F516827-F16D-43D7-9F1E-6809D42AB4F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FBC587-C27B-4C3C-88BE-2466C0415345}" type="datetimeFigureOut">
              <a:rPr lang="ru-RU" smtClean="0"/>
              <a:pPr/>
              <a:t>19.11.2015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F516827-F16D-43D7-9F1E-6809D42AB4F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FBC587-C27B-4C3C-88BE-2466C0415345}" type="datetimeFigureOut">
              <a:rPr lang="ru-RU" smtClean="0"/>
              <a:pPr/>
              <a:t>19.11.2015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516827-F16D-43D7-9F1E-6809D42AB4F6}"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FBC587-C27B-4C3C-88BE-2466C0415345}" type="datetimeFigureOut">
              <a:rPr lang="ru-RU" smtClean="0"/>
              <a:pPr/>
              <a:t>19.11.2015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516827-F16D-43D7-9F1E-6809D42AB4F6}"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BC587-C27B-4C3C-88BE-2466C0415345}" type="datetimeFigureOut">
              <a:rPr lang="ru-RU" smtClean="0"/>
              <a:pPr/>
              <a:t>19.11.2015</a:t>
            </a:fld>
            <a:endParaRPr lang="ru-RU" dirty="0"/>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16827-F16D-43D7-9F1E-6809D42AB4F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noAutofit/>
          </a:bodyPr>
          <a:lstStyle/>
          <a:p>
            <a:endParaRPr lang="en-US" sz="2000" dirty="0" smtClean="0"/>
          </a:p>
          <a:p>
            <a:endParaRPr lang="en-US" sz="2000" dirty="0" smtClean="0"/>
          </a:p>
          <a:p>
            <a:endParaRPr lang="en-US" sz="2000" dirty="0" smtClean="0"/>
          </a:p>
          <a:p>
            <a:endParaRPr lang="en-US" sz="2000" dirty="0" smtClean="0"/>
          </a:p>
          <a:p>
            <a:endParaRPr lang="ru-RU" sz="2000" dirty="0" smtClean="0"/>
          </a:p>
          <a:p>
            <a:r>
              <a:rPr lang="en-US" sz="2000" dirty="0" smtClean="0"/>
              <a:t>Megan ( visit) the Eiffel Tower last summer.</a:t>
            </a:r>
            <a:endParaRPr lang="ru-RU" sz="2000" dirty="0"/>
          </a:p>
        </p:txBody>
      </p:sp>
      <p:pic>
        <p:nvPicPr>
          <p:cNvPr id="7" name="Содержимое 6" descr="Рисунок1.jpg"/>
          <p:cNvPicPr>
            <a:picLocks noGrp="1" noChangeAspect="1"/>
          </p:cNvPicPr>
          <p:nvPr>
            <p:ph sz="half" idx="2"/>
          </p:nvPr>
        </p:nvPicPr>
        <p:blipFill>
          <a:blip r:embed="rId2" cstate="print"/>
          <a:stretch>
            <a:fillRect/>
          </a:stretch>
        </p:blipFill>
        <p:spPr>
          <a:xfrm>
            <a:off x="457201" y="2631652"/>
            <a:ext cx="4040188" cy="3037735"/>
          </a:xfrm>
        </p:spPr>
      </p:pic>
      <p:sp>
        <p:nvSpPr>
          <p:cNvPr id="5" name="Текст 4"/>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en-US" dirty="0" smtClean="0"/>
              <a:t>Hilda ( not visit ) the Eiffel Tower last summer.</a:t>
            </a:r>
            <a:endParaRPr lang="ru-RU" dirty="0" smtClean="0"/>
          </a:p>
        </p:txBody>
      </p:sp>
      <p:pic>
        <p:nvPicPr>
          <p:cNvPr id="8" name="Содержимое 7" descr="Рисунок2.jpg"/>
          <p:cNvPicPr>
            <a:picLocks noGrp="1" noChangeAspect="1"/>
          </p:cNvPicPr>
          <p:nvPr>
            <p:ph sz="quarter" idx="4"/>
          </p:nvPr>
        </p:nvPicPr>
        <p:blipFill>
          <a:blip r:embed="rId3" cstate="print"/>
          <a:stretch>
            <a:fillRect/>
          </a:stretch>
        </p:blipFill>
        <p:spPr>
          <a:xfrm>
            <a:off x="4645026" y="2631055"/>
            <a:ext cx="4041775" cy="3038929"/>
          </a:xfrm>
        </p:spPr>
      </p:pic>
      <p:sp>
        <p:nvSpPr>
          <p:cNvPr id="9" name="Заголовок 1"/>
          <p:cNvSpPr>
            <a:spLocks noGrp="1"/>
          </p:cNvSpPr>
          <p:nvPr>
            <p:ph type="title"/>
          </p:nvPr>
        </p:nvSpPr>
        <p:spPr/>
        <p:txBody>
          <a:bodyPr>
            <a:normAutofit/>
          </a:bodyPr>
          <a:lstStyle/>
          <a:p>
            <a:r>
              <a:rPr lang="ru-RU" sz="2800" dirty="0" smtClean="0"/>
              <a:t>Утверждения: </a:t>
            </a:r>
            <a:r>
              <a:rPr lang="en-US" sz="2800" b="1" dirty="0" smtClean="0"/>
              <a:t>V2</a:t>
            </a:r>
            <a:r>
              <a:rPr lang="ru-RU" sz="2800" dirty="0" smtClean="0"/>
              <a:t>: </a:t>
            </a:r>
            <a:r>
              <a:rPr lang="en-US" sz="2800" dirty="0" err="1" smtClean="0"/>
              <a:t>V+ed</a:t>
            </a:r>
            <a:r>
              <a:rPr lang="ru-RU" sz="2800" dirty="0" smtClean="0"/>
              <a:t> (прав)/2 колонка (</a:t>
            </a:r>
            <a:r>
              <a:rPr lang="ru-RU" sz="2800" dirty="0" err="1" smtClean="0"/>
              <a:t>непр</a:t>
            </a:r>
            <a:r>
              <a:rPr lang="ru-RU" sz="2800" dirty="0" smtClean="0"/>
              <a:t>)</a:t>
            </a:r>
            <a:br>
              <a:rPr lang="ru-RU" sz="2800" dirty="0" smtClean="0"/>
            </a:br>
            <a:r>
              <a:rPr lang="ru-RU" sz="2800" dirty="0" smtClean="0"/>
              <a:t>Отрицания: </a:t>
            </a:r>
            <a:r>
              <a:rPr lang="en-US" sz="2800" dirty="0" smtClean="0"/>
              <a:t>didn’t+</a:t>
            </a:r>
            <a:r>
              <a:rPr lang="en-US" sz="2800" b="1" dirty="0" smtClean="0"/>
              <a:t>V1</a:t>
            </a:r>
            <a:endParaRPr lang="ru-RU"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524000" y="214287"/>
          <a:ext cx="6096000" cy="5645922"/>
        </p:xfrm>
        <a:graphic>
          <a:graphicData uri="http://schemas.openxmlformats.org/drawingml/2006/table">
            <a:tbl>
              <a:tblPr firstRow="1" bandRow="1">
                <a:tableStyleId>{93296810-A885-4BE3-A3E7-6D5BEEA58F35}</a:tableStyleId>
              </a:tblPr>
              <a:tblGrid>
                <a:gridCol w="2032000"/>
                <a:gridCol w="2032000"/>
                <a:gridCol w="2032000"/>
              </a:tblGrid>
              <a:tr h="569107">
                <a:tc>
                  <a:txBody>
                    <a:bodyPr/>
                    <a:lstStyle/>
                    <a:p>
                      <a:r>
                        <a:rPr lang="en-US" sz="1400" b="1" i="0" dirty="0" smtClean="0">
                          <a:solidFill>
                            <a:schemeClr val="tx1"/>
                          </a:solidFill>
                        </a:rPr>
                        <a:t>Questions</a:t>
                      </a:r>
                      <a:endParaRPr lang="ru-RU" sz="1400" b="1" i="0" dirty="0">
                        <a:solidFill>
                          <a:schemeClr val="tx1"/>
                        </a:solidFill>
                      </a:endParaRPr>
                    </a:p>
                  </a:txBody>
                  <a:tcPr/>
                </a:tc>
                <a:tc>
                  <a:txBody>
                    <a:bodyPr/>
                    <a:lstStyle/>
                    <a:p>
                      <a:pPr algn="ctr"/>
                      <a:r>
                        <a:rPr lang="en-US" sz="1400" b="1" i="0" dirty="0" smtClean="0">
                          <a:solidFill>
                            <a:schemeClr val="tx1"/>
                          </a:solidFill>
                        </a:rPr>
                        <a:t>+</a:t>
                      </a:r>
                      <a:endParaRPr lang="ru-RU" sz="1400" b="1" i="0" dirty="0">
                        <a:solidFill>
                          <a:schemeClr val="tx1"/>
                        </a:solidFill>
                      </a:endParaRPr>
                    </a:p>
                  </a:txBody>
                  <a:tcPr/>
                </a:tc>
                <a:tc>
                  <a:txBody>
                    <a:bodyPr/>
                    <a:lstStyle/>
                    <a:p>
                      <a:pPr algn="ctr"/>
                      <a:r>
                        <a:rPr lang="en-US" sz="1400" b="1" i="0" dirty="0" smtClean="0">
                          <a:solidFill>
                            <a:schemeClr val="tx1"/>
                          </a:solidFill>
                        </a:rPr>
                        <a:t>-</a:t>
                      </a:r>
                      <a:endParaRPr lang="ru-RU" sz="1400" b="1" i="0" dirty="0">
                        <a:solidFill>
                          <a:schemeClr val="tx1"/>
                        </a:solidFill>
                      </a:endParaRPr>
                    </a:p>
                  </a:txBody>
                  <a:tcPr/>
                </a:tc>
              </a:tr>
              <a:tr h="487974">
                <a:tc>
                  <a:txBody>
                    <a:bodyPr/>
                    <a:lstStyle/>
                    <a:p>
                      <a:r>
                        <a:rPr lang="en-US" sz="1400" b="1" i="0" dirty="0" smtClean="0">
                          <a:solidFill>
                            <a:schemeClr val="tx1"/>
                          </a:solidFill>
                        </a:rPr>
                        <a:t>Did she go to Washington?</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r h="487974">
                <a:tc>
                  <a:txBody>
                    <a:bodyPr/>
                    <a:lstStyle/>
                    <a:p>
                      <a:r>
                        <a:rPr lang="en-US" sz="1400" b="1" i="0" dirty="0" smtClean="0">
                          <a:solidFill>
                            <a:schemeClr val="tx1"/>
                          </a:solidFill>
                        </a:rPr>
                        <a:t>Did  she visit interesting places?</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r h="287043">
                <a:tc>
                  <a:txBody>
                    <a:bodyPr/>
                    <a:lstStyle/>
                    <a:p>
                      <a:r>
                        <a:rPr lang="en-US" sz="1400" b="1" i="0" dirty="0" smtClean="0">
                          <a:solidFill>
                            <a:schemeClr val="tx1"/>
                          </a:solidFill>
                        </a:rPr>
                        <a:t>Did she travel by plane?</a:t>
                      </a:r>
                      <a:endParaRPr lang="ru-RU" sz="1400" b="1" i="0" dirty="0">
                        <a:solidFill>
                          <a:schemeClr val="tx1"/>
                        </a:solidFill>
                      </a:endParaRPr>
                    </a:p>
                  </a:txBody>
                  <a:tcPr/>
                </a:tc>
                <a:tc>
                  <a:txBody>
                    <a:bodyPr/>
                    <a:lstStyle/>
                    <a:p>
                      <a:pPr algn="ctr"/>
                      <a:endParaRPr lang="ru-RU" sz="1400" b="1" i="0">
                        <a:solidFill>
                          <a:schemeClr val="tx1"/>
                        </a:solidFill>
                      </a:endParaRPr>
                    </a:p>
                  </a:txBody>
                  <a:tcPr/>
                </a:tc>
                <a:tc>
                  <a:txBody>
                    <a:bodyPr/>
                    <a:lstStyle/>
                    <a:p>
                      <a:pPr algn="ctr"/>
                      <a:endParaRPr lang="ru-RU" sz="1400" b="1" i="0" dirty="0">
                        <a:solidFill>
                          <a:schemeClr val="tx1"/>
                        </a:solidFill>
                      </a:endParaRPr>
                    </a:p>
                  </a:txBody>
                  <a:tcPr/>
                </a:tc>
              </a:tr>
              <a:tr h="316169">
                <a:tc>
                  <a:txBody>
                    <a:bodyPr/>
                    <a:lstStyle/>
                    <a:p>
                      <a:r>
                        <a:rPr lang="en-US" sz="1400" b="1" i="0" dirty="0" smtClean="0">
                          <a:solidFill>
                            <a:schemeClr val="tx1"/>
                          </a:solidFill>
                        </a:rPr>
                        <a:t>Did it take her long?</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r h="487974">
                <a:tc>
                  <a:txBody>
                    <a:bodyPr/>
                    <a:lstStyle/>
                    <a:p>
                      <a:r>
                        <a:rPr lang="en-US" sz="1400" b="1" i="0" dirty="0" smtClean="0">
                          <a:solidFill>
                            <a:schemeClr val="tx1"/>
                          </a:solidFill>
                        </a:rPr>
                        <a:t>Did she stay at the camp?</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r h="487974">
                <a:tc>
                  <a:txBody>
                    <a:bodyPr/>
                    <a:lstStyle/>
                    <a:p>
                      <a:r>
                        <a:rPr lang="en-US" sz="1400" b="1" i="0" dirty="0" smtClean="0">
                          <a:solidFill>
                            <a:schemeClr val="tx1"/>
                          </a:solidFill>
                        </a:rPr>
                        <a:t>Did she have good weather?</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r h="287043">
                <a:tc>
                  <a:txBody>
                    <a:bodyPr/>
                    <a:lstStyle/>
                    <a:p>
                      <a:r>
                        <a:rPr lang="en-US" sz="1400" b="1" i="0" dirty="0" smtClean="0">
                          <a:solidFill>
                            <a:schemeClr val="tx1"/>
                          </a:solidFill>
                        </a:rPr>
                        <a:t>Did it snow?</a:t>
                      </a:r>
                      <a:endParaRPr lang="ru-RU" sz="1400" b="1" i="0" dirty="0">
                        <a:solidFill>
                          <a:schemeClr val="tx1"/>
                        </a:solidFill>
                      </a:endParaRPr>
                    </a:p>
                  </a:txBody>
                  <a:tcPr/>
                </a:tc>
                <a:tc>
                  <a:txBody>
                    <a:bodyPr/>
                    <a:lstStyle/>
                    <a:p>
                      <a:pPr algn="ctr"/>
                      <a:endParaRPr lang="ru-RU" sz="1400" b="1" i="0">
                        <a:solidFill>
                          <a:schemeClr val="tx1"/>
                        </a:solidFill>
                      </a:endParaRPr>
                    </a:p>
                  </a:txBody>
                  <a:tcPr/>
                </a:tc>
                <a:tc>
                  <a:txBody>
                    <a:bodyPr/>
                    <a:lstStyle/>
                    <a:p>
                      <a:pPr algn="ctr"/>
                      <a:endParaRPr lang="ru-RU" sz="1400" b="1" i="0" dirty="0">
                        <a:solidFill>
                          <a:schemeClr val="tx1"/>
                        </a:solidFill>
                      </a:endParaRPr>
                    </a:p>
                  </a:txBody>
                  <a:tcPr/>
                </a:tc>
              </a:tr>
              <a:tr h="487974">
                <a:tc>
                  <a:txBody>
                    <a:bodyPr/>
                    <a:lstStyle/>
                    <a:p>
                      <a:r>
                        <a:rPr lang="en-US" sz="1400" b="1" i="0" dirty="0" smtClean="0">
                          <a:solidFill>
                            <a:schemeClr val="tx1"/>
                          </a:solidFill>
                        </a:rPr>
                        <a:t>Did she have expensive food?</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r h="487974">
                <a:tc>
                  <a:txBody>
                    <a:bodyPr/>
                    <a:lstStyle/>
                    <a:p>
                      <a:r>
                        <a:rPr lang="en-US" sz="1400" b="1" i="0" dirty="0" smtClean="0">
                          <a:solidFill>
                            <a:schemeClr val="tx1"/>
                          </a:solidFill>
                        </a:rPr>
                        <a:t>Did she have an upset stomach?</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r h="1042086">
                <a:tc>
                  <a:txBody>
                    <a:bodyPr/>
                    <a:lstStyle/>
                    <a:p>
                      <a:r>
                        <a:rPr lang="en-US" sz="1400" b="1" i="0" dirty="0" smtClean="0">
                          <a:solidFill>
                            <a:schemeClr val="tx1"/>
                          </a:solidFill>
                        </a:rPr>
                        <a:t>Did she have an opportunity to speak English?</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524000" y="214287"/>
          <a:ext cx="6096000" cy="5645922"/>
        </p:xfrm>
        <a:graphic>
          <a:graphicData uri="http://schemas.openxmlformats.org/drawingml/2006/table">
            <a:tbl>
              <a:tblPr firstRow="1" bandRow="1">
                <a:tableStyleId>{93296810-A885-4BE3-A3E7-6D5BEEA58F35}</a:tableStyleId>
              </a:tblPr>
              <a:tblGrid>
                <a:gridCol w="2032000"/>
                <a:gridCol w="2032000"/>
                <a:gridCol w="2032000"/>
              </a:tblGrid>
              <a:tr h="569107">
                <a:tc>
                  <a:txBody>
                    <a:bodyPr/>
                    <a:lstStyle/>
                    <a:p>
                      <a:r>
                        <a:rPr lang="en-US" sz="1400" b="1" i="0" dirty="0" smtClean="0">
                          <a:solidFill>
                            <a:schemeClr val="tx1"/>
                          </a:solidFill>
                        </a:rPr>
                        <a:t>Questions</a:t>
                      </a:r>
                      <a:endParaRPr lang="ru-RU" sz="1400" b="1" i="0" dirty="0">
                        <a:solidFill>
                          <a:schemeClr val="tx1"/>
                        </a:solidFill>
                      </a:endParaRPr>
                    </a:p>
                  </a:txBody>
                  <a:tcPr/>
                </a:tc>
                <a:tc>
                  <a:txBody>
                    <a:bodyPr/>
                    <a:lstStyle/>
                    <a:p>
                      <a:pPr algn="ctr"/>
                      <a:r>
                        <a:rPr lang="en-US" sz="1400" b="1" i="0" dirty="0" smtClean="0">
                          <a:solidFill>
                            <a:schemeClr val="tx1"/>
                          </a:solidFill>
                        </a:rPr>
                        <a:t>+</a:t>
                      </a:r>
                      <a:endParaRPr lang="ru-RU" sz="1400" b="1" i="0" dirty="0">
                        <a:solidFill>
                          <a:schemeClr val="tx1"/>
                        </a:solidFill>
                      </a:endParaRPr>
                    </a:p>
                  </a:txBody>
                  <a:tcPr/>
                </a:tc>
                <a:tc>
                  <a:txBody>
                    <a:bodyPr/>
                    <a:lstStyle/>
                    <a:p>
                      <a:pPr algn="ctr"/>
                      <a:r>
                        <a:rPr lang="en-US" sz="1400" b="1" i="0" dirty="0" smtClean="0">
                          <a:solidFill>
                            <a:schemeClr val="tx1"/>
                          </a:solidFill>
                        </a:rPr>
                        <a:t>-</a:t>
                      </a:r>
                      <a:endParaRPr lang="ru-RU" sz="1400" b="1" i="0" dirty="0">
                        <a:solidFill>
                          <a:schemeClr val="tx1"/>
                        </a:solidFill>
                      </a:endParaRPr>
                    </a:p>
                  </a:txBody>
                  <a:tcPr/>
                </a:tc>
              </a:tr>
              <a:tr h="487974">
                <a:tc>
                  <a:txBody>
                    <a:bodyPr/>
                    <a:lstStyle/>
                    <a:p>
                      <a:r>
                        <a:rPr lang="en-US" sz="1400" b="1" i="0" dirty="0" smtClean="0">
                          <a:solidFill>
                            <a:schemeClr val="tx1"/>
                          </a:solidFill>
                        </a:rPr>
                        <a:t>Did she go to Washington?</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c>
                  <a:txBody>
                    <a:bodyPr/>
                    <a:lstStyle/>
                    <a:p>
                      <a:pPr algn="ctr"/>
                      <a:r>
                        <a:rPr lang="en-US" sz="1400" b="1" i="0" dirty="0" smtClean="0">
                          <a:solidFill>
                            <a:schemeClr val="tx1"/>
                          </a:solidFill>
                        </a:rPr>
                        <a:t>No</a:t>
                      </a:r>
                      <a:endParaRPr lang="ru-RU" sz="1400" b="1" i="0" dirty="0">
                        <a:solidFill>
                          <a:schemeClr val="tx1"/>
                        </a:solidFill>
                      </a:endParaRPr>
                    </a:p>
                  </a:txBody>
                  <a:tcPr/>
                </a:tc>
              </a:tr>
              <a:tr h="487974">
                <a:tc>
                  <a:txBody>
                    <a:bodyPr/>
                    <a:lstStyle/>
                    <a:p>
                      <a:r>
                        <a:rPr lang="en-US" sz="1400" b="1" i="0" dirty="0" smtClean="0">
                          <a:solidFill>
                            <a:schemeClr val="tx1"/>
                          </a:solidFill>
                        </a:rPr>
                        <a:t>Did  she visit interesting places?</a:t>
                      </a:r>
                      <a:endParaRPr lang="ru-RU" sz="1400" b="1" i="0" dirty="0">
                        <a:solidFill>
                          <a:schemeClr val="tx1"/>
                        </a:solidFill>
                      </a:endParaRPr>
                    </a:p>
                  </a:txBody>
                  <a:tcPr/>
                </a:tc>
                <a:tc>
                  <a:txBody>
                    <a:bodyPr/>
                    <a:lstStyle/>
                    <a:p>
                      <a:pPr algn="ctr"/>
                      <a:r>
                        <a:rPr lang="en-US" sz="1400" b="1" i="0" dirty="0" smtClean="0">
                          <a:solidFill>
                            <a:schemeClr val="tx1"/>
                          </a:solidFill>
                        </a:rPr>
                        <a:t>Yes</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r h="287043">
                <a:tc>
                  <a:txBody>
                    <a:bodyPr/>
                    <a:lstStyle/>
                    <a:p>
                      <a:r>
                        <a:rPr lang="en-US" sz="1400" b="1" i="0" dirty="0" smtClean="0">
                          <a:solidFill>
                            <a:schemeClr val="tx1"/>
                          </a:solidFill>
                        </a:rPr>
                        <a:t>Did she travel by plane?</a:t>
                      </a:r>
                      <a:endParaRPr lang="ru-RU" sz="1400" b="1" i="0" dirty="0">
                        <a:solidFill>
                          <a:schemeClr val="tx1"/>
                        </a:solidFill>
                      </a:endParaRPr>
                    </a:p>
                  </a:txBody>
                  <a:tcPr/>
                </a:tc>
                <a:tc>
                  <a:txBody>
                    <a:bodyPr/>
                    <a:lstStyle/>
                    <a:p>
                      <a:pPr algn="ctr"/>
                      <a:endParaRPr lang="ru-RU" sz="1400" b="1" i="0">
                        <a:solidFill>
                          <a:schemeClr val="tx1"/>
                        </a:solidFill>
                      </a:endParaRPr>
                    </a:p>
                  </a:txBody>
                  <a:tcPr/>
                </a:tc>
                <a:tc>
                  <a:txBody>
                    <a:bodyPr/>
                    <a:lstStyle/>
                    <a:p>
                      <a:pPr algn="ctr"/>
                      <a:r>
                        <a:rPr lang="en-US" sz="1400" b="1" i="0" dirty="0" smtClean="0">
                          <a:solidFill>
                            <a:schemeClr val="tx1"/>
                          </a:solidFill>
                        </a:rPr>
                        <a:t>No</a:t>
                      </a:r>
                      <a:endParaRPr lang="ru-RU" sz="1400" b="1" i="0" dirty="0">
                        <a:solidFill>
                          <a:schemeClr val="tx1"/>
                        </a:solidFill>
                      </a:endParaRPr>
                    </a:p>
                  </a:txBody>
                  <a:tcPr/>
                </a:tc>
              </a:tr>
              <a:tr h="316169">
                <a:tc>
                  <a:txBody>
                    <a:bodyPr/>
                    <a:lstStyle/>
                    <a:p>
                      <a:r>
                        <a:rPr lang="en-US" sz="1400" b="1" i="0" dirty="0" smtClean="0">
                          <a:solidFill>
                            <a:schemeClr val="tx1"/>
                          </a:solidFill>
                        </a:rPr>
                        <a:t>Did it take her long?</a:t>
                      </a:r>
                      <a:endParaRPr lang="ru-RU" sz="1400" b="1" i="0" dirty="0">
                        <a:solidFill>
                          <a:schemeClr val="tx1"/>
                        </a:solidFill>
                      </a:endParaRPr>
                    </a:p>
                  </a:txBody>
                  <a:tcPr/>
                </a:tc>
                <a:tc>
                  <a:txBody>
                    <a:bodyPr/>
                    <a:lstStyle/>
                    <a:p>
                      <a:pPr algn="ctr"/>
                      <a:r>
                        <a:rPr lang="en-US" sz="1400" b="1" i="0" dirty="0" smtClean="0">
                          <a:solidFill>
                            <a:schemeClr val="tx1"/>
                          </a:solidFill>
                        </a:rPr>
                        <a:t>Yes</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r h="487974">
                <a:tc>
                  <a:txBody>
                    <a:bodyPr/>
                    <a:lstStyle/>
                    <a:p>
                      <a:r>
                        <a:rPr lang="en-US" sz="1400" b="1" i="0" dirty="0" smtClean="0">
                          <a:solidFill>
                            <a:schemeClr val="tx1"/>
                          </a:solidFill>
                        </a:rPr>
                        <a:t>Did she stay at the camp?</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c>
                  <a:txBody>
                    <a:bodyPr/>
                    <a:lstStyle/>
                    <a:p>
                      <a:pPr algn="ctr"/>
                      <a:r>
                        <a:rPr lang="en-US" sz="1400" b="1" i="0" dirty="0" smtClean="0">
                          <a:solidFill>
                            <a:schemeClr val="tx1"/>
                          </a:solidFill>
                        </a:rPr>
                        <a:t>No</a:t>
                      </a:r>
                      <a:endParaRPr lang="ru-RU" sz="1400" b="1" i="0" dirty="0">
                        <a:solidFill>
                          <a:schemeClr val="tx1"/>
                        </a:solidFill>
                      </a:endParaRPr>
                    </a:p>
                  </a:txBody>
                  <a:tcPr/>
                </a:tc>
              </a:tr>
              <a:tr h="487974">
                <a:tc>
                  <a:txBody>
                    <a:bodyPr/>
                    <a:lstStyle/>
                    <a:p>
                      <a:r>
                        <a:rPr lang="en-US" sz="1400" b="1" i="0" dirty="0" smtClean="0">
                          <a:solidFill>
                            <a:schemeClr val="tx1"/>
                          </a:solidFill>
                        </a:rPr>
                        <a:t>Did she have good weather?</a:t>
                      </a:r>
                      <a:endParaRPr lang="ru-RU" sz="1400" b="1" i="0" dirty="0">
                        <a:solidFill>
                          <a:schemeClr val="tx1"/>
                        </a:solidFill>
                      </a:endParaRPr>
                    </a:p>
                  </a:txBody>
                  <a:tcPr/>
                </a:tc>
                <a:tc>
                  <a:txBody>
                    <a:bodyPr/>
                    <a:lstStyle/>
                    <a:p>
                      <a:pPr algn="ctr"/>
                      <a:r>
                        <a:rPr lang="en-US" sz="1400" b="1" i="0" dirty="0" smtClean="0">
                          <a:solidFill>
                            <a:schemeClr val="tx1"/>
                          </a:solidFill>
                        </a:rPr>
                        <a:t>Yes</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r h="287043">
                <a:tc>
                  <a:txBody>
                    <a:bodyPr/>
                    <a:lstStyle/>
                    <a:p>
                      <a:r>
                        <a:rPr lang="en-US" sz="1400" b="1" i="0" dirty="0" smtClean="0">
                          <a:solidFill>
                            <a:schemeClr val="tx1"/>
                          </a:solidFill>
                        </a:rPr>
                        <a:t>Did it snow?</a:t>
                      </a:r>
                      <a:endParaRPr lang="ru-RU" sz="1400" b="1" i="0" dirty="0">
                        <a:solidFill>
                          <a:schemeClr val="tx1"/>
                        </a:solidFill>
                      </a:endParaRPr>
                    </a:p>
                  </a:txBody>
                  <a:tcPr/>
                </a:tc>
                <a:tc>
                  <a:txBody>
                    <a:bodyPr/>
                    <a:lstStyle/>
                    <a:p>
                      <a:pPr algn="ctr"/>
                      <a:endParaRPr lang="ru-RU" sz="1400" b="1" i="0">
                        <a:solidFill>
                          <a:schemeClr val="tx1"/>
                        </a:solidFill>
                      </a:endParaRPr>
                    </a:p>
                  </a:txBody>
                  <a:tcPr/>
                </a:tc>
                <a:tc>
                  <a:txBody>
                    <a:bodyPr/>
                    <a:lstStyle/>
                    <a:p>
                      <a:pPr algn="ctr"/>
                      <a:r>
                        <a:rPr lang="en-US" sz="1400" b="1" i="0" dirty="0" smtClean="0">
                          <a:solidFill>
                            <a:schemeClr val="tx1"/>
                          </a:solidFill>
                        </a:rPr>
                        <a:t>No</a:t>
                      </a:r>
                      <a:endParaRPr lang="ru-RU" sz="1400" b="1" i="0" dirty="0">
                        <a:solidFill>
                          <a:schemeClr val="tx1"/>
                        </a:solidFill>
                      </a:endParaRPr>
                    </a:p>
                  </a:txBody>
                  <a:tcPr/>
                </a:tc>
              </a:tr>
              <a:tr h="487974">
                <a:tc>
                  <a:txBody>
                    <a:bodyPr/>
                    <a:lstStyle/>
                    <a:p>
                      <a:r>
                        <a:rPr lang="en-US" sz="1400" b="1" i="0" dirty="0" smtClean="0">
                          <a:solidFill>
                            <a:schemeClr val="tx1"/>
                          </a:solidFill>
                        </a:rPr>
                        <a:t>Did she have expensive food?</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c>
                  <a:txBody>
                    <a:bodyPr/>
                    <a:lstStyle/>
                    <a:p>
                      <a:pPr algn="ctr"/>
                      <a:r>
                        <a:rPr lang="en-US" sz="1400" b="1" i="0" dirty="0" smtClean="0">
                          <a:solidFill>
                            <a:schemeClr val="tx1"/>
                          </a:solidFill>
                        </a:rPr>
                        <a:t>No</a:t>
                      </a:r>
                      <a:endParaRPr lang="ru-RU" sz="1400" b="1" i="0" dirty="0">
                        <a:solidFill>
                          <a:schemeClr val="tx1"/>
                        </a:solidFill>
                      </a:endParaRPr>
                    </a:p>
                  </a:txBody>
                  <a:tcPr/>
                </a:tc>
              </a:tr>
              <a:tr h="487974">
                <a:tc>
                  <a:txBody>
                    <a:bodyPr/>
                    <a:lstStyle/>
                    <a:p>
                      <a:r>
                        <a:rPr lang="en-US" sz="1400" b="1" i="0" dirty="0" smtClean="0">
                          <a:solidFill>
                            <a:schemeClr val="tx1"/>
                          </a:solidFill>
                        </a:rPr>
                        <a:t>Did she have an upset stomach?</a:t>
                      </a:r>
                      <a:endParaRPr lang="ru-RU" sz="1400" b="1" i="0" dirty="0">
                        <a:solidFill>
                          <a:schemeClr val="tx1"/>
                        </a:solidFill>
                      </a:endParaRPr>
                    </a:p>
                  </a:txBody>
                  <a:tcPr/>
                </a:tc>
                <a:tc>
                  <a:txBody>
                    <a:bodyPr/>
                    <a:lstStyle/>
                    <a:p>
                      <a:pPr algn="ctr"/>
                      <a:r>
                        <a:rPr lang="en-US" sz="1400" b="1" i="0" dirty="0" smtClean="0">
                          <a:solidFill>
                            <a:schemeClr val="tx1"/>
                          </a:solidFill>
                        </a:rPr>
                        <a:t>Yes</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r h="1042086">
                <a:tc>
                  <a:txBody>
                    <a:bodyPr/>
                    <a:lstStyle/>
                    <a:p>
                      <a:r>
                        <a:rPr lang="en-US" sz="1400" b="1" i="0" dirty="0" smtClean="0">
                          <a:solidFill>
                            <a:schemeClr val="tx1"/>
                          </a:solidFill>
                        </a:rPr>
                        <a:t>Did she have an opportunity to speak English?</a:t>
                      </a:r>
                      <a:endParaRPr lang="ru-RU" sz="1400" b="1" i="0" dirty="0">
                        <a:solidFill>
                          <a:schemeClr val="tx1"/>
                        </a:solidFill>
                      </a:endParaRPr>
                    </a:p>
                  </a:txBody>
                  <a:tcPr/>
                </a:tc>
                <a:tc>
                  <a:txBody>
                    <a:bodyPr/>
                    <a:lstStyle/>
                    <a:p>
                      <a:pPr algn="ctr"/>
                      <a:r>
                        <a:rPr lang="en-US" sz="1400" b="1" i="0" dirty="0" smtClean="0">
                          <a:solidFill>
                            <a:schemeClr val="tx1"/>
                          </a:solidFill>
                        </a:rPr>
                        <a:t>Yes</a:t>
                      </a:r>
                      <a:endParaRPr lang="ru-RU" sz="1400" b="1" i="0" dirty="0">
                        <a:solidFill>
                          <a:schemeClr val="tx1"/>
                        </a:solidFill>
                      </a:endParaRPr>
                    </a:p>
                  </a:txBody>
                  <a:tcPr/>
                </a:tc>
                <a:tc>
                  <a:txBody>
                    <a:bodyPr/>
                    <a:lstStyle/>
                    <a:p>
                      <a:pPr algn="ctr"/>
                      <a:endParaRPr lang="ru-RU" sz="1400" b="1" i="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674642"/>
          </a:xfrm>
        </p:spPr>
        <p:style>
          <a:lnRef idx="2">
            <a:schemeClr val="accent6"/>
          </a:lnRef>
          <a:fillRef idx="1">
            <a:schemeClr val="lt1"/>
          </a:fillRef>
          <a:effectRef idx="0">
            <a:schemeClr val="accent6"/>
          </a:effectRef>
          <a:fontRef idx="minor">
            <a:schemeClr val="dk1"/>
          </a:fontRef>
        </p:style>
        <p:txBody>
          <a:bodyPr>
            <a:normAutofit/>
          </a:bodyPr>
          <a:lstStyle/>
          <a:p>
            <a:r>
              <a:rPr lang="en-US" sz="6000" b="1" i="1" dirty="0" smtClean="0"/>
              <a:t>Remember!</a:t>
            </a:r>
            <a:br>
              <a:rPr lang="en-US" sz="6000" b="1" i="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Where did you go?</a:t>
            </a:r>
            <a:br>
              <a:rPr lang="en-US" dirty="0" smtClean="0"/>
            </a:br>
            <a:endParaRPr lang="ru-RU" dirty="0"/>
          </a:p>
        </p:txBody>
      </p:sp>
      <p:sp>
        <p:nvSpPr>
          <p:cNvPr id="3" name="Прямоугольник 2"/>
          <p:cNvSpPr/>
          <p:nvPr/>
        </p:nvSpPr>
        <p:spPr>
          <a:xfrm>
            <a:off x="1403648" y="2420888"/>
            <a:ext cx="914400" cy="12744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smtClean="0"/>
              <a:t>Wh</a:t>
            </a:r>
            <a:r>
              <a:rPr lang="en-US" b="1" dirty="0" smtClean="0"/>
              <a:t>-?</a:t>
            </a:r>
            <a:endParaRPr lang="ru-RU" b="1" dirty="0"/>
          </a:p>
        </p:txBody>
      </p:sp>
      <p:sp>
        <p:nvSpPr>
          <p:cNvPr id="4" name="Прямоугольник 3"/>
          <p:cNvSpPr/>
          <p:nvPr/>
        </p:nvSpPr>
        <p:spPr>
          <a:xfrm>
            <a:off x="2987824" y="2420888"/>
            <a:ext cx="914400" cy="12744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did</a:t>
            </a:r>
            <a:endParaRPr lang="ru-RU" dirty="0"/>
          </a:p>
        </p:txBody>
      </p:sp>
      <p:sp>
        <p:nvSpPr>
          <p:cNvPr id="5" name="Прямоугольник 4"/>
          <p:cNvSpPr/>
          <p:nvPr/>
        </p:nvSpPr>
        <p:spPr>
          <a:xfrm>
            <a:off x="4788024" y="2420888"/>
            <a:ext cx="914400" cy="12744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t>подлежащее</a:t>
            </a:r>
            <a:endParaRPr lang="ru-RU" dirty="0"/>
          </a:p>
        </p:txBody>
      </p:sp>
      <p:sp>
        <p:nvSpPr>
          <p:cNvPr id="6" name="Прямоугольник 5"/>
          <p:cNvSpPr/>
          <p:nvPr/>
        </p:nvSpPr>
        <p:spPr>
          <a:xfrm>
            <a:off x="6516216" y="2420888"/>
            <a:ext cx="914400" cy="12744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V 1</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1" y="1535112"/>
            <a:ext cx="4040188" cy="885775"/>
          </a:xfrm>
        </p:spPr>
        <p:style>
          <a:lnRef idx="2">
            <a:schemeClr val="accent6"/>
          </a:lnRef>
          <a:fillRef idx="1">
            <a:schemeClr val="lt1"/>
          </a:fillRef>
          <a:effectRef idx="0">
            <a:schemeClr val="accent6"/>
          </a:effectRef>
          <a:fontRef idx="minor">
            <a:schemeClr val="dk1"/>
          </a:fontRef>
        </p:style>
        <p:txBody>
          <a:bodyPr>
            <a:normAutofit lnSpcReduction="10000"/>
          </a:bodyPr>
          <a:lstStyle/>
          <a:p>
            <a:r>
              <a:rPr lang="en-US" dirty="0" smtClean="0"/>
              <a:t>Where you ( go)?</a:t>
            </a:r>
          </a:p>
          <a:p>
            <a:r>
              <a:rPr lang="en-US" dirty="0" smtClean="0"/>
              <a:t> I  ----  --  Paris.</a:t>
            </a:r>
            <a:endParaRPr lang="ru-RU" dirty="0"/>
          </a:p>
        </p:txBody>
      </p:sp>
      <p:sp>
        <p:nvSpPr>
          <p:cNvPr id="5" name="Текст 4"/>
          <p:cNvSpPr>
            <a:spLocks noGrp="1"/>
          </p:cNvSpPr>
          <p:nvPr>
            <p:ph type="body" sz="quarter" idx="3"/>
          </p:nvPr>
        </p:nvSpPr>
        <p:spPr>
          <a:xfrm>
            <a:off x="4645026" y="1535112"/>
            <a:ext cx="4041775" cy="885775"/>
          </a:xfrm>
        </p:spPr>
        <p:style>
          <a:lnRef idx="2">
            <a:schemeClr val="accent6"/>
          </a:lnRef>
          <a:fillRef idx="1">
            <a:schemeClr val="lt1"/>
          </a:fillRef>
          <a:effectRef idx="0">
            <a:schemeClr val="accent6"/>
          </a:effectRef>
          <a:fontRef idx="minor">
            <a:schemeClr val="dk1"/>
          </a:fontRef>
        </p:style>
        <p:txBody>
          <a:bodyPr>
            <a:normAutofit lnSpcReduction="10000"/>
          </a:bodyPr>
          <a:lstStyle/>
          <a:p>
            <a:r>
              <a:rPr lang="en-US" dirty="0" smtClean="0"/>
              <a:t>What you ( do)?</a:t>
            </a:r>
          </a:p>
          <a:p>
            <a:r>
              <a:rPr lang="en-US" dirty="0" smtClean="0"/>
              <a:t> I  ---  --- s---------g.</a:t>
            </a:r>
            <a:endParaRPr lang="ru-RU" dirty="0"/>
          </a:p>
        </p:txBody>
      </p:sp>
      <p:sp>
        <p:nvSpPr>
          <p:cNvPr id="7" name="Заголовок 7"/>
          <p:cNvSpPr>
            <a:spLocks noGrp="1"/>
          </p:cNvSpPr>
          <p:nvPr>
            <p:ph type="title"/>
          </p:nvPr>
        </p:nvSpPr>
        <p:spPr>
          <a:xfrm>
            <a:off x="457200" y="260648"/>
            <a:ext cx="8229600" cy="1008112"/>
          </a:xfrm>
        </p:spPr>
        <p:style>
          <a:lnRef idx="2">
            <a:schemeClr val="accent6"/>
          </a:lnRef>
          <a:fillRef idx="1">
            <a:schemeClr val="lt1"/>
          </a:fillRef>
          <a:effectRef idx="0">
            <a:schemeClr val="accent6"/>
          </a:effectRef>
          <a:fontRef idx="minor">
            <a:schemeClr val="dk1"/>
          </a:fontRef>
        </p:style>
        <p:txBody>
          <a:bodyPr>
            <a:noAutofit/>
          </a:bodyPr>
          <a:lstStyle/>
          <a:p>
            <a:r>
              <a:rPr lang="en-US" sz="3600" b="1" dirty="0" smtClean="0"/>
              <a:t/>
            </a:r>
            <a:br>
              <a:rPr lang="en-US" sz="3600" b="1" dirty="0" smtClean="0"/>
            </a:br>
            <a:r>
              <a:rPr lang="en-US" sz="3600" b="1" dirty="0" smtClean="0"/>
              <a:t>France</a:t>
            </a:r>
            <a:br>
              <a:rPr lang="en-US" sz="3600" b="1" dirty="0" smtClean="0"/>
            </a:br>
            <a:r>
              <a:rPr lang="en-US" sz="3600" b="1" i="1" dirty="0" smtClean="0"/>
              <a:t/>
            </a:r>
            <a:br>
              <a:rPr lang="en-US" sz="3600" b="1" i="1" dirty="0" smtClean="0"/>
            </a:br>
            <a:endParaRPr lang="ru-RU" sz="3600" b="1" i="1" dirty="0"/>
          </a:p>
        </p:txBody>
      </p:sp>
      <p:pic>
        <p:nvPicPr>
          <p:cNvPr id="8" name="Содержимое 4" descr="1.jpg"/>
          <p:cNvPicPr>
            <a:picLocks noGrp="1" noChangeAspect="1"/>
          </p:cNvPicPr>
          <p:nvPr>
            <p:ph sz="half" idx="2"/>
          </p:nvPr>
        </p:nvPicPr>
        <p:blipFill>
          <a:blip r:embed="rId2" cstate="print"/>
          <a:stretch>
            <a:fillRect/>
          </a:stretch>
        </p:blipFill>
        <p:spPr>
          <a:xfrm>
            <a:off x="755576" y="2852936"/>
            <a:ext cx="3184758" cy="2592288"/>
          </a:xfrm>
        </p:spPr>
      </p:pic>
      <p:pic>
        <p:nvPicPr>
          <p:cNvPr id="9" name="Содержимое 6" descr="2.jpg"/>
          <p:cNvPicPr>
            <a:picLocks noGrp="1" noChangeAspect="1"/>
          </p:cNvPicPr>
          <p:nvPr>
            <p:ph sz="quarter" idx="4"/>
          </p:nvPr>
        </p:nvPicPr>
        <p:blipFill>
          <a:blip r:embed="rId3" cstate="print"/>
          <a:stretch>
            <a:fillRect/>
          </a:stretch>
        </p:blipFill>
        <p:spPr>
          <a:xfrm>
            <a:off x="4645025" y="2808224"/>
            <a:ext cx="4041775" cy="2684590"/>
          </a:xfrm>
        </p:spPr>
      </p:pic>
      <p:sp>
        <p:nvSpPr>
          <p:cNvPr id="11" name="Прямоугольник 10"/>
          <p:cNvSpPr/>
          <p:nvPr/>
        </p:nvSpPr>
        <p:spPr>
          <a:xfrm>
            <a:off x="539552" y="620688"/>
            <a:ext cx="3312368"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i="1" dirty="0" err="1" smtClean="0"/>
              <a:t>Wh</a:t>
            </a:r>
            <a:r>
              <a:rPr lang="en-US" b="1" i="1" dirty="0" smtClean="0"/>
              <a:t>-?+did+</a:t>
            </a:r>
            <a:r>
              <a:rPr lang="ru-RU" b="1" i="1" dirty="0" err="1" smtClean="0"/>
              <a:t>Подлежащее+</a:t>
            </a:r>
            <a:r>
              <a:rPr lang="en-US" b="1" i="1" dirty="0" smtClean="0"/>
              <a:t>V1</a:t>
            </a:r>
            <a:r>
              <a:rPr lang="en-US" sz="3200" b="1" i="1" dirty="0" smtClean="0"/>
              <a:t/>
            </a:r>
            <a:br>
              <a:rPr lang="en-US" sz="3200" b="1" i="1" dirty="0" smtClean="0"/>
            </a:b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lstStyle/>
          <a:p>
            <a:r>
              <a:rPr lang="en-US" dirty="0" smtClean="0"/>
              <a:t>How you ( travel)?</a:t>
            </a:r>
            <a:r>
              <a:rPr lang="en-US" dirty="0"/>
              <a:t> </a:t>
            </a:r>
            <a:r>
              <a:rPr lang="en-US" dirty="0" smtClean="0"/>
              <a:t>I ----  --  s---.</a:t>
            </a:r>
          </a:p>
        </p:txBody>
      </p:sp>
      <p:sp>
        <p:nvSpPr>
          <p:cNvPr id="5" name="Текст 4"/>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smtClean="0"/>
              <a:t>What you ( eat)? I --- typical F----- ----.</a:t>
            </a:r>
            <a:endParaRPr lang="ru-RU" dirty="0"/>
          </a:p>
        </p:txBody>
      </p:sp>
      <p:sp>
        <p:nvSpPr>
          <p:cNvPr id="7" name="Заголовок 7"/>
          <p:cNvSpPr>
            <a:spLocks noGrp="1"/>
          </p:cNvSpPr>
          <p:nvPr>
            <p:ph type="title"/>
          </p:nvPr>
        </p:nvSpPr>
        <p:spPr>
          <a:xfrm>
            <a:off x="395536" y="260648"/>
            <a:ext cx="8229600" cy="1143000"/>
          </a:xfrm>
        </p:spPr>
        <p:style>
          <a:lnRef idx="2">
            <a:schemeClr val="accent6"/>
          </a:lnRef>
          <a:fillRef idx="1">
            <a:schemeClr val="lt1"/>
          </a:fillRef>
          <a:effectRef idx="0">
            <a:schemeClr val="accent6"/>
          </a:effectRef>
          <a:fontRef idx="minor">
            <a:schemeClr val="dk1"/>
          </a:fontRef>
        </p:style>
        <p:txBody>
          <a:bodyPr>
            <a:noAutofit/>
          </a:bodyPr>
          <a:lstStyle/>
          <a:p>
            <a:r>
              <a:rPr lang="en-US" sz="3600" b="1" dirty="0" smtClean="0"/>
              <a:t/>
            </a:r>
            <a:br>
              <a:rPr lang="en-US" sz="3600" b="1" dirty="0" smtClean="0"/>
            </a:br>
            <a:r>
              <a:rPr lang="en-US" sz="3600" b="1" dirty="0" smtClean="0"/>
              <a:t>France</a:t>
            </a:r>
            <a:br>
              <a:rPr lang="en-US" sz="3600" b="1" dirty="0" smtClean="0"/>
            </a:br>
            <a:r>
              <a:rPr lang="en-US" sz="3600" b="1" dirty="0" smtClean="0"/>
              <a:t/>
            </a:r>
            <a:br>
              <a:rPr lang="en-US" sz="3600" b="1" dirty="0" smtClean="0"/>
            </a:br>
            <a:endParaRPr lang="ru-RU" sz="3600" b="1" dirty="0"/>
          </a:p>
        </p:txBody>
      </p:sp>
      <p:pic>
        <p:nvPicPr>
          <p:cNvPr id="8" name="Содержимое 4" descr="3.jpg"/>
          <p:cNvPicPr>
            <a:picLocks noGrp="1" noChangeAspect="1"/>
          </p:cNvPicPr>
          <p:nvPr>
            <p:ph sz="half" idx="2"/>
          </p:nvPr>
        </p:nvPicPr>
        <p:blipFill>
          <a:blip r:embed="rId2" cstate="print"/>
          <a:stretch>
            <a:fillRect/>
          </a:stretch>
        </p:blipFill>
        <p:spPr>
          <a:xfrm>
            <a:off x="457200" y="2918261"/>
            <a:ext cx="4040188" cy="2464515"/>
          </a:xfrm>
        </p:spPr>
      </p:pic>
      <p:pic>
        <p:nvPicPr>
          <p:cNvPr id="9" name="Содержимое 5" descr="4.jpg"/>
          <p:cNvPicPr>
            <a:picLocks noGrp="1" noChangeAspect="1"/>
          </p:cNvPicPr>
          <p:nvPr>
            <p:ph sz="quarter" idx="4"/>
          </p:nvPr>
        </p:nvPicPr>
        <p:blipFill>
          <a:blip r:embed="rId3" cstate="print"/>
          <a:stretch>
            <a:fillRect/>
          </a:stretch>
        </p:blipFill>
        <p:spPr>
          <a:xfrm>
            <a:off x="4645025" y="2924945"/>
            <a:ext cx="4041775" cy="2448272"/>
          </a:xfrm>
        </p:spPr>
      </p:pic>
      <p:sp>
        <p:nvSpPr>
          <p:cNvPr id="10" name="Прямоугольник 9"/>
          <p:cNvSpPr/>
          <p:nvPr/>
        </p:nvSpPr>
        <p:spPr>
          <a:xfrm>
            <a:off x="539552" y="764704"/>
            <a:ext cx="3312368"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i="1" dirty="0" err="1" smtClean="0"/>
              <a:t>Wh</a:t>
            </a:r>
            <a:r>
              <a:rPr lang="en-US" b="1" i="1" dirty="0" smtClean="0"/>
              <a:t>-?+did+</a:t>
            </a:r>
            <a:r>
              <a:rPr lang="ru-RU" b="1" i="1" dirty="0" err="1" smtClean="0"/>
              <a:t>Подлежащее+</a:t>
            </a:r>
            <a:r>
              <a:rPr lang="en-US" b="1" i="1" dirty="0" smtClean="0"/>
              <a:t>V1</a:t>
            </a:r>
            <a:r>
              <a:rPr lang="en-US" sz="3200" b="1" i="1" dirty="0" smtClean="0"/>
              <a:t/>
            </a:r>
            <a:br>
              <a:rPr lang="en-US" sz="3200" b="1" i="1" dirty="0" smtClean="0"/>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China</a:t>
            </a:r>
            <a:br>
              <a:rPr lang="en-US" b="1" dirty="0" smtClean="0"/>
            </a:br>
            <a:endParaRPr lang="ru-RU" b="1" dirty="0"/>
          </a:p>
        </p:txBody>
      </p:sp>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lstStyle/>
          <a:p>
            <a:r>
              <a:rPr lang="en-US" dirty="0" smtClean="0"/>
              <a:t>Where you ( go)? I ----  --  C----.</a:t>
            </a:r>
            <a:endParaRPr lang="ru-RU" dirty="0"/>
          </a:p>
        </p:txBody>
      </p:sp>
      <p:sp>
        <p:nvSpPr>
          <p:cNvPr id="5" name="Текст 4"/>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smtClean="0"/>
              <a:t>With whom you ( go)? I --- ---- -- p-----s.</a:t>
            </a:r>
            <a:endParaRPr lang="ru-RU" dirty="0"/>
          </a:p>
        </p:txBody>
      </p:sp>
      <p:pic>
        <p:nvPicPr>
          <p:cNvPr id="7" name="Содержимое 5" descr="Шоп туры в Пекин_w_1140_h_608.95_q_95.jpeg"/>
          <p:cNvPicPr>
            <a:picLocks noGrp="1" noChangeAspect="1"/>
          </p:cNvPicPr>
          <p:nvPr>
            <p:ph sz="half" idx="2"/>
          </p:nvPr>
        </p:nvPicPr>
        <p:blipFill>
          <a:blip r:embed="rId2" cstate="print"/>
          <a:stretch>
            <a:fillRect/>
          </a:stretch>
        </p:blipFill>
        <p:spPr>
          <a:xfrm>
            <a:off x="457200" y="2708921"/>
            <a:ext cx="4040188" cy="2952328"/>
          </a:xfrm>
        </p:spPr>
      </p:pic>
      <p:pic>
        <p:nvPicPr>
          <p:cNvPr id="8" name="Содержимое 4" descr="2.jpg"/>
          <p:cNvPicPr>
            <a:picLocks noGrp="1" noChangeAspect="1"/>
          </p:cNvPicPr>
          <p:nvPr>
            <p:ph sz="quarter" idx="4"/>
          </p:nvPr>
        </p:nvPicPr>
        <p:blipFill>
          <a:blip r:embed="rId3" cstate="print"/>
          <a:stretch>
            <a:fillRect/>
          </a:stretch>
        </p:blipFill>
        <p:spPr>
          <a:xfrm>
            <a:off x="4645025" y="2627275"/>
            <a:ext cx="4041775" cy="3046488"/>
          </a:xfrm>
        </p:spPr>
      </p:pic>
      <p:sp>
        <p:nvSpPr>
          <p:cNvPr id="9" name="Прямоугольник 8"/>
          <p:cNvSpPr/>
          <p:nvPr/>
        </p:nvSpPr>
        <p:spPr>
          <a:xfrm>
            <a:off x="539552" y="620688"/>
            <a:ext cx="3312368"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i="1" dirty="0" err="1" smtClean="0"/>
              <a:t>Wh</a:t>
            </a:r>
            <a:r>
              <a:rPr lang="en-US" b="1" i="1" dirty="0" smtClean="0"/>
              <a:t>-?+did+</a:t>
            </a:r>
            <a:r>
              <a:rPr lang="ru-RU" b="1" i="1" dirty="0" err="1" smtClean="0"/>
              <a:t>Подлежащее+</a:t>
            </a:r>
            <a:r>
              <a:rPr lang="en-US" b="1" i="1" dirty="0" smtClean="0"/>
              <a:t>V1</a:t>
            </a:r>
            <a:r>
              <a:rPr lang="en-US" sz="3200" b="1" i="1" dirty="0" smtClean="0"/>
              <a:t/>
            </a:r>
            <a:br>
              <a:rPr lang="en-US" sz="3200" b="1" i="1" dirty="0" smtClean="0"/>
            </a:b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smtClean="0"/>
              <a:t>Where you ( stay)? I ------ -- --- h----.</a:t>
            </a:r>
            <a:endParaRPr lang="ru-RU" dirty="0"/>
          </a:p>
        </p:txBody>
      </p:sp>
      <p:sp>
        <p:nvSpPr>
          <p:cNvPr id="5" name="Текст 4"/>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normAutofit fontScale="92500"/>
          </a:bodyPr>
          <a:lstStyle/>
          <a:p>
            <a:r>
              <a:rPr lang="en-US" dirty="0" smtClean="0"/>
              <a:t>What you ( buy)? I ------ s--------.</a:t>
            </a:r>
            <a:endParaRPr lang="ru-RU" dirty="0"/>
          </a:p>
        </p:txBody>
      </p:sp>
      <p:sp>
        <p:nvSpPr>
          <p:cNvPr id="7"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China</a:t>
            </a:r>
            <a:br>
              <a:rPr lang="en-US" b="1" dirty="0" smtClean="0"/>
            </a:br>
            <a:endParaRPr lang="ru-RU" b="1" dirty="0"/>
          </a:p>
        </p:txBody>
      </p:sp>
      <p:pic>
        <p:nvPicPr>
          <p:cNvPr id="8" name="Содержимое 5" descr="3.jpg"/>
          <p:cNvPicPr>
            <a:picLocks noGrp="1" noChangeAspect="1"/>
          </p:cNvPicPr>
          <p:nvPr>
            <p:ph sz="half" idx="2"/>
          </p:nvPr>
        </p:nvPicPr>
        <p:blipFill>
          <a:blip r:embed="rId2" cstate="print"/>
          <a:stretch>
            <a:fillRect/>
          </a:stretch>
        </p:blipFill>
        <p:spPr>
          <a:xfrm>
            <a:off x="457200" y="2635448"/>
            <a:ext cx="4040188" cy="3030141"/>
          </a:xfrm>
        </p:spPr>
      </p:pic>
      <p:pic>
        <p:nvPicPr>
          <p:cNvPr id="9" name="Содержимое 9" descr="souvenirs.jpg"/>
          <p:cNvPicPr>
            <a:picLocks noGrp="1" noChangeAspect="1"/>
          </p:cNvPicPr>
          <p:nvPr>
            <p:ph sz="quarter" idx="4"/>
          </p:nvPr>
        </p:nvPicPr>
        <p:blipFill>
          <a:blip r:embed="rId3" cstate="print"/>
          <a:stretch>
            <a:fillRect/>
          </a:stretch>
        </p:blipFill>
        <p:spPr>
          <a:xfrm>
            <a:off x="4645025" y="2634853"/>
            <a:ext cx="4041775" cy="3031331"/>
          </a:xfrm>
        </p:spPr>
      </p:pic>
      <p:sp>
        <p:nvSpPr>
          <p:cNvPr id="10" name="Прямоугольник 9"/>
          <p:cNvSpPr/>
          <p:nvPr/>
        </p:nvSpPr>
        <p:spPr>
          <a:xfrm>
            <a:off x="539552" y="620688"/>
            <a:ext cx="3312368"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i="1" dirty="0" err="1" smtClean="0"/>
              <a:t>Wh</a:t>
            </a:r>
            <a:r>
              <a:rPr lang="en-US" b="1" i="1" dirty="0" smtClean="0"/>
              <a:t>-?+did+</a:t>
            </a:r>
            <a:r>
              <a:rPr lang="ru-RU" b="1" i="1" dirty="0" err="1" smtClean="0"/>
              <a:t>Подлежащее+</a:t>
            </a:r>
            <a:r>
              <a:rPr lang="en-US" b="1" i="1" dirty="0" smtClean="0"/>
              <a:t>V1</a:t>
            </a:r>
            <a:r>
              <a:rPr lang="en-US" sz="3200" b="1" i="1" dirty="0" smtClean="0"/>
              <a:t/>
            </a:r>
            <a:br>
              <a:rPr lang="en-US" sz="3200" b="1" i="1" dirty="0" smtClean="0"/>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Ireland</a:t>
            </a:r>
            <a:br>
              <a:rPr lang="en-US" b="1" dirty="0" smtClean="0"/>
            </a:br>
            <a:endParaRPr lang="ru-RU" b="1" dirty="0"/>
          </a:p>
        </p:txBody>
      </p:sp>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normAutofit fontScale="92500"/>
          </a:bodyPr>
          <a:lstStyle/>
          <a:p>
            <a:r>
              <a:rPr lang="en-US" dirty="0" smtClean="0"/>
              <a:t>Where you ( go)? I  ---- -- I------.</a:t>
            </a:r>
            <a:endParaRPr lang="ru-RU" dirty="0"/>
          </a:p>
        </p:txBody>
      </p:sp>
      <p:sp>
        <p:nvSpPr>
          <p:cNvPr id="5" name="Текст 4"/>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lstStyle/>
          <a:p>
            <a:r>
              <a:rPr lang="en-US" dirty="0" smtClean="0"/>
              <a:t>What you ( do)? I ---  s----------.</a:t>
            </a:r>
            <a:endParaRPr lang="ru-RU" dirty="0"/>
          </a:p>
        </p:txBody>
      </p:sp>
      <p:pic>
        <p:nvPicPr>
          <p:cNvPr id="7" name="Содержимое 4" descr="61396__clifden-castle_p.jpg"/>
          <p:cNvPicPr>
            <a:picLocks noGrp="1" noChangeAspect="1"/>
          </p:cNvPicPr>
          <p:nvPr>
            <p:ph sz="half" idx="2"/>
          </p:nvPr>
        </p:nvPicPr>
        <p:blipFill>
          <a:blip r:embed="rId2" cstate="print"/>
          <a:stretch>
            <a:fillRect/>
          </a:stretch>
        </p:blipFill>
        <p:spPr>
          <a:xfrm>
            <a:off x="457200" y="2780928"/>
            <a:ext cx="4040188" cy="2736304"/>
          </a:xfrm>
        </p:spPr>
      </p:pic>
      <p:pic>
        <p:nvPicPr>
          <p:cNvPr id="8" name="Содержимое 4" descr="dublin (4).jpg"/>
          <p:cNvPicPr>
            <a:picLocks noGrp="1" noChangeAspect="1"/>
          </p:cNvPicPr>
          <p:nvPr>
            <p:ph sz="quarter" idx="4"/>
          </p:nvPr>
        </p:nvPicPr>
        <p:blipFill>
          <a:blip r:embed="rId3" cstate="print"/>
          <a:stretch>
            <a:fillRect/>
          </a:stretch>
        </p:blipFill>
        <p:spPr>
          <a:xfrm>
            <a:off x="4645025" y="2804102"/>
            <a:ext cx="4041775" cy="2692833"/>
          </a:xfrm>
        </p:spPr>
      </p:pic>
      <p:sp>
        <p:nvSpPr>
          <p:cNvPr id="9" name="Прямоугольник 8"/>
          <p:cNvSpPr/>
          <p:nvPr/>
        </p:nvSpPr>
        <p:spPr>
          <a:xfrm>
            <a:off x="539552" y="620688"/>
            <a:ext cx="309634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i="1" dirty="0" err="1" smtClean="0"/>
              <a:t>Wh</a:t>
            </a:r>
            <a:r>
              <a:rPr lang="en-US" b="1" i="1" dirty="0" smtClean="0"/>
              <a:t>-?+did+</a:t>
            </a:r>
            <a:r>
              <a:rPr lang="ru-RU" b="1" i="1" dirty="0" err="1" smtClean="0"/>
              <a:t>Подлежащее+</a:t>
            </a:r>
            <a:r>
              <a:rPr lang="en-US" b="1" i="1" dirty="0" smtClean="0"/>
              <a:t>V1</a:t>
            </a:r>
            <a:r>
              <a:rPr lang="en-US" sz="3200" b="1" i="1" dirty="0" smtClean="0"/>
              <a:t/>
            </a:r>
            <a:br>
              <a:rPr lang="en-US" sz="3200" b="1" i="1" dirty="0" smtClean="0"/>
            </a:b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smtClean="0"/>
              <a:t>What you ( see)? I  --- the beautiful I----   n-----.</a:t>
            </a:r>
            <a:endParaRPr lang="ru-RU" dirty="0"/>
          </a:p>
        </p:txBody>
      </p:sp>
      <p:sp>
        <p:nvSpPr>
          <p:cNvPr id="5" name="Текст 4"/>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smtClean="0"/>
              <a:t>What you ( eat)? I  --- traditional I---- ----.</a:t>
            </a:r>
            <a:endParaRPr lang="ru-RU" dirty="0"/>
          </a:p>
        </p:txBody>
      </p:sp>
      <p:sp>
        <p:nvSpPr>
          <p:cNvPr id="7"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Ireland</a:t>
            </a:r>
            <a:br>
              <a:rPr lang="en-US" b="1" dirty="0" smtClean="0"/>
            </a:br>
            <a:endParaRPr lang="ru-RU" b="1" dirty="0"/>
          </a:p>
        </p:txBody>
      </p:sp>
      <p:pic>
        <p:nvPicPr>
          <p:cNvPr id="8" name="Содержимое 5" descr="339576-6812f-73319059-m750x740-u97bce.jpg"/>
          <p:cNvPicPr>
            <a:picLocks noGrp="1" noChangeAspect="1"/>
          </p:cNvPicPr>
          <p:nvPr>
            <p:ph sz="half" idx="2"/>
          </p:nvPr>
        </p:nvPicPr>
        <p:blipFill>
          <a:blip r:embed="rId2" cstate="print"/>
          <a:stretch>
            <a:fillRect/>
          </a:stretch>
        </p:blipFill>
        <p:spPr>
          <a:xfrm>
            <a:off x="501650" y="2174875"/>
            <a:ext cx="3951288" cy="3951288"/>
          </a:xfrm>
        </p:spPr>
      </p:pic>
      <p:pic>
        <p:nvPicPr>
          <p:cNvPr id="9" name="Содержимое 5" descr="irlandskaya-kuxnya-sytnaya-prosta.jpg"/>
          <p:cNvPicPr>
            <a:picLocks noGrp="1" noChangeAspect="1"/>
          </p:cNvPicPr>
          <p:nvPr>
            <p:ph sz="quarter" idx="4"/>
          </p:nvPr>
        </p:nvPicPr>
        <p:blipFill>
          <a:blip r:embed="rId3" cstate="print"/>
          <a:stretch>
            <a:fillRect/>
          </a:stretch>
        </p:blipFill>
        <p:spPr>
          <a:xfrm>
            <a:off x="4644008" y="2204864"/>
            <a:ext cx="3926904" cy="3888432"/>
          </a:xfrm>
        </p:spPr>
      </p:pic>
      <p:sp>
        <p:nvSpPr>
          <p:cNvPr id="10" name="Прямоугольник 9"/>
          <p:cNvSpPr/>
          <p:nvPr/>
        </p:nvSpPr>
        <p:spPr>
          <a:xfrm>
            <a:off x="539552" y="620688"/>
            <a:ext cx="309634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i="1" dirty="0" err="1" smtClean="0"/>
              <a:t>Wh</a:t>
            </a:r>
            <a:r>
              <a:rPr lang="en-US" b="1" i="1" dirty="0" smtClean="0"/>
              <a:t>-?+did+</a:t>
            </a:r>
            <a:r>
              <a:rPr lang="ru-RU" b="1" i="1" dirty="0" err="1" smtClean="0"/>
              <a:t>Подлежащее+</a:t>
            </a:r>
            <a:r>
              <a:rPr lang="en-US" b="1" i="1" dirty="0" smtClean="0"/>
              <a:t>V1</a:t>
            </a:r>
            <a:r>
              <a:rPr lang="en-US" sz="3200" b="1" i="1" dirty="0" smtClean="0"/>
              <a:t/>
            </a:r>
            <a:br>
              <a:rPr lang="en-US" sz="3200" b="1" i="1" dirty="0" smtClean="0"/>
            </a:b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54692"/>
          </a:xfrm>
        </p:spPr>
        <p:style>
          <a:lnRef idx="2">
            <a:schemeClr val="accent6"/>
          </a:lnRef>
          <a:fillRef idx="1">
            <a:schemeClr val="lt1"/>
          </a:fillRef>
          <a:effectRef idx="0">
            <a:schemeClr val="accent6"/>
          </a:effectRef>
          <a:fontRef idx="minor">
            <a:schemeClr val="dk1"/>
          </a:fontRef>
        </p:style>
        <p:txBody>
          <a:bodyPr/>
          <a:lstStyle/>
          <a:p>
            <a:r>
              <a:rPr lang="en-US" dirty="0" smtClean="0"/>
              <a:t>Open the brackets and put the verbs into the Past Simple Tense</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lstStyle/>
          <a:p>
            <a:r>
              <a:rPr lang="en-US" dirty="0" smtClean="0"/>
              <a:t>Greta ( go) to Rome last year.</a:t>
            </a:r>
            <a:endParaRPr lang="ru-RU" dirty="0"/>
          </a:p>
        </p:txBody>
      </p:sp>
      <p:pic>
        <p:nvPicPr>
          <p:cNvPr id="7" name="Содержимое 6" descr="Рисунок3.jpg"/>
          <p:cNvPicPr>
            <a:picLocks noGrp="1" noChangeAspect="1"/>
          </p:cNvPicPr>
          <p:nvPr>
            <p:ph sz="half" idx="2"/>
          </p:nvPr>
        </p:nvPicPr>
        <p:blipFill>
          <a:blip r:embed="rId2" cstate="print"/>
          <a:stretch>
            <a:fillRect/>
          </a:stretch>
        </p:blipFill>
        <p:spPr>
          <a:xfrm>
            <a:off x="457201" y="2633639"/>
            <a:ext cx="4040188" cy="3033759"/>
          </a:xfrm>
        </p:spPr>
      </p:pic>
      <p:sp>
        <p:nvSpPr>
          <p:cNvPr id="5" name="Текст 4"/>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normAutofit fontScale="92500"/>
          </a:bodyPr>
          <a:lstStyle/>
          <a:p>
            <a:r>
              <a:rPr lang="en-US" dirty="0" smtClean="0"/>
              <a:t>Silvia ( not go ) to Rome last year.</a:t>
            </a:r>
            <a:endParaRPr lang="ru-RU" dirty="0"/>
          </a:p>
        </p:txBody>
      </p:sp>
      <p:pic>
        <p:nvPicPr>
          <p:cNvPr id="8" name="Содержимое 7" descr="Рисунок4.jpg"/>
          <p:cNvPicPr>
            <a:picLocks noGrp="1" noChangeAspect="1"/>
          </p:cNvPicPr>
          <p:nvPr>
            <p:ph sz="quarter" idx="4"/>
          </p:nvPr>
        </p:nvPicPr>
        <p:blipFill>
          <a:blip r:embed="rId3" cstate="print"/>
          <a:stretch>
            <a:fillRect/>
          </a:stretch>
        </p:blipFill>
        <p:spPr>
          <a:xfrm>
            <a:off x="4645026" y="2633636"/>
            <a:ext cx="4041775" cy="3033767"/>
          </a:xfrm>
        </p:spPr>
      </p:pic>
      <p:sp>
        <p:nvSpPr>
          <p:cNvPr id="9" name="Заголовок 1"/>
          <p:cNvSpPr>
            <a:spLocks noGrp="1"/>
          </p:cNvSpPr>
          <p:nvPr>
            <p:ph type="title"/>
          </p:nvPr>
        </p:nvSpPr>
        <p:spPr/>
        <p:txBody>
          <a:bodyPr>
            <a:normAutofit/>
          </a:bodyPr>
          <a:lstStyle/>
          <a:p>
            <a:r>
              <a:rPr lang="ru-RU" sz="2800" dirty="0" smtClean="0"/>
              <a:t>Утверждения: </a:t>
            </a:r>
            <a:r>
              <a:rPr lang="en-US" sz="2800" b="1" dirty="0" smtClean="0"/>
              <a:t>V2</a:t>
            </a:r>
            <a:r>
              <a:rPr lang="ru-RU" sz="2800" dirty="0" smtClean="0"/>
              <a:t>: </a:t>
            </a:r>
            <a:r>
              <a:rPr lang="en-US" sz="2800" dirty="0" err="1" smtClean="0"/>
              <a:t>V+ed</a:t>
            </a:r>
            <a:r>
              <a:rPr lang="ru-RU" sz="2800" dirty="0" smtClean="0"/>
              <a:t> (прав)/2 колонка (</a:t>
            </a:r>
            <a:r>
              <a:rPr lang="ru-RU" sz="2800" dirty="0" err="1" smtClean="0"/>
              <a:t>непр</a:t>
            </a:r>
            <a:r>
              <a:rPr lang="ru-RU" sz="2800" dirty="0" smtClean="0"/>
              <a:t>)</a:t>
            </a:r>
            <a:br>
              <a:rPr lang="ru-RU" sz="2800" dirty="0" smtClean="0"/>
            </a:br>
            <a:r>
              <a:rPr lang="ru-RU" sz="2800" dirty="0" smtClean="0"/>
              <a:t>Отрицания: </a:t>
            </a:r>
            <a:r>
              <a:rPr lang="en-US" sz="2800" dirty="0" smtClean="0"/>
              <a:t>didn’t+</a:t>
            </a:r>
            <a:r>
              <a:rPr lang="en-US" sz="2800" b="1" dirty="0" smtClean="0"/>
              <a:t>V1</a:t>
            </a:r>
            <a:endParaRPr lang="ru-RU"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en-GB" sz="3100" dirty="0" smtClean="0"/>
              <a:t>Last month, I </a:t>
            </a:r>
            <a:r>
              <a:rPr lang="en-GB" sz="3100" i="1" u="sng" dirty="0" smtClean="0"/>
              <a:t>(stay) </a:t>
            </a:r>
            <a:r>
              <a:rPr lang="en-GB" sz="3100" dirty="0" smtClean="0"/>
              <a:t>at the Stella Hotel with my wife and two children. We </a:t>
            </a:r>
            <a:r>
              <a:rPr lang="en-GB" sz="3100" i="1" u="sng" dirty="0" smtClean="0"/>
              <a:t>(have) </a:t>
            </a:r>
            <a:r>
              <a:rPr lang="en-GB" sz="3100" dirty="0" smtClean="0"/>
              <a:t>a fantastic holiday. We </a:t>
            </a:r>
            <a:r>
              <a:rPr lang="en-GB" sz="3100" i="1" u="sng" dirty="0" smtClean="0"/>
              <a:t>(love) </a:t>
            </a:r>
            <a:r>
              <a:rPr lang="en-GB" sz="3100" dirty="0" smtClean="0"/>
              <a:t>the hotel and the people </a:t>
            </a:r>
            <a:r>
              <a:rPr lang="en-GB" sz="3100" i="1" u="sng" dirty="0" smtClean="0"/>
              <a:t>(be) </a:t>
            </a:r>
            <a:r>
              <a:rPr lang="en-GB" sz="3100" dirty="0" smtClean="0"/>
              <a:t>very kind and nice to us. We </a:t>
            </a:r>
            <a:r>
              <a:rPr lang="en-GB" sz="3100" i="1" u="sng" dirty="0" smtClean="0"/>
              <a:t>(go) </a:t>
            </a:r>
            <a:r>
              <a:rPr lang="en-GB" sz="3100" dirty="0" smtClean="0"/>
              <a:t>swimming every day from the lovely beach. It </a:t>
            </a:r>
            <a:r>
              <a:rPr lang="en-GB" sz="3100" i="1" u="sng" dirty="0" smtClean="0"/>
              <a:t>(be) </a:t>
            </a:r>
            <a:r>
              <a:rPr lang="en-GB" sz="3100" dirty="0" smtClean="0"/>
              <a:t>only two minutes from the hotel.  But the sun </a:t>
            </a:r>
            <a:r>
              <a:rPr lang="en-GB" sz="3100" i="1" u="sng" dirty="0" smtClean="0"/>
              <a:t>(not shine) </a:t>
            </a:r>
            <a:r>
              <a:rPr lang="en-GB" sz="3100" dirty="0" smtClean="0"/>
              <a:t>very brightly. The rooms in the hotel </a:t>
            </a:r>
            <a:r>
              <a:rPr lang="en-GB" sz="3100" i="1" u="sng" dirty="0" smtClean="0"/>
              <a:t>(be) </a:t>
            </a:r>
            <a:r>
              <a:rPr lang="en-GB" sz="3100" dirty="0" smtClean="0"/>
              <a:t>very comfortable, and the food in the dining room </a:t>
            </a:r>
            <a:r>
              <a:rPr lang="en-GB" sz="3100" i="1" u="sng" dirty="0" smtClean="0"/>
              <a:t>(be) </a:t>
            </a:r>
            <a:r>
              <a:rPr lang="en-GB" sz="3100" dirty="0" smtClean="0"/>
              <a:t>good. The children </a:t>
            </a:r>
            <a:r>
              <a:rPr lang="en-GB" sz="3100" i="1" u="sng" dirty="0" smtClean="0"/>
              <a:t>(enjoy</a:t>
            </a:r>
            <a:r>
              <a:rPr lang="en-GB" sz="3100" dirty="0" smtClean="0"/>
              <a:t>) the chips and pizza! I </a:t>
            </a:r>
            <a:r>
              <a:rPr lang="en-GB" sz="3100" i="1" u="sng" dirty="0" smtClean="0"/>
              <a:t>(not taste)</a:t>
            </a:r>
            <a:r>
              <a:rPr lang="en-GB" sz="3100" dirty="0" smtClean="0"/>
              <a:t> this, I </a:t>
            </a:r>
            <a:r>
              <a:rPr lang="en-GB" sz="3100" i="1" u="sng" dirty="0" smtClean="0"/>
              <a:t>(eat) </a:t>
            </a:r>
            <a:r>
              <a:rPr lang="en-GB" sz="3100" dirty="0" smtClean="0"/>
              <a:t>the local food but my wife </a:t>
            </a:r>
            <a:r>
              <a:rPr lang="en-GB" sz="3100" i="1" u="sng" dirty="0" smtClean="0"/>
              <a:t>(choose)</a:t>
            </a:r>
            <a:r>
              <a:rPr lang="en-GB" sz="3100" dirty="0" smtClean="0"/>
              <a:t> the vegetarian one. We </a:t>
            </a:r>
            <a:r>
              <a:rPr lang="en-GB" sz="3100" i="1" u="sng" dirty="0" smtClean="0"/>
              <a:t>(spend) </a:t>
            </a:r>
            <a:r>
              <a:rPr lang="en-GB" sz="3100" dirty="0" smtClean="0"/>
              <a:t>our holiday brilliantly! </a:t>
            </a:r>
            <a:r>
              <a:rPr lang="ru-RU" sz="3100" dirty="0" smtClean="0"/>
              <a:t/>
            </a:r>
            <a:br>
              <a:rPr lang="ru-RU" sz="3100" dirty="0" smtClean="0"/>
            </a:br>
            <a:endParaRPr lang="ru-RU" sz="3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en-GB" sz="3100" dirty="0" smtClean="0"/>
              <a:t>Last month, I </a:t>
            </a:r>
            <a:r>
              <a:rPr lang="en-GB" sz="3100" i="1" u="sng" dirty="0" smtClean="0"/>
              <a:t>stay</a:t>
            </a:r>
            <a:r>
              <a:rPr lang="en-US" sz="3100" i="1" u="sng" dirty="0" err="1" smtClean="0"/>
              <a:t>ed</a:t>
            </a:r>
            <a:r>
              <a:rPr lang="en-GB" sz="3100" i="1" u="sng" dirty="0" smtClean="0"/>
              <a:t> </a:t>
            </a:r>
            <a:r>
              <a:rPr lang="en-GB" sz="3100" dirty="0" smtClean="0"/>
              <a:t>at the Stella Hotel with my wife and two children. We </a:t>
            </a:r>
            <a:r>
              <a:rPr lang="en-GB" sz="3100" i="1" u="sng" dirty="0" smtClean="0"/>
              <a:t>had </a:t>
            </a:r>
            <a:r>
              <a:rPr lang="en-GB" sz="3100" dirty="0" smtClean="0"/>
              <a:t>a fantastic holiday. We </a:t>
            </a:r>
            <a:r>
              <a:rPr lang="en-GB" sz="3100" i="1" u="sng" dirty="0" smtClean="0"/>
              <a:t>loved </a:t>
            </a:r>
            <a:r>
              <a:rPr lang="en-GB" sz="3100" dirty="0" smtClean="0"/>
              <a:t>the hotel and the people </a:t>
            </a:r>
            <a:r>
              <a:rPr lang="en-GB" sz="3100" i="1" u="sng" dirty="0" smtClean="0"/>
              <a:t>were </a:t>
            </a:r>
            <a:r>
              <a:rPr lang="en-GB" sz="3100" dirty="0" smtClean="0"/>
              <a:t>very kind and nice to us. We </a:t>
            </a:r>
            <a:r>
              <a:rPr lang="en-GB" sz="3100" i="1" u="sng" dirty="0" smtClean="0"/>
              <a:t>went </a:t>
            </a:r>
            <a:r>
              <a:rPr lang="en-GB" sz="3100" dirty="0" smtClean="0"/>
              <a:t>swimming every day from the lovely beach. It </a:t>
            </a:r>
            <a:r>
              <a:rPr lang="en-GB" sz="3100" i="1" u="sng" dirty="0" smtClean="0"/>
              <a:t>was </a:t>
            </a:r>
            <a:r>
              <a:rPr lang="en-GB" sz="3100" dirty="0" smtClean="0"/>
              <a:t>only two minutes from the hotel. But the sun </a:t>
            </a:r>
            <a:r>
              <a:rPr lang="en-GB" sz="3100" i="1" u="sng" dirty="0" smtClean="0"/>
              <a:t>did not shine </a:t>
            </a:r>
            <a:r>
              <a:rPr lang="en-GB" sz="3100" dirty="0" smtClean="0"/>
              <a:t>very brightly. The rooms in the hotel </a:t>
            </a:r>
            <a:r>
              <a:rPr lang="en-GB" sz="3100" i="1" u="sng" dirty="0" smtClean="0"/>
              <a:t>were </a:t>
            </a:r>
            <a:r>
              <a:rPr lang="en-GB" sz="3100" dirty="0" smtClean="0"/>
              <a:t>very comfortable, and the food in the dining room </a:t>
            </a:r>
            <a:r>
              <a:rPr lang="en-GB" sz="3100" i="1" u="sng" dirty="0" smtClean="0"/>
              <a:t>was </a:t>
            </a:r>
            <a:r>
              <a:rPr lang="en-GB" sz="3100" dirty="0" smtClean="0"/>
              <a:t>good. The children </a:t>
            </a:r>
            <a:r>
              <a:rPr lang="en-GB" sz="3100" i="1" u="sng" dirty="0" smtClean="0"/>
              <a:t>enjoy</a:t>
            </a:r>
            <a:r>
              <a:rPr lang="en-GB" sz="3100" dirty="0" smtClean="0"/>
              <a:t>ed the chips and pizza! I </a:t>
            </a:r>
            <a:r>
              <a:rPr lang="en-GB" sz="3100" i="1" u="sng" dirty="0" smtClean="0"/>
              <a:t>did not taste</a:t>
            </a:r>
            <a:r>
              <a:rPr lang="en-GB" sz="3100" dirty="0" smtClean="0"/>
              <a:t> this, I </a:t>
            </a:r>
            <a:r>
              <a:rPr lang="en-GB" sz="3100" i="1" u="sng" dirty="0" smtClean="0"/>
              <a:t>ate </a:t>
            </a:r>
            <a:r>
              <a:rPr lang="en-GB" sz="3100" dirty="0" smtClean="0"/>
              <a:t>the local food but my wife </a:t>
            </a:r>
            <a:r>
              <a:rPr lang="en-GB" sz="3100" i="1" u="sng" dirty="0" smtClean="0"/>
              <a:t>chose</a:t>
            </a:r>
            <a:r>
              <a:rPr lang="en-GB" sz="3100" dirty="0" smtClean="0"/>
              <a:t> the vegetarian one. We </a:t>
            </a:r>
            <a:r>
              <a:rPr lang="en-GB" sz="3100" i="1" u="sng" dirty="0" smtClean="0"/>
              <a:t>spent </a:t>
            </a:r>
            <a:r>
              <a:rPr lang="en-GB" sz="3100" dirty="0" smtClean="0"/>
              <a:t>our holiday brilliantly!</a:t>
            </a:r>
            <a:r>
              <a:rPr lang="ru-RU" sz="3100" dirty="0" smtClean="0"/>
              <a:t/>
            </a:r>
            <a:br>
              <a:rPr lang="ru-RU" sz="3100" dirty="0" smtClean="0"/>
            </a:br>
            <a:endParaRPr lang="ru-RU" sz="31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style>
          <a:lnRef idx="2">
            <a:schemeClr val="accent6"/>
          </a:lnRef>
          <a:fillRef idx="1">
            <a:schemeClr val="lt1"/>
          </a:fillRef>
          <a:effectRef idx="0">
            <a:schemeClr val="accent6"/>
          </a:effectRef>
          <a:fontRef idx="minor">
            <a:schemeClr val="dk1"/>
          </a:fontRef>
        </p:style>
        <p:txBody>
          <a:bodyPr>
            <a:normAutofit/>
          </a:bodyPr>
          <a:lstStyle/>
          <a:p>
            <a:pPr algn="l"/>
            <a:r>
              <a:rPr lang="en-GB" sz="2800" dirty="0" smtClean="0"/>
              <a:t>Complete the sentences with the correct past form of the verbs given.</a:t>
            </a:r>
            <a:r>
              <a:rPr lang="ru-RU" sz="2800" dirty="0" smtClean="0"/>
              <a:t/>
            </a:r>
            <a:br>
              <a:rPr lang="ru-RU" sz="2800" dirty="0" smtClean="0"/>
            </a:br>
            <a:r>
              <a:rPr lang="en-GB" sz="2800" b="1" dirty="0" smtClean="0"/>
              <a:t>1</a:t>
            </a:r>
            <a:r>
              <a:rPr lang="en-GB" sz="2800" dirty="0" smtClean="0"/>
              <a:t> 	__________ (be) your hotel in Italy very big?</a:t>
            </a:r>
            <a:r>
              <a:rPr lang="ru-RU" sz="2800" dirty="0" smtClean="0"/>
              <a:t/>
            </a:r>
            <a:br>
              <a:rPr lang="ru-RU" sz="2800" dirty="0" smtClean="0"/>
            </a:br>
            <a:r>
              <a:rPr lang="en-GB" sz="2800" b="1" dirty="0" smtClean="0"/>
              <a:t>2</a:t>
            </a:r>
            <a:r>
              <a:rPr lang="en-GB" sz="2800" dirty="0" smtClean="0"/>
              <a:t> 	The dinner at the restaurant __________ (be) delicious.</a:t>
            </a:r>
            <a:r>
              <a:rPr lang="ru-RU" sz="2800" dirty="0" smtClean="0"/>
              <a:t/>
            </a:r>
            <a:br>
              <a:rPr lang="ru-RU" sz="2800" dirty="0" smtClean="0"/>
            </a:br>
            <a:r>
              <a:rPr lang="en-GB" sz="2800" b="1" dirty="0" smtClean="0"/>
              <a:t>3</a:t>
            </a:r>
            <a:r>
              <a:rPr lang="en-GB" sz="2800" dirty="0" smtClean="0"/>
              <a:t> 	I’m sorry. The bus __________ (be) late this morning because of the weather.</a:t>
            </a:r>
            <a:r>
              <a:rPr lang="ru-RU" sz="2800" dirty="0" smtClean="0"/>
              <a:t/>
            </a:r>
            <a:br>
              <a:rPr lang="ru-RU" sz="2800" dirty="0" smtClean="0"/>
            </a:br>
            <a:r>
              <a:rPr lang="en-GB" sz="2800" b="1" dirty="0" smtClean="0"/>
              <a:t>4</a:t>
            </a:r>
            <a:r>
              <a:rPr lang="en-GB" sz="2800" dirty="0" smtClean="0"/>
              <a:t> 	The weather __________ (not be) very good at the weekend.</a:t>
            </a:r>
            <a:r>
              <a:rPr lang="ru-RU" sz="2800" dirty="0" smtClean="0"/>
              <a:t/>
            </a:r>
            <a:br>
              <a:rPr lang="ru-RU" sz="2800" dirty="0" smtClean="0"/>
            </a:br>
            <a:r>
              <a:rPr lang="en-GB" sz="2800" b="1" dirty="0" smtClean="0"/>
              <a:t>5</a:t>
            </a:r>
            <a:r>
              <a:rPr lang="en-GB" sz="2800" dirty="0" smtClean="0"/>
              <a:t> 	__________ you at the concert on Friday?</a:t>
            </a:r>
            <a:r>
              <a:rPr lang="ru-RU" sz="2800" dirty="0" smtClean="0"/>
              <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style>
          <a:lnRef idx="2">
            <a:schemeClr val="accent6"/>
          </a:lnRef>
          <a:fillRef idx="1">
            <a:schemeClr val="lt1"/>
          </a:fillRef>
          <a:effectRef idx="0">
            <a:schemeClr val="accent6"/>
          </a:effectRef>
          <a:fontRef idx="minor">
            <a:schemeClr val="dk1"/>
          </a:fontRef>
        </p:style>
        <p:txBody>
          <a:bodyPr>
            <a:normAutofit/>
          </a:bodyPr>
          <a:lstStyle/>
          <a:p>
            <a:pPr algn="l"/>
            <a:r>
              <a:rPr lang="en-GB" sz="2800" dirty="0" smtClean="0"/>
              <a:t>Complete the sentences with the correct past form of the verbs given.</a:t>
            </a:r>
            <a:r>
              <a:rPr lang="ru-RU" sz="2800" dirty="0" smtClean="0"/>
              <a:t/>
            </a:r>
            <a:br>
              <a:rPr lang="ru-RU" sz="2800" dirty="0" smtClean="0"/>
            </a:br>
            <a:r>
              <a:rPr lang="en-GB" sz="2800" b="1" dirty="0" smtClean="0"/>
              <a:t>1</a:t>
            </a:r>
            <a:r>
              <a:rPr lang="en-GB" sz="2800" dirty="0" smtClean="0"/>
              <a:t> 	</a:t>
            </a:r>
            <a:r>
              <a:rPr lang="en-US" sz="2800" dirty="0" smtClean="0"/>
              <a:t>Was</a:t>
            </a:r>
            <a:r>
              <a:rPr lang="en-GB" sz="2800" dirty="0" smtClean="0"/>
              <a:t> your hotel in Italy very big?</a:t>
            </a:r>
            <a:r>
              <a:rPr lang="ru-RU" sz="2800" dirty="0" smtClean="0"/>
              <a:t/>
            </a:r>
            <a:br>
              <a:rPr lang="ru-RU" sz="2800" dirty="0" smtClean="0"/>
            </a:br>
            <a:r>
              <a:rPr lang="en-GB" sz="2800" b="1" dirty="0" smtClean="0"/>
              <a:t>2</a:t>
            </a:r>
            <a:r>
              <a:rPr lang="en-GB" sz="2800" dirty="0" smtClean="0"/>
              <a:t> 	The dinner at the restaurant was delicious.</a:t>
            </a:r>
            <a:r>
              <a:rPr lang="ru-RU" sz="2800" dirty="0" smtClean="0"/>
              <a:t/>
            </a:r>
            <a:br>
              <a:rPr lang="ru-RU" sz="2800" dirty="0" smtClean="0"/>
            </a:br>
            <a:r>
              <a:rPr lang="en-GB" sz="2800" b="1" dirty="0" smtClean="0"/>
              <a:t>3</a:t>
            </a:r>
            <a:r>
              <a:rPr lang="en-GB" sz="2800" dirty="0" smtClean="0"/>
              <a:t> 	I’m sorry. The bus was late this morning.</a:t>
            </a:r>
            <a:r>
              <a:rPr lang="ru-RU" sz="2800" dirty="0" smtClean="0"/>
              <a:t/>
            </a:r>
            <a:br>
              <a:rPr lang="ru-RU" sz="2800" dirty="0" smtClean="0"/>
            </a:br>
            <a:r>
              <a:rPr lang="en-GB" sz="2800" b="1" dirty="0" smtClean="0"/>
              <a:t>4</a:t>
            </a:r>
            <a:r>
              <a:rPr lang="en-GB" sz="2800" dirty="0" smtClean="0"/>
              <a:t> 	The weather was not very good at the weekend.</a:t>
            </a:r>
            <a:r>
              <a:rPr lang="ru-RU" sz="2800" dirty="0" smtClean="0"/>
              <a:t/>
            </a:r>
            <a:br>
              <a:rPr lang="ru-RU" sz="2800" dirty="0" smtClean="0"/>
            </a:br>
            <a:r>
              <a:rPr lang="en-GB" sz="2800" b="1" dirty="0" smtClean="0"/>
              <a:t>5</a:t>
            </a:r>
            <a:r>
              <a:rPr lang="en-GB" sz="2800" dirty="0" smtClean="0"/>
              <a:t> 	Were you at the concert on Friday?</a:t>
            </a:r>
            <a:r>
              <a:rPr lang="ru-RU" sz="2800" dirty="0" smtClean="0"/>
              <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en-GB" sz="2800" dirty="0" smtClean="0"/>
              <a:t>Find and correct the mistakes in the sentences. One sentence does not have a mistake.</a:t>
            </a:r>
            <a:r>
              <a:rPr lang="ru-RU" sz="2800" dirty="0" smtClean="0"/>
              <a:t/>
            </a:r>
            <a:br>
              <a:rPr lang="ru-RU" sz="2800" dirty="0" smtClean="0"/>
            </a:br>
            <a:r>
              <a:rPr lang="en-GB" sz="2800" b="1" dirty="0" smtClean="0"/>
              <a:t>1 </a:t>
            </a:r>
            <a:r>
              <a:rPr lang="en-GB" sz="2800" dirty="0" smtClean="0"/>
              <a:t>	Which club your brother was in last Friday night?</a:t>
            </a:r>
            <a:r>
              <a:rPr lang="ru-RU" sz="2800" dirty="0" smtClean="0"/>
              <a:t/>
            </a:r>
            <a:br>
              <a:rPr lang="ru-RU" sz="2800" dirty="0" smtClean="0"/>
            </a:br>
            <a:r>
              <a:rPr lang="en-GB" sz="2800" u="sng" dirty="0" smtClean="0"/>
              <a:t>	</a:t>
            </a:r>
            <a:r>
              <a:rPr lang="ru-RU" sz="2800" dirty="0" smtClean="0"/>
              <a:t/>
            </a:r>
            <a:br>
              <a:rPr lang="ru-RU" sz="2800" dirty="0" smtClean="0"/>
            </a:br>
            <a:r>
              <a:rPr lang="en-GB" sz="2800" b="1" dirty="0" smtClean="0"/>
              <a:t>2</a:t>
            </a:r>
            <a:r>
              <a:rPr lang="en-GB" sz="2800" dirty="0" smtClean="0"/>
              <a:t> 	Janet </a:t>
            </a:r>
            <a:r>
              <a:rPr lang="en-GB" sz="2800" dirty="0" err="1" smtClean="0"/>
              <a:t>goed</a:t>
            </a:r>
            <a:r>
              <a:rPr lang="en-GB" sz="2800" dirty="0" smtClean="0"/>
              <a:t> to the USA for two weeks last year.</a:t>
            </a:r>
            <a:r>
              <a:rPr lang="ru-RU" sz="2800" dirty="0" smtClean="0"/>
              <a:t/>
            </a:r>
            <a:br>
              <a:rPr lang="ru-RU" sz="2800" dirty="0" smtClean="0"/>
            </a:br>
            <a:r>
              <a:rPr lang="en-GB" sz="2800" u="sng" dirty="0" smtClean="0"/>
              <a:t>	</a:t>
            </a:r>
            <a:r>
              <a:rPr lang="ru-RU" sz="2800" dirty="0" smtClean="0"/>
              <a:t/>
            </a:r>
            <a:br>
              <a:rPr lang="ru-RU" sz="2800" dirty="0" smtClean="0"/>
            </a:br>
            <a:r>
              <a:rPr lang="en-GB" sz="2800" b="1" dirty="0" smtClean="0"/>
              <a:t>3</a:t>
            </a:r>
            <a:r>
              <a:rPr lang="en-GB" sz="2800" dirty="0" smtClean="0"/>
              <a:t> 	I saw Betty a week before and invited her to the party.</a:t>
            </a:r>
            <a:r>
              <a:rPr lang="ru-RU" sz="2800" dirty="0" smtClean="0"/>
              <a:t/>
            </a:r>
            <a:br>
              <a:rPr lang="ru-RU" sz="2800" dirty="0" smtClean="0"/>
            </a:br>
            <a:r>
              <a:rPr lang="en-GB" sz="2800" u="sng" dirty="0" smtClean="0"/>
              <a:t>	</a:t>
            </a:r>
            <a:r>
              <a:rPr lang="ru-RU" sz="2800" dirty="0" smtClean="0"/>
              <a:t/>
            </a:r>
            <a:br>
              <a:rPr lang="ru-RU" sz="2800" dirty="0" smtClean="0"/>
            </a:br>
            <a:r>
              <a:rPr lang="en-GB" sz="2800" b="1" dirty="0" smtClean="0"/>
              <a:t>4</a:t>
            </a:r>
            <a:r>
              <a:rPr lang="en-GB" sz="2800" dirty="0" smtClean="0"/>
              <a:t> 	Did you be at the tennis competition on Saturday?</a:t>
            </a:r>
            <a:r>
              <a:rPr lang="ru-RU" sz="2800" dirty="0" smtClean="0"/>
              <a:t/>
            </a:r>
            <a:br>
              <a:rPr lang="ru-RU" sz="2800" dirty="0" smtClean="0"/>
            </a:br>
            <a:r>
              <a:rPr lang="en-GB" sz="2800" u="sng" dirty="0" smtClean="0"/>
              <a:t>	</a:t>
            </a:r>
            <a:r>
              <a:rPr lang="ru-RU" sz="2800" dirty="0" smtClean="0"/>
              <a:t/>
            </a:r>
            <a:br>
              <a:rPr lang="ru-RU" sz="2800" dirty="0" smtClean="0"/>
            </a:br>
            <a:r>
              <a:rPr lang="en-GB" sz="2800" b="1" dirty="0" smtClean="0"/>
              <a:t>5</a:t>
            </a:r>
            <a:r>
              <a:rPr lang="en-GB" sz="2800" dirty="0" smtClean="0"/>
              <a:t> 	I couldn’t went with my parents to Russia last month because of school.</a:t>
            </a:r>
            <a:r>
              <a:rPr lang="ru-RU" sz="2800" dirty="0" smtClean="0"/>
              <a:t/>
            </a:r>
            <a:br>
              <a:rPr lang="ru-RU" sz="2800" dirty="0" smtClean="0"/>
            </a:br>
            <a:r>
              <a:rPr lang="en-US" sz="2800" u="sng" dirty="0" smtClean="0"/>
              <a:t>	</a:t>
            </a:r>
            <a:endParaRPr lang="ru-RU"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en-GB" sz="2800" dirty="0" smtClean="0"/>
              <a:t>Find and correct the mistakes in the sentences. One sentence does not have a mistake.</a:t>
            </a:r>
            <a:r>
              <a:rPr lang="ru-RU" sz="2800" dirty="0" smtClean="0"/>
              <a:t/>
            </a:r>
            <a:br>
              <a:rPr lang="ru-RU" sz="2800" dirty="0" smtClean="0"/>
            </a:br>
            <a:r>
              <a:rPr lang="en-GB" sz="2800" b="1" dirty="0" smtClean="0"/>
              <a:t>1 </a:t>
            </a:r>
            <a:r>
              <a:rPr lang="en-GB" sz="2800" dirty="0" smtClean="0"/>
              <a:t>	Which club </a:t>
            </a:r>
            <a:r>
              <a:rPr lang="en-GB" sz="2800" i="1" u="sng" dirty="0" smtClean="0"/>
              <a:t>was </a:t>
            </a:r>
            <a:r>
              <a:rPr lang="en-GB" sz="2800" dirty="0" smtClean="0"/>
              <a:t>your brother in last Friday night?</a:t>
            </a:r>
            <a:r>
              <a:rPr lang="ru-RU" sz="2800" dirty="0" smtClean="0"/>
              <a:t/>
            </a:r>
            <a:br>
              <a:rPr lang="ru-RU" sz="2800" dirty="0" smtClean="0"/>
            </a:br>
            <a:r>
              <a:rPr lang="ru-RU" sz="2800" dirty="0" smtClean="0"/>
              <a:t/>
            </a:r>
            <a:br>
              <a:rPr lang="ru-RU" sz="2800" dirty="0" smtClean="0"/>
            </a:br>
            <a:r>
              <a:rPr lang="en-GB" sz="2800" b="1" dirty="0" smtClean="0"/>
              <a:t>2</a:t>
            </a:r>
            <a:r>
              <a:rPr lang="en-GB" sz="2800" dirty="0" smtClean="0"/>
              <a:t> 	Janet </a:t>
            </a:r>
            <a:r>
              <a:rPr lang="en-GB" sz="2800" i="1" u="sng" dirty="0" smtClean="0"/>
              <a:t>went</a:t>
            </a:r>
            <a:r>
              <a:rPr lang="en-GB" sz="2800" dirty="0" smtClean="0"/>
              <a:t> to the USA for two weeks last year.</a:t>
            </a:r>
            <a:r>
              <a:rPr lang="ru-RU" sz="2800" dirty="0" smtClean="0"/>
              <a:t/>
            </a:r>
            <a:br>
              <a:rPr lang="ru-RU" sz="2800" dirty="0" smtClean="0"/>
            </a:br>
            <a:r>
              <a:rPr lang="ru-RU" sz="2800" dirty="0" smtClean="0"/>
              <a:t/>
            </a:r>
            <a:br>
              <a:rPr lang="ru-RU" sz="2800" dirty="0" smtClean="0"/>
            </a:br>
            <a:r>
              <a:rPr lang="en-GB" sz="2800" b="1" dirty="0" smtClean="0"/>
              <a:t>3</a:t>
            </a:r>
            <a:r>
              <a:rPr lang="en-GB" sz="2800" dirty="0" smtClean="0"/>
              <a:t> 	I saw Betty a week before and invited her to the party.</a:t>
            </a:r>
            <a:r>
              <a:rPr lang="ru-RU" sz="2800" dirty="0" smtClean="0"/>
              <a:t/>
            </a:r>
            <a:br>
              <a:rPr lang="ru-RU" sz="2800" dirty="0" smtClean="0"/>
            </a:br>
            <a:r>
              <a:rPr lang="ru-RU" sz="2800" dirty="0" smtClean="0"/>
              <a:t/>
            </a:r>
            <a:br>
              <a:rPr lang="ru-RU" sz="2800" dirty="0" smtClean="0"/>
            </a:br>
            <a:r>
              <a:rPr lang="en-GB" sz="2800" b="1" dirty="0" smtClean="0"/>
              <a:t>4</a:t>
            </a:r>
            <a:r>
              <a:rPr lang="en-GB" sz="2800" dirty="0" smtClean="0"/>
              <a:t> 	</a:t>
            </a:r>
            <a:r>
              <a:rPr lang="en-GB" sz="2800" i="1" u="sng" dirty="0" smtClean="0"/>
              <a:t>Were</a:t>
            </a:r>
            <a:r>
              <a:rPr lang="en-GB" sz="2800" dirty="0" smtClean="0"/>
              <a:t> you at the tennis competition on Saturday?</a:t>
            </a:r>
            <a:r>
              <a:rPr lang="ru-RU" sz="2800" dirty="0" smtClean="0"/>
              <a:t/>
            </a:r>
            <a:br>
              <a:rPr lang="ru-RU" sz="2800" dirty="0" smtClean="0"/>
            </a:br>
            <a:r>
              <a:rPr lang="ru-RU" sz="2800" dirty="0" smtClean="0"/>
              <a:t/>
            </a:r>
            <a:br>
              <a:rPr lang="ru-RU" sz="2800" dirty="0" smtClean="0"/>
            </a:br>
            <a:r>
              <a:rPr lang="en-GB" sz="2800" b="1" dirty="0" smtClean="0"/>
              <a:t>5</a:t>
            </a:r>
            <a:r>
              <a:rPr lang="en-GB" sz="2800" dirty="0" smtClean="0"/>
              <a:t> 	I couldn’t </a:t>
            </a:r>
            <a:r>
              <a:rPr lang="en-GB" sz="2800" i="1" u="sng" dirty="0" smtClean="0"/>
              <a:t>go </a:t>
            </a:r>
            <a:r>
              <a:rPr lang="en-GB" sz="2800" dirty="0" smtClean="0"/>
              <a:t>with my parents to Russia last month because of school.</a:t>
            </a:r>
            <a:r>
              <a:rPr lang="ru-RU" sz="2800" dirty="0" smtClean="0"/>
              <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868346"/>
          </a:xfrm>
        </p:spPr>
        <p:txBody>
          <a:bodyPr>
            <a:normAutofit/>
          </a:bodyPr>
          <a:lstStyle/>
          <a:p>
            <a:r>
              <a:rPr lang="en-US" sz="2400" b="1" i="1" dirty="0" smtClean="0"/>
              <a:t>Read the letter from your English </a:t>
            </a:r>
            <a:r>
              <a:rPr lang="en-US" sz="2400" b="1" i="1" dirty="0" err="1" smtClean="0"/>
              <a:t>penfriend</a:t>
            </a:r>
            <a:r>
              <a:rPr lang="en-US" sz="2400" b="1" i="1" dirty="0" smtClean="0"/>
              <a:t> and do the task</a:t>
            </a:r>
            <a:endParaRPr lang="ru-RU" sz="2400" b="1" i="1" dirty="0"/>
          </a:p>
        </p:txBody>
      </p:sp>
      <p:sp>
        <p:nvSpPr>
          <p:cNvPr id="3" name="Содержимое 2"/>
          <p:cNvSpPr>
            <a:spLocks noGrp="1"/>
          </p:cNvSpPr>
          <p:nvPr>
            <p:ph idx="1"/>
          </p:nvPr>
        </p:nvSpPr>
        <p:spPr>
          <a:xfrm>
            <a:off x="457200" y="1071547"/>
            <a:ext cx="8229600" cy="5054617"/>
          </a:xfrm>
        </p:spPr>
        <p:style>
          <a:lnRef idx="2">
            <a:schemeClr val="accent6"/>
          </a:lnRef>
          <a:fillRef idx="1">
            <a:schemeClr val="lt1"/>
          </a:fillRef>
          <a:effectRef idx="0">
            <a:schemeClr val="accent6"/>
          </a:effectRef>
          <a:fontRef idx="minor">
            <a:schemeClr val="dk1"/>
          </a:fontRef>
        </p:style>
        <p:txBody>
          <a:bodyPr>
            <a:noAutofit/>
          </a:bodyPr>
          <a:lstStyle/>
          <a:p>
            <a:r>
              <a:rPr lang="en-US" sz="1600" b="1" dirty="0" smtClean="0"/>
              <a:t>Hi </a:t>
            </a:r>
            <a:r>
              <a:rPr lang="en-US" sz="1600" b="1" dirty="0" err="1" smtClean="0"/>
              <a:t>Yura</a:t>
            </a:r>
            <a:r>
              <a:rPr lang="en-US" sz="1600" b="1" dirty="0" smtClean="0"/>
              <a:t>,</a:t>
            </a:r>
          </a:p>
          <a:p>
            <a:r>
              <a:rPr lang="en-US" sz="1600" b="1" dirty="0" smtClean="0"/>
              <a:t>Thanks for your letter, it was nice to read about your victory in the hockey match. How are you? How did you spend your autumn holidays?  You asked me to tell you about my </a:t>
            </a:r>
            <a:r>
              <a:rPr lang="en-GB" sz="1600" b="1" dirty="0" smtClean="0"/>
              <a:t>favourite holiday . OK. That’s really cool.</a:t>
            </a:r>
            <a:endParaRPr lang="ru-RU" sz="1600" b="1" dirty="0" smtClean="0"/>
          </a:p>
          <a:p>
            <a:r>
              <a:rPr lang="en-GB" sz="1600" b="1" dirty="0" smtClean="0"/>
              <a:t>My favourite holiday was when I was about five years old. My mum and dad took me and my brother, James </a:t>
            </a:r>
            <a:r>
              <a:rPr lang="en-US" sz="1600" b="1" dirty="0" smtClean="0"/>
              <a:t>to</a:t>
            </a:r>
            <a:r>
              <a:rPr lang="en-GB" sz="1600" b="1" dirty="0" smtClean="0"/>
              <a:t>  Sweden for Christmas. I remember the journey on the boat. It took two days, and I felt very ill, but it was very exciting! The boat was fantastic!! When we arrived in Sweden, the weather was terrible. It was very cold, and there was a lot of snow. In England, we don’t usually get snow at Christmas, so it was wonderful for James and me. We drove for a long time, all through the night, and then we arrived at this small house. It was beautiful. There were about five little houses and a shop. In the house, there wasn’t a TV! We couldn’t watch films, so we played games with Mum and Dad. Also, we played a lot outside in the snow. It was the best holiday of my life!</a:t>
            </a:r>
          </a:p>
          <a:p>
            <a:r>
              <a:rPr lang="en-GB" sz="1600" b="1" dirty="0" smtClean="0"/>
              <a:t>Sorry but I should round up – mum’s calling me to walk out the dog. Tell me about your favourite holiday ! What was interesting ? What did you like in it?</a:t>
            </a:r>
          </a:p>
          <a:p>
            <a:r>
              <a:rPr lang="en-GB" sz="1600" b="1" dirty="0" smtClean="0"/>
              <a:t>Write back soon,</a:t>
            </a:r>
          </a:p>
          <a:p>
            <a:r>
              <a:rPr lang="en-GB" sz="1600" b="1" dirty="0" smtClean="0"/>
              <a:t>All the best,</a:t>
            </a:r>
          </a:p>
          <a:p>
            <a:r>
              <a:rPr lang="en-GB" sz="1600" b="1" dirty="0" smtClean="0"/>
              <a:t>John</a:t>
            </a:r>
          </a:p>
          <a:p>
            <a:endParaRPr lang="ru-RU" sz="1600" dirty="0" smtClean="0"/>
          </a:p>
          <a:p>
            <a:pPr>
              <a:buNone/>
            </a:pPr>
            <a:r>
              <a:rPr lang="en-GB" sz="1600" dirty="0" smtClean="0"/>
              <a:t> </a:t>
            </a:r>
            <a:endParaRPr lang="ru-RU" sz="1600" dirty="0" smtClean="0"/>
          </a:p>
          <a:p>
            <a:endParaRPr lang="ru-RU"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5583254"/>
          </a:xfrm>
        </p:spPr>
        <p:style>
          <a:lnRef idx="2">
            <a:schemeClr val="accent6"/>
          </a:lnRef>
          <a:fillRef idx="1">
            <a:schemeClr val="lt1"/>
          </a:fillRef>
          <a:effectRef idx="0">
            <a:schemeClr val="accent6"/>
          </a:effectRef>
          <a:fontRef idx="minor">
            <a:schemeClr val="dk1"/>
          </a:fontRef>
        </p:style>
        <p:txBody>
          <a:bodyPr>
            <a:normAutofit/>
          </a:bodyPr>
          <a:lstStyle/>
          <a:p>
            <a:r>
              <a:rPr lang="en-US" sz="4000" dirty="0" smtClean="0"/>
              <a:t>Write your answer to John and tell him about your </a:t>
            </a:r>
            <a:r>
              <a:rPr lang="en-US" sz="4000" dirty="0" err="1" smtClean="0"/>
              <a:t>favourite</a:t>
            </a:r>
            <a:r>
              <a:rPr lang="en-US" sz="4000" dirty="0" smtClean="0"/>
              <a:t> holiday ( 60 - 80 words)</a:t>
            </a:r>
            <a:br>
              <a:rPr lang="en-US" sz="4000" dirty="0" smtClean="0"/>
            </a:br>
            <a:r>
              <a:rPr lang="en-US" sz="4000" dirty="0" smtClean="0"/>
              <a:t/>
            </a:r>
            <a:br>
              <a:rPr lang="en-US" sz="4000" dirty="0" smtClean="0"/>
            </a:br>
            <a:r>
              <a:rPr lang="en-US" sz="4000" dirty="0" smtClean="0"/>
              <a:t>Remember the rules of writing an informal letter</a:t>
            </a:r>
            <a:r>
              <a:rPr lang="en-US" dirty="0" smtClean="0"/>
              <a:t>!</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5429288"/>
          </a:xfrm>
        </p:spPr>
        <p:style>
          <a:lnRef idx="2">
            <a:schemeClr val="accent6"/>
          </a:lnRef>
          <a:fillRef idx="1">
            <a:schemeClr val="lt1"/>
          </a:fillRef>
          <a:effectRef idx="0">
            <a:schemeClr val="accent6"/>
          </a:effectRef>
          <a:fontRef idx="minor">
            <a:schemeClr val="dk1"/>
          </a:fontRef>
        </p:style>
        <p:txBody>
          <a:bodyPr>
            <a:normAutofit fontScale="90000"/>
          </a:bodyPr>
          <a:lstStyle/>
          <a:p>
            <a:pPr algn="l">
              <a:lnSpc>
                <a:spcPct val="150000"/>
              </a:lnSpc>
              <a:buFont typeface="Wingdings" pitchFamily="2" charset="2"/>
              <a:buChar char="Ø"/>
            </a:pP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a:t>
            </a:r>
            <a:r>
              <a:rPr lang="en-US" sz="3600" b="1" dirty="0" smtClean="0"/>
              <a:t>contractions: I’ m, didn’t, aren’t</a:t>
            </a:r>
            <a:br>
              <a:rPr lang="en-US" sz="3600" b="1" dirty="0" smtClean="0"/>
            </a:br>
            <a:r>
              <a:rPr lang="ru-RU" sz="3600" b="1" dirty="0" smtClean="0"/>
              <a:t>-</a:t>
            </a:r>
            <a:r>
              <a:rPr lang="en-US" sz="3600" b="1" dirty="0" smtClean="0"/>
              <a:t>paragraphs marking</a:t>
            </a:r>
            <a:br>
              <a:rPr lang="en-US" sz="3600" b="1" dirty="0" smtClean="0"/>
            </a:br>
            <a:r>
              <a:rPr lang="ru-RU" sz="3600" b="1" dirty="0" smtClean="0"/>
              <a:t>-</a:t>
            </a:r>
            <a:r>
              <a:rPr lang="en-US" sz="3600" b="1" dirty="0" smtClean="0"/>
              <a:t>informal words and phrases</a:t>
            </a:r>
            <a:br>
              <a:rPr lang="en-US" sz="3600" b="1" dirty="0" smtClean="0"/>
            </a:br>
            <a:r>
              <a:rPr lang="ru-RU" sz="3600" b="1" dirty="0" smtClean="0"/>
              <a:t>-</a:t>
            </a:r>
            <a:r>
              <a:rPr lang="en-US" sz="3600" b="1" dirty="0" smtClean="0"/>
              <a:t>starting a letter</a:t>
            </a:r>
            <a:br>
              <a:rPr lang="en-US" sz="3600" b="1" dirty="0" smtClean="0"/>
            </a:br>
            <a:r>
              <a:rPr lang="ru-RU" sz="3600" b="1" dirty="0" smtClean="0"/>
              <a:t>-</a:t>
            </a:r>
            <a:r>
              <a:rPr lang="en-US" sz="3600" b="1" dirty="0" smtClean="0"/>
              <a:t>finishing a letter</a:t>
            </a:r>
            <a:br>
              <a:rPr lang="en-US" sz="3600" b="1" dirty="0" smtClean="0"/>
            </a:br>
            <a:r>
              <a:rPr lang="en-US" sz="3600" b="1" dirty="0" smtClean="0"/>
              <a:t/>
            </a:r>
            <a:br>
              <a:rPr lang="en-US" sz="3600" b="1" dirty="0" smtClean="0"/>
            </a:br>
            <a:r>
              <a:rPr lang="en-US" sz="3600" b="1" dirty="0" smtClean="0"/>
              <a:t/>
            </a:r>
            <a:br>
              <a:rPr lang="en-US" sz="3600" b="1" dirty="0" smtClean="0"/>
            </a:br>
            <a:r>
              <a:rPr lang="en-US" sz="2800" b="1" dirty="0" smtClean="0"/>
              <a:t/>
            </a:r>
            <a:br>
              <a:rPr lang="en-US" sz="2800" b="1"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11816"/>
          </a:xfrm>
        </p:spPr>
        <p:style>
          <a:lnRef idx="2">
            <a:schemeClr val="accent6"/>
          </a:lnRef>
          <a:fillRef idx="1">
            <a:schemeClr val="lt1"/>
          </a:fillRef>
          <a:effectRef idx="0">
            <a:schemeClr val="accent6"/>
          </a:effectRef>
          <a:fontRef idx="minor">
            <a:schemeClr val="dk1"/>
          </a:fontRef>
        </p:style>
        <p:txBody>
          <a:bodyPr>
            <a:normAutofit/>
          </a:bodyPr>
          <a:lstStyle/>
          <a:p>
            <a:pPr algn="l">
              <a:lnSpc>
                <a:spcPct val="150000"/>
              </a:lnSpc>
              <a:buFont typeface="Wingdings" pitchFamily="2" charset="2"/>
              <a:buChar char="Ø"/>
            </a:pPr>
            <a:r>
              <a:rPr lang="en-US" b="1" i="1" dirty="0" smtClean="0"/>
              <a:t>Starting:</a:t>
            </a:r>
            <a:br>
              <a:rPr lang="en-US" b="1" i="1" dirty="0" smtClean="0"/>
            </a:br>
            <a:r>
              <a:rPr lang="en-US" dirty="0" smtClean="0"/>
              <a:t>Hi Sam,</a:t>
            </a:r>
            <a:br>
              <a:rPr lang="en-US" dirty="0" smtClean="0"/>
            </a:br>
            <a:r>
              <a:rPr lang="en-US" dirty="0" smtClean="0"/>
              <a:t>Hi, </a:t>
            </a:r>
            <a:br>
              <a:rPr lang="en-US" dirty="0" smtClean="0"/>
            </a:br>
            <a:r>
              <a:rPr lang="en-US" dirty="0" smtClean="0"/>
              <a:t>Dear Sam,</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Утверждения: </a:t>
            </a:r>
            <a:r>
              <a:rPr lang="en-US" sz="2800" b="1" dirty="0" smtClean="0"/>
              <a:t>V2</a:t>
            </a:r>
            <a:r>
              <a:rPr lang="ru-RU" sz="2800" dirty="0" smtClean="0"/>
              <a:t>: </a:t>
            </a:r>
            <a:r>
              <a:rPr lang="en-US" sz="2800" dirty="0" err="1" smtClean="0"/>
              <a:t>V+ed</a:t>
            </a:r>
            <a:r>
              <a:rPr lang="ru-RU" sz="2800" dirty="0" smtClean="0"/>
              <a:t> (прав)/2 колонка (</a:t>
            </a:r>
            <a:r>
              <a:rPr lang="ru-RU" sz="2800" dirty="0" err="1" smtClean="0"/>
              <a:t>непр</a:t>
            </a:r>
            <a:r>
              <a:rPr lang="ru-RU" sz="2800" dirty="0" smtClean="0"/>
              <a:t>)</a:t>
            </a:r>
            <a:br>
              <a:rPr lang="ru-RU" sz="2800" dirty="0" smtClean="0"/>
            </a:br>
            <a:r>
              <a:rPr lang="ru-RU" sz="2800" dirty="0" smtClean="0"/>
              <a:t>Отрицания: </a:t>
            </a:r>
            <a:r>
              <a:rPr lang="en-US" sz="2800" dirty="0" smtClean="0"/>
              <a:t>didn’t+</a:t>
            </a:r>
            <a:r>
              <a:rPr lang="en-US" sz="2800" b="1" dirty="0" smtClean="0"/>
              <a:t>V1</a:t>
            </a:r>
            <a:endParaRPr lang="ru-RU" sz="2800" b="1" dirty="0"/>
          </a:p>
        </p:txBody>
      </p:sp>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smtClean="0"/>
              <a:t>Uncle Jack ( eat ) fast food on holiday.</a:t>
            </a:r>
            <a:endParaRPr lang="ru-RU" dirty="0"/>
          </a:p>
        </p:txBody>
      </p:sp>
      <p:pic>
        <p:nvPicPr>
          <p:cNvPr id="7" name="Содержимое 6" descr="Рисунок1.jpg"/>
          <p:cNvPicPr>
            <a:picLocks noGrp="1" noChangeAspect="1"/>
          </p:cNvPicPr>
          <p:nvPr>
            <p:ph sz="half" idx="2"/>
          </p:nvPr>
        </p:nvPicPr>
        <p:blipFill>
          <a:blip r:embed="rId2" cstate="print"/>
          <a:stretch>
            <a:fillRect/>
          </a:stretch>
        </p:blipFill>
        <p:spPr>
          <a:xfrm>
            <a:off x="457201" y="2632487"/>
            <a:ext cx="4040188" cy="3036064"/>
          </a:xfrm>
        </p:spPr>
      </p:pic>
      <p:sp>
        <p:nvSpPr>
          <p:cNvPr id="5" name="Текст 4"/>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smtClean="0"/>
              <a:t>Our family ( not eat ) fast food on holiday.</a:t>
            </a:r>
            <a:endParaRPr lang="ru-RU" dirty="0"/>
          </a:p>
        </p:txBody>
      </p:sp>
      <p:pic>
        <p:nvPicPr>
          <p:cNvPr id="8" name="Содержимое 7" descr="Рисунок2.jpg"/>
          <p:cNvPicPr>
            <a:picLocks noGrp="1" noChangeAspect="1"/>
          </p:cNvPicPr>
          <p:nvPr>
            <p:ph sz="quarter" idx="4"/>
          </p:nvPr>
        </p:nvPicPr>
        <p:blipFill>
          <a:blip r:embed="rId3" cstate="print"/>
          <a:stretch>
            <a:fillRect/>
          </a:stretch>
        </p:blipFill>
        <p:spPr>
          <a:xfrm>
            <a:off x="4645026" y="2633344"/>
            <a:ext cx="4041775" cy="3034351"/>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1"/>
            <a:ext cx="8229600" cy="5857916"/>
          </a:xfrm>
        </p:spPr>
        <p:style>
          <a:lnRef idx="2">
            <a:schemeClr val="accent6"/>
          </a:lnRef>
          <a:fillRef idx="1">
            <a:schemeClr val="lt1"/>
          </a:fillRef>
          <a:effectRef idx="0">
            <a:schemeClr val="accent6"/>
          </a:effectRef>
          <a:fontRef idx="minor">
            <a:schemeClr val="dk1"/>
          </a:fontRef>
        </p:style>
        <p:txBody>
          <a:bodyPr>
            <a:normAutofit fontScale="90000"/>
          </a:bodyPr>
          <a:lstStyle/>
          <a:p>
            <a:pPr algn="l">
              <a:lnSpc>
                <a:spcPct val="150000"/>
              </a:lnSpc>
              <a:buFont typeface="Wingdings" pitchFamily="2" charset="2"/>
              <a:buChar char="Ø"/>
            </a:pPr>
            <a:r>
              <a:rPr lang="en-US" b="1" i="1" dirty="0" smtClean="0"/>
              <a:t>Finishing:</a:t>
            </a:r>
            <a:br>
              <a:rPr lang="en-US" b="1" i="1" dirty="0" smtClean="0"/>
            </a:br>
            <a:r>
              <a:rPr lang="en-US" dirty="0" smtClean="0"/>
              <a:t>Write back soon,</a:t>
            </a:r>
            <a:br>
              <a:rPr lang="en-US" dirty="0" smtClean="0"/>
            </a:br>
            <a:r>
              <a:rPr lang="en-US" dirty="0" smtClean="0"/>
              <a:t>See you soon ( later),</a:t>
            </a:r>
            <a:br>
              <a:rPr lang="en-US" dirty="0" smtClean="0"/>
            </a:br>
            <a:r>
              <a:rPr lang="en-US" dirty="0" smtClean="0"/>
              <a:t>All the best,</a:t>
            </a:r>
            <a:br>
              <a:rPr lang="en-US" dirty="0" smtClean="0"/>
            </a:br>
            <a:r>
              <a:rPr lang="en-US" dirty="0" smtClean="0"/>
              <a:t>Cheers,</a:t>
            </a:r>
            <a:br>
              <a:rPr lang="en-US" dirty="0" smtClean="0"/>
            </a:br>
            <a:r>
              <a:rPr lang="en-US" dirty="0" smtClean="0"/>
              <a:t>Best wishes</a:t>
            </a:r>
            <a:br>
              <a:rPr lang="en-US"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en-US" dirty="0" smtClean="0"/>
              <a:t>Little </a:t>
            </a:r>
            <a:r>
              <a:rPr lang="en-US" dirty="0" err="1" smtClean="0"/>
              <a:t>Franky</a:t>
            </a:r>
            <a:r>
              <a:rPr lang="en-US" dirty="0" smtClean="0"/>
              <a:t> ( build ) sandcastles on the beach yesterday morning.</a:t>
            </a:r>
            <a:endParaRPr lang="ru-RU" dirty="0"/>
          </a:p>
        </p:txBody>
      </p:sp>
      <p:pic>
        <p:nvPicPr>
          <p:cNvPr id="7" name="Содержимое 6" descr="7.jpg"/>
          <p:cNvPicPr>
            <a:picLocks noGrp="1" noChangeAspect="1"/>
          </p:cNvPicPr>
          <p:nvPr>
            <p:ph sz="half" idx="2"/>
          </p:nvPr>
        </p:nvPicPr>
        <p:blipFill>
          <a:blip r:embed="rId2" cstate="print"/>
          <a:stretch>
            <a:fillRect/>
          </a:stretch>
        </p:blipFill>
        <p:spPr>
          <a:xfrm>
            <a:off x="457201" y="2632924"/>
            <a:ext cx="4040188" cy="3035191"/>
          </a:xfrm>
        </p:spPr>
      </p:pic>
      <p:pic>
        <p:nvPicPr>
          <p:cNvPr id="8" name="Содержимое 7" descr="6.jpg"/>
          <p:cNvPicPr>
            <a:picLocks noGrp="1" noChangeAspect="1"/>
          </p:cNvPicPr>
          <p:nvPr>
            <p:ph sz="quarter" idx="4"/>
          </p:nvPr>
        </p:nvPicPr>
        <p:blipFill>
          <a:blip r:embed="rId3" cstate="print"/>
          <a:stretch>
            <a:fillRect/>
          </a:stretch>
        </p:blipFill>
        <p:spPr>
          <a:xfrm>
            <a:off x="4645026" y="2630942"/>
            <a:ext cx="4041775" cy="3039155"/>
          </a:xfrm>
        </p:spPr>
      </p:pic>
      <p:sp>
        <p:nvSpPr>
          <p:cNvPr id="9" name="Заголовок 1"/>
          <p:cNvSpPr>
            <a:spLocks noGrp="1"/>
          </p:cNvSpPr>
          <p:nvPr>
            <p:ph type="title"/>
          </p:nvPr>
        </p:nvSpPr>
        <p:spPr/>
        <p:txBody>
          <a:bodyPr>
            <a:normAutofit/>
          </a:bodyPr>
          <a:lstStyle/>
          <a:p>
            <a:r>
              <a:rPr lang="ru-RU" sz="2800" dirty="0" smtClean="0"/>
              <a:t>Утверждения: </a:t>
            </a:r>
            <a:r>
              <a:rPr lang="en-US" sz="2800" b="1" dirty="0" smtClean="0"/>
              <a:t>V2</a:t>
            </a:r>
            <a:r>
              <a:rPr lang="ru-RU" sz="2800" dirty="0" smtClean="0"/>
              <a:t>: </a:t>
            </a:r>
            <a:r>
              <a:rPr lang="en-US" sz="2800" dirty="0" err="1" smtClean="0"/>
              <a:t>V+ed</a:t>
            </a:r>
            <a:r>
              <a:rPr lang="ru-RU" sz="2800" dirty="0" smtClean="0"/>
              <a:t> (прав)/2 колонка (</a:t>
            </a:r>
            <a:r>
              <a:rPr lang="ru-RU" sz="2800" dirty="0" err="1" smtClean="0"/>
              <a:t>непр</a:t>
            </a:r>
            <a:r>
              <a:rPr lang="ru-RU" sz="2800" dirty="0" smtClean="0"/>
              <a:t>)</a:t>
            </a:r>
            <a:br>
              <a:rPr lang="ru-RU" sz="2800" dirty="0" smtClean="0"/>
            </a:br>
            <a:r>
              <a:rPr lang="ru-RU" sz="2800" dirty="0" smtClean="0"/>
              <a:t>Отрицания: </a:t>
            </a:r>
            <a:r>
              <a:rPr lang="en-US" sz="2800" dirty="0" smtClean="0"/>
              <a:t>didn’t+</a:t>
            </a:r>
            <a:r>
              <a:rPr lang="en-US" sz="2800" b="1" dirty="0" smtClean="0"/>
              <a:t>V1</a:t>
            </a:r>
            <a:endParaRPr lang="ru-RU" sz="2800" b="1" dirty="0"/>
          </a:p>
        </p:txBody>
      </p:sp>
      <p:sp>
        <p:nvSpPr>
          <p:cNvPr id="10" name="Текст 2"/>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en-US" dirty="0" smtClean="0"/>
              <a:t>Little Bobby( not build ) sandcastles on the beach yesterday morning.</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smtClean="0"/>
              <a:t>The French teenagers ( dive ) in the sea in June.</a:t>
            </a:r>
            <a:endParaRPr lang="ru-RU" dirty="0"/>
          </a:p>
        </p:txBody>
      </p:sp>
      <p:pic>
        <p:nvPicPr>
          <p:cNvPr id="7" name="Содержимое 6" descr="8.jpg"/>
          <p:cNvPicPr>
            <a:picLocks noGrp="1" noChangeAspect="1"/>
          </p:cNvPicPr>
          <p:nvPr>
            <p:ph sz="half" idx="2"/>
          </p:nvPr>
        </p:nvPicPr>
        <p:blipFill>
          <a:blip r:embed="rId2" cstate="print"/>
          <a:stretch>
            <a:fillRect/>
          </a:stretch>
        </p:blipFill>
        <p:spPr>
          <a:xfrm>
            <a:off x="457201" y="2634827"/>
            <a:ext cx="4040188" cy="3031385"/>
          </a:xfrm>
        </p:spPr>
      </p:pic>
      <p:pic>
        <p:nvPicPr>
          <p:cNvPr id="8" name="Содержимое 7" descr="9.jpg"/>
          <p:cNvPicPr>
            <a:picLocks noGrp="1" noChangeAspect="1"/>
          </p:cNvPicPr>
          <p:nvPr>
            <p:ph sz="quarter" idx="4"/>
          </p:nvPr>
        </p:nvPicPr>
        <p:blipFill>
          <a:blip r:embed="rId3" cstate="print"/>
          <a:stretch>
            <a:fillRect/>
          </a:stretch>
        </p:blipFill>
        <p:spPr>
          <a:xfrm>
            <a:off x="4645026" y="2632781"/>
            <a:ext cx="4041775" cy="3035476"/>
          </a:xfrm>
        </p:spPr>
      </p:pic>
      <p:sp>
        <p:nvSpPr>
          <p:cNvPr id="9" name="Заголовок 1"/>
          <p:cNvSpPr>
            <a:spLocks noGrp="1"/>
          </p:cNvSpPr>
          <p:nvPr>
            <p:ph type="title"/>
          </p:nvPr>
        </p:nvSpPr>
        <p:spPr/>
        <p:txBody>
          <a:bodyPr>
            <a:normAutofit/>
          </a:bodyPr>
          <a:lstStyle/>
          <a:p>
            <a:r>
              <a:rPr lang="ru-RU" sz="2800" dirty="0" smtClean="0"/>
              <a:t>Утверждения: </a:t>
            </a:r>
            <a:r>
              <a:rPr lang="en-US" sz="2800" b="1" dirty="0" smtClean="0"/>
              <a:t>V2</a:t>
            </a:r>
            <a:r>
              <a:rPr lang="ru-RU" sz="2800" dirty="0" smtClean="0"/>
              <a:t>: </a:t>
            </a:r>
            <a:r>
              <a:rPr lang="en-US" sz="2800" dirty="0" err="1" smtClean="0"/>
              <a:t>V+ed</a:t>
            </a:r>
            <a:r>
              <a:rPr lang="ru-RU" sz="2800" dirty="0" smtClean="0"/>
              <a:t> (прав)/2 колонка (</a:t>
            </a:r>
            <a:r>
              <a:rPr lang="ru-RU" sz="2800" dirty="0" err="1" smtClean="0"/>
              <a:t>непр</a:t>
            </a:r>
            <a:r>
              <a:rPr lang="ru-RU" sz="2800" dirty="0" smtClean="0"/>
              <a:t>)</a:t>
            </a:r>
            <a:br>
              <a:rPr lang="ru-RU" sz="2800" dirty="0" smtClean="0"/>
            </a:br>
            <a:r>
              <a:rPr lang="ru-RU" sz="2800" dirty="0" smtClean="0"/>
              <a:t>Отрицания: </a:t>
            </a:r>
            <a:r>
              <a:rPr lang="en-US" sz="2800" dirty="0" smtClean="0"/>
              <a:t>didn’t+</a:t>
            </a:r>
            <a:r>
              <a:rPr lang="en-US" sz="2800" b="1" dirty="0" smtClean="0"/>
              <a:t>V1</a:t>
            </a:r>
            <a:endParaRPr lang="ru-RU" sz="2800" b="1" dirty="0"/>
          </a:p>
        </p:txBody>
      </p:sp>
      <p:sp>
        <p:nvSpPr>
          <p:cNvPr id="10" name="Текст 2"/>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en-US" dirty="0" smtClean="0"/>
              <a:t>The Italian teenagers ( not dive ) in the sea in June.</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lstStyle/>
          <a:p>
            <a:r>
              <a:rPr lang="en-US" dirty="0" smtClean="0"/>
              <a:t>The Browns ( travel ) by plane.</a:t>
            </a:r>
            <a:endParaRPr lang="ru-RU" dirty="0"/>
          </a:p>
        </p:txBody>
      </p:sp>
      <p:pic>
        <p:nvPicPr>
          <p:cNvPr id="7" name="Содержимое 6" descr="1.jpg"/>
          <p:cNvPicPr>
            <a:picLocks noGrp="1" noChangeAspect="1"/>
          </p:cNvPicPr>
          <p:nvPr>
            <p:ph sz="half" idx="2"/>
          </p:nvPr>
        </p:nvPicPr>
        <p:blipFill>
          <a:blip r:embed="rId2" cstate="print"/>
          <a:stretch>
            <a:fillRect/>
          </a:stretch>
        </p:blipFill>
        <p:spPr>
          <a:xfrm>
            <a:off x="457201" y="2633665"/>
            <a:ext cx="4040188" cy="3033708"/>
          </a:xfrm>
        </p:spPr>
      </p:pic>
      <p:pic>
        <p:nvPicPr>
          <p:cNvPr id="8" name="Содержимое 7" descr="2.jpg"/>
          <p:cNvPicPr>
            <a:picLocks noGrp="1" noChangeAspect="1"/>
          </p:cNvPicPr>
          <p:nvPr>
            <p:ph sz="quarter" idx="4"/>
          </p:nvPr>
        </p:nvPicPr>
        <p:blipFill>
          <a:blip r:embed="rId3" cstate="print"/>
          <a:stretch>
            <a:fillRect/>
          </a:stretch>
        </p:blipFill>
        <p:spPr>
          <a:xfrm>
            <a:off x="4645026" y="2635969"/>
            <a:ext cx="4041775" cy="3029101"/>
          </a:xfrm>
        </p:spPr>
      </p:pic>
      <p:sp>
        <p:nvSpPr>
          <p:cNvPr id="9" name="Заголовок 1"/>
          <p:cNvSpPr>
            <a:spLocks noGrp="1"/>
          </p:cNvSpPr>
          <p:nvPr>
            <p:ph type="title"/>
          </p:nvPr>
        </p:nvSpPr>
        <p:spPr/>
        <p:txBody>
          <a:bodyPr>
            <a:normAutofit/>
          </a:bodyPr>
          <a:lstStyle/>
          <a:p>
            <a:r>
              <a:rPr lang="ru-RU" sz="2800" dirty="0" smtClean="0"/>
              <a:t>Утверждения: </a:t>
            </a:r>
            <a:r>
              <a:rPr lang="en-US" sz="2800" b="1" dirty="0" smtClean="0"/>
              <a:t>V2</a:t>
            </a:r>
            <a:r>
              <a:rPr lang="ru-RU" sz="2800" dirty="0" smtClean="0"/>
              <a:t>: </a:t>
            </a:r>
            <a:r>
              <a:rPr lang="en-US" sz="2800" dirty="0" err="1" smtClean="0"/>
              <a:t>V+ed</a:t>
            </a:r>
            <a:r>
              <a:rPr lang="ru-RU" sz="2800" dirty="0" smtClean="0"/>
              <a:t> (прав)/2 колонка (</a:t>
            </a:r>
            <a:r>
              <a:rPr lang="ru-RU" sz="2800" dirty="0" err="1" smtClean="0"/>
              <a:t>непр</a:t>
            </a:r>
            <a:r>
              <a:rPr lang="ru-RU" sz="2800" dirty="0" smtClean="0"/>
              <a:t>)</a:t>
            </a:r>
            <a:br>
              <a:rPr lang="ru-RU" sz="2800" dirty="0" smtClean="0"/>
            </a:br>
            <a:r>
              <a:rPr lang="ru-RU" sz="2800" dirty="0" smtClean="0"/>
              <a:t>Отрицания: </a:t>
            </a:r>
            <a:r>
              <a:rPr lang="en-US" sz="2800" dirty="0" smtClean="0"/>
              <a:t>didn’t+</a:t>
            </a:r>
            <a:r>
              <a:rPr lang="en-US" sz="2800" b="1" dirty="0" smtClean="0"/>
              <a:t>V1</a:t>
            </a:r>
            <a:endParaRPr lang="ru-RU" sz="2800" b="1" dirty="0"/>
          </a:p>
        </p:txBody>
      </p:sp>
      <p:sp>
        <p:nvSpPr>
          <p:cNvPr id="10" name="Текст 2"/>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smtClean="0"/>
              <a:t>These Swiss kids ( not travel ) by plane.</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smtClean="0"/>
              <a:t>We ( stay ) at the hotel two days ago.</a:t>
            </a:r>
            <a:endParaRPr lang="ru-RU" dirty="0"/>
          </a:p>
        </p:txBody>
      </p:sp>
      <p:pic>
        <p:nvPicPr>
          <p:cNvPr id="8" name="Содержимое 7" descr="4.jpg"/>
          <p:cNvPicPr>
            <a:picLocks noGrp="1" noChangeAspect="1"/>
          </p:cNvPicPr>
          <p:nvPr>
            <p:ph sz="quarter" idx="4"/>
          </p:nvPr>
        </p:nvPicPr>
        <p:blipFill>
          <a:blip r:embed="rId2" cstate="print"/>
          <a:stretch>
            <a:fillRect/>
          </a:stretch>
        </p:blipFill>
        <p:spPr>
          <a:xfrm>
            <a:off x="4645026" y="2802468"/>
            <a:ext cx="4041775" cy="2696102"/>
          </a:xfrm>
        </p:spPr>
      </p:pic>
      <p:sp>
        <p:nvSpPr>
          <p:cNvPr id="9" name="Заголовок 1"/>
          <p:cNvSpPr>
            <a:spLocks noGrp="1"/>
          </p:cNvSpPr>
          <p:nvPr>
            <p:ph type="title"/>
          </p:nvPr>
        </p:nvSpPr>
        <p:spPr/>
        <p:txBody>
          <a:bodyPr>
            <a:normAutofit/>
          </a:bodyPr>
          <a:lstStyle/>
          <a:p>
            <a:r>
              <a:rPr lang="ru-RU" sz="2800" dirty="0" smtClean="0"/>
              <a:t>Утверждения: </a:t>
            </a:r>
            <a:r>
              <a:rPr lang="en-US" sz="2800" b="1" dirty="0" smtClean="0"/>
              <a:t>V2</a:t>
            </a:r>
            <a:r>
              <a:rPr lang="ru-RU" sz="2800" dirty="0" smtClean="0"/>
              <a:t>: </a:t>
            </a:r>
            <a:r>
              <a:rPr lang="en-US" sz="2800" dirty="0" err="1" smtClean="0"/>
              <a:t>V+ed</a:t>
            </a:r>
            <a:r>
              <a:rPr lang="ru-RU" sz="2800" dirty="0" smtClean="0"/>
              <a:t> (прав)/2 колонка (</a:t>
            </a:r>
            <a:r>
              <a:rPr lang="ru-RU" sz="2800" dirty="0" err="1" smtClean="0"/>
              <a:t>непр</a:t>
            </a:r>
            <a:r>
              <a:rPr lang="ru-RU" sz="2800" dirty="0" smtClean="0"/>
              <a:t>)</a:t>
            </a:r>
            <a:br>
              <a:rPr lang="ru-RU" sz="2800" dirty="0" smtClean="0"/>
            </a:br>
            <a:r>
              <a:rPr lang="ru-RU" sz="2800" dirty="0" smtClean="0"/>
              <a:t>Отрицания: </a:t>
            </a:r>
            <a:r>
              <a:rPr lang="en-US" sz="2800" dirty="0" smtClean="0"/>
              <a:t>didn’t+</a:t>
            </a:r>
            <a:r>
              <a:rPr lang="en-US" sz="2800" b="1" dirty="0" smtClean="0"/>
              <a:t>V1</a:t>
            </a:r>
            <a:endParaRPr lang="ru-RU" sz="2800" b="1" dirty="0"/>
          </a:p>
        </p:txBody>
      </p:sp>
      <p:pic>
        <p:nvPicPr>
          <p:cNvPr id="11" name="Содержимое 10" descr="1.jpg"/>
          <p:cNvPicPr>
            <a:picLocks noGrp="1" noChangeAspect="1"/>
          </p:cNvPicPr>
          <p:nvPr>
            <p:ph sz="half" idx="2"/>
          </p:nvPr>
        </p:nvPicPr>
        <p:blipFill>
          <a:blip r:embed="rId3" cstate="print"/>
          <a:stretch>
            <a:fillRect/>
          </a:stretch>
        </p:blipFill>
        <p:spPr>
          <a:xfrm>
            <a:off x="1105694" y="2857496"/>
            <a:ext cx="3311135" cy="2786082"/>
          </a:xfrm>
        </p:spPr>
      </p:pic>
      <p:sp>
        <p:nvSpPr>
          <p:cNvPr id="12" name="Текст 2"/>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dirty="0" smtClean="0"/>
              <a:t>They ( not stay ) at the hotel two days ago.</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b="1" i="1" dirty="0" smtClean="0"/>
              <a:t>Listening</a:t>
            </a:r>
            <a:endParaRPr lang="ru-RU" sz="6000" b="1" i="1" dirty="0"/>
          </a:p>
        </p:txBody>
      </p:sp>
      <p:sp>
        <p:nvSpPr>
          <p:cNvPr id="4" name="Содержимое 3"/>
          <p:cNvSpPr>
            <a:spLocks noGrp="1"/>
          </p:cNvSpPr>
          <p:nvPr>
            <p:ph sz="half" idx="2"/>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000" b="1" dirty="0" smtClean="0"/>
              <a:t>We had an ( </a:t>
            </a:r>
            <a:r>
              <a:rPr lang="ru-RU" sz="2000" b="1" dirty="0" smtClean="0"/>
              <a:t>возможность) </a:t>
            </a:r>
            <a:r>
              <a:rPr lang="en-US" sz="2000" b="1" dirty="0" smtClean="0"/>
              <a:t>to go sightseeing.</a:t>
            </a:r>
          </a:p>
          <a:p>
            <a:r>
              <a:rPr lang="en-US" sz="2000" b="1" dirty="0" smtClean="0"/>
              <a:t>The trip to the river was (</a:t>
            </a:r>
            <a:r>
              <a:rPr lang="ru-RU" sz="2000" b="1" dirty="0" smtClean="0"/>
              <a:t>восхитительна).</a:t>
            </a:r>
          </a:p>
          <a:p>
            <a:r>
              <a:rPr lang="en-US" sz="2000" b="1" dirty="0" smtClean="0"/>
              <a:t>Craig took a ( </a:t>
            </a:r>
            <a:r>
              <a:rPr lang="ru-RU" sz="2000" b="1" dirty="0" smtClean="0"/>
              <a:t>таблетку) </a:t>
            </a:r>
            <a:r>
              <a:rPr lang="en-US" sz="2000" b="1" dirty="0" smtClean="0"/>
              <a:t>from an (</a:t>
            </a:r>
            <a:r>
              <a:rPr lang="ru-RU" sz="2000" b="1" dirty="0" smtClean="0"/>
              <a:t>расстройства желудка).</a:t>
            </a:r>
          </a:p>
          <a:p>
            <a:r>
              <a:rPr lang="en-US" sz="2000" b="1" dirty="0" smtClean="0"/>
              <a:t> Our big ( </a:t>
            </a:r>
            <a:r>
              <a:rPr lang="ru-RU" sz="2000" b="1" dirty="0" smtClean="0"/>
              <a:t>зонт) </a:t>
            </a:r>
            <a:r>
              <a:rPr lang="en-US" sz="2000" b="1" dirty="0" smtClean="0"/>
              <a:t>helped us not to get wet in the rain.</a:t>
            </a:r>
          </a:p>
          <a:p>
            <a:r>
              <a:rPr lang="en-US" sz="2000" b="1" dirty="0" smtClean="0"/>
              <a:t>Some people ( </a:t>
            </a:r>
            <a:r>
              <a:rPr lang="ru-RU" sz="2000" b="1" dirty="0" smtClean="0"/>
              <a:t>боятся</a:t>
            </a:r>
            <a:r>
              <a:rPr lang="en-US" sz="2000" b="1" dirty="0" smtClean="0"/>
              <a:t> </a:t>
            </a:r>
            <a:r>
              <a:rPr lang="ru-RU" sz="2000" b="1" dirty="0" smtClean="0"/>
              <a:t>) </a:t>
            </a:r>
            <a:r>
              <a:rPr lang="en-US" sz="2000" b="1" dirty="0" smtClean="0"/>
              <a:t>flying by planes.</a:t>
            </a:r>
            <a:endParaRPr lang="ru-RU" sz="2000" b="1" dirty="0"/>
          </a:p>
        </p:txBody>
      </p:sp>
      <p:sp>
        <p:nvSpPr>
          <p:cNvPr id="5" name="Заголовок 1"/>
          <p:cNvSpPr>
            <a:spLocks noGrp="1"/>
          </p:cNvSpPr>
          <p:nvPr>
            <p:ph sz="half" idx="1"/>
          </p:nvPr>
        </p:nvSpPr>
        <p:spPr/>
        <p:style>
          <a:lnRef idx="2">
            <a:schemeClr val="accent6"/>
          </a:lnRef>
          <a:fillRef idx="1">
            <a:schemeClr val="lt1"/>
          </a:fillRef>
          <a:effectRef idx="0">
            <a:schemeClr val="accent6"/>
          </a:effectRef>
          <a:fontRef idx="minor">
            <a:schemeClr val="dk1"/>
          </a:fontRef>
        </p:style>
        <p:txBody>
          <a:bodyPr>
            <a:normAutofit/>
          </a:bodyPr>
          <a:lstStyle/>
          <a:p>
            <a:pPr>
              <a:buNone/>
            </a:pPr>
            <a:r>
              <a:rPr lang="en-US" sz="2000" b="1" dirty="0" smtClean="0"/>
              <a:t>Amazing – </a:t>
            </a:r>
            <a:r>
              <a:rPr lang="ru-RU" sz="2000" b="1" dirty="0" smtClean="0"/>
              <a:t>восхитительный</a:t>
            </a:r>
          </a:p>
          <a:p>
            <a:pPr>
              <a:buNone/>
            </a:pPr>
            <a:r>
              <a:rPr lang="en-US" sz="2000" b="1" dirty="0" smtClean="0"/>
              <a:t>To be frightened of</a:t>
            </a:r>
            <a:r>
              <a:rPr lang="ru-RU" sz="2000" b="1" dirty="0" smtClean="0"/>
              <a:t> – бояться</a:t>
            </a:r>
          </a:p>
          <a:p>
            <a:pPr>
              <a:buNone/>
            </a:pPr>
            <a:r>
              <a:rPr lang="en-US" sz="2000" b="1" dirty="0" smtClean="0"/>
              <a:t>an umbrella</a:t>
            </a:r>
            <a:r>
              <a:rPr lang="ru-RU" sz="2000" b="1" dirty="0" smtClean="0"/>
              <a:t> – зонт</a:t>
            </a:r>
          </a:p>
          <a:p>
            <a:pPr>
              <a:buNone/>
            </a:pPr>
            <a:r>
              <a:rPr lang="en-US" sz="2000" b="1" dirty="0" smtClean="0"/>
              <a:t>an upset stomach</a:t>
            </a:r>
            <a:r>
              <a:rPr lang="ru-RU" sz="2000" b="1" dirty="0" smtClean="0"/>
              <a:t> –расстройство </a:t>
            </a:r>
          </a:p>
          <a:p>
            <a:pPr>
              <a:buNone/>
            </a:pPr>
            <a:r>
              <a:rPr lang="ru-RU" sz="2000" b="1" dirty="0" smtClean="0"/>
              <a:t>желудка</a:t>
            </a:r>
          </a:p>
          <a:p>
            <a:pPr>
              <a:buNone/>
            </a:pPr>
            <a:r>
              <a:rPr lang="en-US" sz="2000" b="1" dirty="0" smtClean="0"/>
              <a:t>a pill</a:t>
            </a:r>
            <a:r>
              <a:rPr lang="ru-RU" sz="2000" b="1" dirty="0" smtClean="0"/>
              <a:t> – таблетка</a:t>
            </a:r>
          </a:p>
          <a:p>
            <a:pPr>
              <a:buNone/>
            </a:pPr>
            <a:r>
              <a:rPr lang="en-US" sz="2000" b="1" dirty="0" smtClean="0"/>
              <a:t>an opportunity</a:t>
            </a:r>
            <a:r>
              <a:rPr lang="ru-RU" sz="2000" b="1" dirty="0" smtClean="0"/>
              <a:t> - возможность</a:t>
            </a:r>
            <a:endParaRPr lang="ru-RU"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800" b="1" dirty="0" smtClean="0"/>
              <a:t>Complete the table with the information from the dialogue</a:t>
            </a:r>
            <a:r>
              <a:rPr lang="ru-RU" sz="2800" b="1" dirty="0" smtClean="0"/>
              <a:t>. </a:t>
            </a:r>
            <a:r>
              <a:rPr lang="en-US" sz="2800" b="1" dirty="0" smtClean="0"/>
              <a:t>Remember the rules!</a:t>
            </a:r>
            <a:endParaRPr lang="ru-RU" sz="2800" b="1" dirty="0"/>
          </a:p>
        </p:txBody>
      </p:sp>
      <p:pic>
        <p:nvPicPr>
          <p:cNvPr id="4" name="Содержимое 8" descr="Рисунок1.png"/>
          <p:cNvPicPr>
            <a:picLocks noGrp="1" noChangeAspect="1"/>
          </p:cNvPicPr>
          <p:nvPr>
            <p:ph idx="1"/>
          </p:nvPr>
        </p:nvPicPr>
        <p:blipFill>
          <a:blip r:embed="rId2" cstate="print">
            <a:duotone>
              <a:prstClr val="black"/>
              <a:schemeClr val="accent5">
                <a:tint val="45000"/>
                <a:satMod val="400000"/>
              </a:schemeClr>
            </a:duotone>
          </a:blip>
          <a:stretch>
            <a:fillRect/>
          </a:stretch>
        </p:blipFill>
        <p:spPr>
          <a:xfrm>
            <a:off x="1816446" y="1792206"/>
            <a:ext cx="5511111" cy="4141950"/>
          </a:xfrm>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457</TotalTime>
  <Words>1296</Words>
  <Application>Microsoft Office PowerPoint</Application>
  <PresentationFormat>Экран (4:3)</PresentationFormat>
  <Paragraphs>128</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Утверждения: V2: V+ed (прав)/2 колонка (непр) Отрицания: didn’t+V1</vt:lpstr>
      <vt:lpstr>Утверждения: V2: V+ed (прав)/2 колонка (непр) Отрицания: didn’t+V1</vt:lpstr>
      <vt:lpstr>Утверждения: V2: V+ed (прав)/2 колонка (непр) Отрицания: didn’t+V1</vt:lpstr>
      <vt:lpstr>Утверждения: V2: V+ed (прав)/2 колонка (непр) Отрицания: didn’t+V1</vt:lpstr>
      <vt:lpstr>Утверждения: V2: V+ed (прав)/2 колонка (непр) Отрицания: didn’t+V1</vt:lpstr>
      <vt:lpstr>Утверждения: V2: V+ed (прав)/2 колонка (непр) Отрицания: didn’t+V1</vt:lpstr>
      <vt:lpstr>Утверждения: V2: V+ed (прав)/2 колонка (непр) Отрицания: didn’t+V1</vt:lpstr>
      <vt:lpstr>Listening</vt:lpstr>
      <vt:lpstr>Complete the table with the information from the dialogue. Remember the rules!</vt:lpstr>
      <vt:lpstr>Слайд 10</vt:lpstr>
      <vt:lpstr>Слайд 11</vt:lpstr>
      <vt:lpstr>Remember!     Where did you go? </vt:lpstr>
      <vt:lpstr> France  </vt:lpstr>
      <vt:lpstr> France  </vt:lpstr>
      <vt:lpstr>China </vt:lpstr>
      <vt:lpstr>China </vt:lpstr>
      <vt:lpstr>Ireland </vt:lpstr>
      <vt:lpstr>Ireland </vt:lpstr>
      <vt:lpstr>Open the brackets and put the verbs into the Past Simple Tense</vt:lpstr>
      <vt:lpstr>Last month, I (stay) at the Stella Hotel with my wife and two children. We (have) a fantastic holiday. We (love) the hotel and the people (be) very kind and nice to us. We (go) swimming every day from the lovely beach. It (be) only two minutes from the hotel.  But the sun (not shine) very brightly. The rooms in the hotel (be) very comfortable, and the food in the dining room (be) good. The children (enjoy) the chips and pizza! I (not taste) this, I (eat) the local food but my wife (choose) the vegetarian one. We (spend) our holiday brilliantly!  </vt:lpstr>
      <vt:lpstr>Last month, I stayed at the Stella Hotel with my wife and two children. We had a fantastic holiday. We loved the hotel and the people were very kind and nice to us. We went swimming every day from the lovely beach. It was only two minutes from the hotel. But the sun did not shine very brightly. The rooms in the hotel were very comfortable, and the food in the dining room was good. The children enjoyed the chips and pizza! I did not taste this, I ate the local food but my wife chose the vegetarian one. We spent our holiday brilliantly! </vt:lpstr>
      <vt:lpstr>Complete the sentences with the correct past form of the verbs given. 1  __________ (be) your hotel in Italy very big? 2  The dinner at the restaurant __________ (be) delicious. 3  I’m sorry. The bus __________ (be) late this morning because of the weather. 4  The weather __________ (not be) very good at the weekend. 5  __________ you at the concert on Friday? </vt:lpstr>
      <vt:lpstr>Complete the sentences with the correct past form of the verbs given. 1  Was your hotel in Italy very big? 2  The dinner at the restaurant was delicious. 3  I’m sorry. The bus was late this morning. 4  The weather was not very good at the weekend. 5  Were you at the concert on Friday? </vt:lpstr>
      <vt:lpstr>Find and correct the mistakes in the sentences. One sentence does not have a mistake. 1  Which club your brother was in last Friday night?   2  Janet goed to the USA for two weeks last year.   3  I saw Betty a week before and invited her to the party.   4  Did you be at the tennis competition on Saturday?   5  I couldn’t went with my parents to Russia last month because of school.  </vt:lpstr>
      <vt:lpstr>Find and correct the mistakes in the sentences. One sentence does not have a mistake. 1  Which club was your brother in last Friday night?  2  Janet went to the USA for two weeks last year.  3  I saw Betty a week before and invited her to the party.  4  Were you at the tennis competition on Saturday?  5  I couldn’t go with my parents to Russia last month because of school. </vt:lpstr>
      <vt:lpstr>Read the letter from your English penfriend and do the task</vt:lpstr>
      <vt:lpstr>Write your answer to John and tell him about your favourite holiday ( 60 - 80 words)  Remember the rules of writing an informal letter!</vt:lpstr>
      <vt:lpstr>        -contractions: I’ m, didn’t, aren’t -paragraphs marking -informal words and phrases -starting a letter -finishing a letter          </vt:lpstr>
      <vt:lpstr>Starting: Hi Sam, Hi,  Dear Sam,</vt:lpstr>
      <vt:lpstr>Finishing: Write back soon, See you soon ( later), All the best, Cheers, Best wishes </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ГАОУ</dc:creator>
  <cp:lastModifiedBy>ГАОУ</cp:lastModifiedBy>
  <cp:revision>73</cp:revision>
  <dcterms:created xsi:type="dcterms:W3CDTF">2015-10-15T08:40:33Z</dcterms:created>
  <dcterms:modified xsi:type="dcterms:W3CDTF">2015-11-19T04:45:17Z</dcterms:modified>
</cp:coreProperties>
</file>