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89" r:id="rId2"/>
    <p:sldId id="287" r:id="rId3"/>
    <p:sldId id="258" r:id="rId4"/>
    <p:sldId id="292" r:id="rId5"/>
    <p:sldId id="259" r:id="rId6"/>
    <p:sldId id="260" r:id="rId7"/>
    <p:sldId id="276" r:id="rId8"/>
    <p:sldId id="277" r:id="rId9"/>
    <p:sldId id="293" r:id="rId10"/>
    <p:sldId id="261" r:id="rId11"/>
    <p:sldId id="290" r:id="rId12"/>
    <p:sldId id="280" r:id="rId13"/>
    <p:sldId id="281" r:id="rId14"/>
    <p:sldId id="266" r:id="rId15"/>
    <p:sldId id="282" r:id="rId16"/>
    <p:sldId id="268" r:id="rId17"/>
    <p:sldId id="273" r:id="rId18"/>
    <p:sldId id="295" r:id="rId19"/>
    <p:sldId id="283" r:id="rId20"/>
    <p:sldId id="284" r:id="rId21"/>
    <p:sldId id="285" r:id="rId22"/>
    <p:sldId id="296" r:id="rId23"/>
    <p:sldId id="263" r:id="rId24"/>
    <p:sldId id="29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9D3A8-3EDD-4DB3-833D-03653A6C15D8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D19A6-879A-4CFF-A072-3F34ADAE8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370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D19A6-879A-4CFF-A072-3F34ADAE8CA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530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3248F8-D653-4F02-BB58-8F5FC09D3589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F3046A-78B6-42D3-B003-58B964DADAA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3248F8-D653-4F02-BB58-8F5FC09D3589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F3046A-78B6-42D3-B003-58B964DADA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3248F8-D653-4F02-BB58-8F5FC09D3589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F3046A-78B6-42D3-B003-58B964DADA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3248F8-D653-4F02-BB58-8F5FC09D3589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F3046A-78B6-42D3-B003-58B964DADA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3248F8-D653-4F02-BB58-8F5FC09D3589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F3046A-78B6-42D3-B003-58B964DADAA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3248F8-D653-4F02-BB58-8F5FC09D3589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F3046A-78B6-42D3-B003-58B964DADA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3248F8-D653-4F02-BB58-8F5FC09D3589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F3046A-78B6-42D3-B003-58B964DADA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3248F8-D653-4F02-BB58-8F5FC09D3589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F3046A-78B6-42D3-B003-58B964DADA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3248F8-D653-4F02-BB58-8F5FC09D3589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F3046A-78B6-42D3-B003-58B964DADAA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3248F8-D653-4F02-BB58-8F5FC09D3589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F3046A-78B6-42D3-B003-58B964DADA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3248F8-D653-4F02-BB58-8F5FC09D3589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F3046A-78B6-42D3-B003-58B964DADAA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53248F8-D653-4F02-BB58-8F5FC09D3589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9F3046A-78B6-42D3-B003-58B964DADAA5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 на тему: </a:t>
            </a:r>
          </a:p>
          <a:p>
            <a:pPr marL="82296" indent="0" algn="ctr"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«Социально-коммуникативное развитие детей дошкольного возраста по ФГОС»</a:t>
            </a:r>
          </a:p>
          <a:p>
            <a:pPr marL="82296" indent="0" algn="ctr">
              <a:buNone/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82296" indent="0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marL="82296" indent="0">
              <a:buNone/>
            </a:pPr>
            <a:endParaRPr lang="ru-RU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Воспитатель высшей квалификационной категории: Фадеева Е.П</a:t>
            </a:r>
          </a:p>
          <a:p>
            <a:pPr marL="0" indent="0" algn="ctr">
              <a:buNone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МКДОУ № 25 п.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Кавалерово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Кавалеровского муниципального района Приморского края</a:t>
            </a:r>
          </a:p>
          <a:p>
            <a:pPr marL="0" indent="0" algn="ct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6" descr="bezymjanny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6009" y="188641"/>
            <a:ext cx="2511896" cy="1008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823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800" dirty="0"/>
          </a:p>
        </p:txBody>
      </p:sp>
      <p:pic>
        <p:nvPicPr>
          <p:cNvPr id="13" name="Объект 12" descr="http://ds-123.nios.ru/images/0_4c56c_8ed57fe9_l21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665327"/>
            <a:ext cx="3672408" cy="37582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44758" y="1665327"/>
            <a:ext cx="2376264" cy="16561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р</a:t>
            </a:r>
            <a:r>
              <a:rPr lang="ru-RU" b="1" dirty="0" smtClean="0">
                <a:solidFill>
                  <a:schemeClr val="tx1"/>
                </a:solidFill>
              </a:rPr>
              <a:t>азвитие игровой деятельности с целью освоения различных социальных ролей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18651" y="1700808"/>
            <a:ext cx="2381402" cy="16549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ф</a:t>
            </a:r>
            <a:r>
              <a:rPr lang="ru-RU" b="1" dirty="0" smtClean="0">
                <a:solidFill>
                  <a:schemeClr val="tx1"/>
                </a:solidFill>
              </a:rPr>
              <a:t>ормирование основ безопасного поведения в быту, в природе,  в социуме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766390"/>
            <a:ext cx="2376264" cy="163454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т</a:t>
            </a:r>
            <a:r>
              <a:rPr lang="ru-RU" b="1" dirty="0" smtClean="0">
                <a:solidFill>
                  <a:schemeClr val="tx1"/>
                </a:solidFill>
              </a:rPr>
              <a:t>рудовое воспитание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44208" y="3766390"/>
            <a:ext cx="2371058" cy="163454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патриотическое воспитание детей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1600" y="451520"/>
            <a:ext cx="7992888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Cambria"/>
                <a:ea typeface="Times New Roman"/>
                <a:cs typeface="Times New Roman"/>
              </a:rPr>
              <a:t>Основные направления реализации образовательной области «Социально-коммуникативное развитие»</a:t>
            </a:r>
            <a:endParaRPr lang="ru-RU" sz="900" b="1" dirty="0">
              <a:solidFill>
                <a:schemeClr val="bg2">
                  <a:lumMod val="50000"/>
                </a:schemeClr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7583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игровой деятельности детей</a:t>
            </a:r>
            <a:b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123656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Игра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– в свете ФГОС выступает как форма социализации ребёнка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Игра – не развлечение, а особый метод вовлечения детей в творческую деятельность, метод стимулирования их активности. 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Социально-коммуникативное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развитие дошкольников происходит через игру как ведущую детскую деятельность. </a:t>
            </a:r>
            <a:br>
              <a:rPr lang="ru-RU" sz="2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Игра - это школа социальных отношений, в которых моделируются формы поведения ребенка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pPr marL="82296" indent="0" algn="ctr"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i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Игра ребенка - это жизненная лаборатория.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99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Классификация игр детей </a:t>
            </a:r>
            <a:b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дошкольного возраста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556792"/>
            <a:ext cx="2952328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chemeClr val="tx1"/>
                </a:solidFill>
              </a:rPr>
              <a:t>Игры, возникающие по инициативе детей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24128" y="1583702"/>
            <a:ext cx="2952328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solidFill>
                  <a:schemeClr val="tx1"/>
                </a:solidFill>
              </a:rPr>
              <a:t>Игры, возникающие по инициативе взрослого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4068720"/>
            <a:ext cx="2951449" cy="71013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solidFill>
                  <a:schemeClr val="tx1"/>
                </a:solidFill>
              </a:rPr>
              <a:t>Народные игры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2276872"/>
            <a:ext cx="2952328" cy="1202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Wingdings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игры экспериментирования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сюжетно-ролевые самодеятельные </a:t>
            </a:r>
            <a:r>
              <a:rPr lang="ru-RU" dirty="0">
                <a:solidFill>
                  <a:schemeClr val="tx1"/>
                </a:solidFill>
              </a:rPr>
              <a:t>игры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24128" y="2303782"/>
            <a:ext cx="2952328" cy="1198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ctr">
              <a:buFont typeface="Wingdings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обучающие</a:t>
            </a:r>
          </a:p>
          <a:p>
            <a:pPr marL="285750" lvl="0" indent="-285750" algn="ctr">
              <a:buFont typeface="Wingdings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досуговые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23928" y="4797152"/>
            <a:ext cx="2952328" cy="1204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ctr">
              <a:buFont typeface="Wingdings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обрядовые игры</a:t>
            </a:r>
          </a:p>
          <a:p>
            <a:pPr marL="285750" lvl="0" indent="-285750" algn="ctr">
              <a:buFont typeface="Wingdings" pitchFamily="2" charset="2"/>
              <a:buChar char="v"/>
            </a:pPr>
            <a:r>
              <a:rPr lang="ru-RU" dirty="0" err="1">
                <a:solidFill>
                  <a:schemeClr val="tx1"/>
                </a:solidFill>
              </a:rPr>
              <a:t>тренинговые</a:t>
            </a:r>
            <a:r>
              <a:rPr lang="ru-RU" dirty="0">
                <a:solidFill>
                  <a:schemeClr val="tx1"/>
                </a:solidFill>
              </a:rPr>
              <a:t> игры</a:t>
            </a:r>
          </a:p>
          <a:p>
            <a:pPr marL="285750" lvl="0" indent="-285750" algn="ctr">
              <a:buFont typeface="Wingdings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игры-забавы</a:t>
            </a:r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2436324" y="372652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право стрелка 10"/>
          <p:cNvSpPr/>
          <p:nvPr/>
        </p:nvSpPr>
        <p:spPr>
          <a:xfrm>
            <a:off x="7308304" y="367550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5076056" y="963710"/>
            <a:ext cx="484632" cy="29693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7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6207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Патриотическое воспитание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052736"/>
            <a:ext cx="7498080" cy="5195664"/>
          </a:xfrm>
        </p:spPr>
        <p:txBody>
          <a:bodyPr>
            <a:normAutofit/>
          </a:bodyPr>
          <a:lstStyle/>
          <a:p>
            <a:pPr marL="82296" lv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современных условиях, когда происходят глубочайшие изменения в жизни общества, одним из центральных направлений работы с дошкольниками становится патриотическое воспитание. Сейчас, в период нестабильности в обществе, возникает необходимость вернуться к лучшим традициям нашего народа.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2296" indent="0">
              <a:buNone/>
            </a:pP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66" y="4214818"/>
            <a:ext cx="3371528" cy="215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3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15416"/>
            <a:ext cx="8229600" cy="165618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Задачи патриотического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воспитания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908720"/>
            <a:ext cx="8064896" cy="5688632"/>
          </a:xfrm>
        </p:spPr>
        <p:txBody>
          <a:bodyPr>
            <a:normAutofit fontScale="55000" lnSpcReduction="20000"/>
          </a:bodyPr>
          <a:lstStyle/>
          <a:p>
            <a:pPr lvl="0">
              <a:buFont typeface="Wingdings" pitchFamily="2" charset="2"/>
              <a:buChar char="v"/>
            </a:pPr>
            <a:r>
              <a:rPr lang="ru-RU" b="1" dirty="0" smtClean="0"/>
              <a:t>Воспитывать </a:t>
            </a:r>
            <a:r>
              <a:rPr lang="ru-RU" b="1" dirty="0"/>
              <a:t>у ребенка любовь и привязанность к своей семье, дому, детскому саду, улице, </a:t>
            </a:r>
            <a:r>
              <a:rPr lang="ru-RU" b="1" dirty="0" smtClean="0"/>
              <a:t>городу</a:t>
            </a:r>
          </a:p>
          <a:p>
            <a:pPr lvl="0">
              <a:buFont typeface="Wingdings" pitchFamily="2" charset="2"/>
              <a:buChar char="v"/>
            </a:pPr>
            <a:endParaRPr lang="ru-RU" dirty="0" smtClean="0"/>
          </a:p>
          <a:p>
            <a:pPr lvl="0">
              <a:buFont typeface="Wingdings" pitchFamily="2" charset="2"/>
              <a:buChar char="v"/>
            </a:pPr>
            <a:r>
              <a:rPr lang="ru-RU" b="1" dirty="0" smtClean="0"/>
              <a:t>Формировать бережное отношение к природе и всему живому</a:t>
            </a:r>
          </a:p>
          <a:p>
            <a:pPr lvl="0">
              <a:buFont typeface="Wingdings" pitchFamily="2" charset="2"/>
              <a:buChar char="v"/>
            </a:pPr>
            <a:endParaRPr lang="ru-RU" dirty="0" smtClean="0"/>
          </a:p>
          <a:p>
            <a:pPr lvl="0">
              <a:buFont typeface="Wingdings" pitchFamily="2" charset="2"/>
              <a:buChar char="v"/>
            </a:pPr>
            <a:r>
              <a:rPr lang="ru-RU" b="1" dirty="0" smtClean="0"/>
              <a:t>Воспитывать </a:t>
            </a:r>
            <a:r>
              <a:rPr lang="ru-RU" b="1" dirty="0"/>
              <a:t>уважение к </a:t>
            </a:r>
            <a:r>
              <a:rPr lang="ru-RU" b="1" dirty="0" smtClean="0"/>
              <a:t>труду</a:t>
            </a:r>
          </a:p>
          <a:p>
            <a:pPr lvl="0">
              <a:buFont typeface="Wingdings" pitchFamily="2" charset="2"/>
              <a:buChar char="v"/>
            </a:pPr>
            <a:endParaRPr lang="ru-RU" dirty="0"/>
          </a:p>
          <a:p>
            <a:pPr lvl="0">
              <a:buFont typeface="Wingdings" pitchFamily="2" charset="2"/>
              <a:buChar char="v"/>
            </a:pPr>
            <a:r>
              <a:rPr lang="ru-RU" b="1" dirty="0"/>
              <a:t>Развивать интерес к русским традициям и </a:t>
            </a:r>
            <a:r>
              <a:rPr lang="ru-RU" b="1" dirty="0" smtClean="0"/>
              <a:t>промыслам</a:t>
            </a:r>
          </a:p>
          <a:p>
            <a:pPr lvl="0">
              <a:buFont typeface="Wingdings" pitchFamily="2" charset="2"/>
              <a:buChar char="v"/>
            </a:pPr>
            <a:endParaRPr lang="ru-RU" dirty="0"/>
          </a:p>
          <a:p>
            <a:pPr lvl="0">
              <a:buFont typeface="Wingdings" pitchFamily="2" charset="2"/>
              <a:buChar char="v"/>
            </a:pPr>
            <a:r>
              <a:rPr lang="ru-RU" b="1" dirty="0"/>
              <a:t>Формировать элементарные знания о правах </a:t>
            </a:r>
            <a:r>
              <a:rPr lang="ru-RU" b="1" dirty="0" smtClean="0"/>
              <a:t>человека</a:t>
            </a:r>
          </a:p>
          <a:p>
            <a:pPr lvl="0">
              <a:buFont typeface="Wingdings" pitchFamily="2" charset="2"/>
              <a:buChar char="v"/>
            </a:pPr>
            <a:endParaRPr lang="ru-RU" dirty="0"/>
          </a:p>
          <a:p>
            <a:pPr lvl="0">
              <a:buFont typeface="Wingdings" pitchFamily="2" charset="2"/>
              <a:buChar char="v"/>
            </a:pPr>
            <a:r>
              <a:rPr lang="ru-RU" b="1" dirty="0"/>
              <a:t>Расширять представления о городах </a:t>
            </a:r>
            <a:r>
              <a:rPr lang="ru-RU" b="1" dirty="0" smtClean="0"/>
              <a:t>России</a:t>
            </a:r>
            <a:endParaRPr lang="ru-RU" dirty="0"/>
          </a:p>
          <a:p>
            <a:pPr lvl="0">
              <a:buFont typeface="Wingdings" pitchFamily="2" charset="2"/>
              <a:buChar char="v"/>
            </a:pPr>
            <a:r>
              <a:rPr lang="ru-RU" b="1" dirty="0"/>
              <a:t>Знакомить детей с символами государства (герб, флаг, гимн</a:t>
            </a:r>
            <a:r>
              <a:rPr lang="ru-RU" b="1" dirty="0" smtClean="0"/>
              <a:t>)</a:t>
            </a:r>
          </a:p>
          <a:p>
            <a:pPr lvl="0">
              <a:buFont typeface="Wingdings" pitchFamily="2" charset="2"/>
              <a:buChar char="v"/>
            </a:pPr>
            <a:endParaRPr lang="ru-RU" dirty="0"/>
          </a:p>
          <a:p>
            <a:pPr lvl="0">
              <a:buFont typeface="Wingdings" pitchFamily="2" charset="2"/>
              <a:buChar char="v"/>
            </a:pPr>
            <a:r>
              <a:rPr lang="ru-RU" b="1" dirty="0"/>
              <a:t>Развивать чувство ответственности и гордости за достижения </a:t>
            </a:r>
            <a:r>
              <a:rPr lang="ru-RU" b="1" dirty="0" smtClean="0"/>
              <a:t>страны</a:t>
            </a:r>
            <a:endParaRPr lang="ru-RU" b="1" dirty="0"/>
          </a:p>
          <a:p>
            <a:pPr lvl="0">
              <a:buFont typeface="Wingdings" pitchFamily="2" charset="2"/>
              <a:buChar char="v"/>
            </a:pPr>
            <a:r>
              <a:rPr lang="ru-RU" b="1" dirty="0"/>
              <a:t> </a:t>
            </a:r>
            <a:endParaRPr lang="ru-RU" dirty="0"/>
          </a:p>
          <a:p>
            <a:pPr lvl="0">
              <a:buFont typeface="Wingdings" pitchFamily="2" charset="2"/>
              <a:buChar char="v"/>
            </a:pPr>
            <a:r>
              <a:rPr lang="ru-RU" b="1" dirty="0"/>
              <a:t>Формировать толерантность, чувство уважения к другим народам, их </a:t>
            </a:r>
            <a:r>
              <a:rPr lang="ru-RU" b="1" dirty="0" smtClean="0"/>
              <a:t>традициям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445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49808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Формирование основ безопасного поведения в быту, социуме, природе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980728"/>
            <a:ext cx="7498080" cy="5267672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безопасным поведением следует понимать такой набор стереотипов и сознательных действий в изменяющейся обстановке, который позволяет сохранять индивидуальную целостность и комфортность поведения, предупреждает физический и психический травматизм, создает нормальные условия взаимодействия между людьми</a:t>
            </a:r>
            <a:endParaRPr lang="ru-RU" sz="2400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645024"/>
            <a:ext cx="3597399" cy="303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06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Система работы по формированию у дошкольников основ безопасности жизнедеятельности</a:t>
            </a:r>
            <a:endParaRPr lang="ru-RU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721" y="1000298"/>
            <a:ext cx="8784976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 </a:t>
            </a:r>
            <a:r>
              <a:rPr lang="ru-RU" sz="2400" b="1" dirty="0" smtClean="0"/>
              <a:t>                                                    Цели</a:t>
            </a:r>
          </a:p>
          <a:p>
            <a:pPr marL="0" indent="0" algn="ctr">
              <a:buNone/>
            </a:pPr>
            <a:endParaRPr lang="ru-RU" sz="2400" dirty="0"/>
          </a:p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buNone/>
            </a:pPr>
            <a:endParaRPr lang="ru-RU" sz="2400" dirty="0"/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Основные задачи обучения дошкольников ОБЖ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484784"/>
            <a:ext cx="2736304" cy="11304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Формирование основ безопасности собственной жизнедеятельности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6056" y="1469841"/>
            <a:ext cx="3672408" cy="11304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Формирование предпосылок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Экологического сознания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(безопасности окружающего мира)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573016"/>
            <a:ext cx="3168352" cy="26642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Научить ребёнка ориентироваться в окружающей его обстановке и уметь  оценивать отдельные элементы обстановки с точки зрения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« опасно-не опасно»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3573016"/>
            <a:ext cx="2448272" cy="26642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Научить ребёнка быть внимательным, осторожным и предусмотрительным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16216" y="3573016"/>
            <a:ext cx="2520280" cy="26642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Сформировать важнейшие алгоритмы восприятия и действия, которые лежат в основе безопасного поведения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Выгнутая влево стрелка 16"/>
          <p:cNvSpPr/>
          <p:nvPr/>
        </p:nvSpPr>
        <p:spPr>
          <a:xfrm>
            <a:off x="4344536" y="1399056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право стрелка 17"/>
          <p:cNvSpPr/>
          <p:nvPr/>
        </p:nvSpPr>
        <p:spPr>
          <a:xfrm>
            <a:off x="3275856" y="1399056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1907704" y="3140968"/>
            <a:ext cx="50405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4693041" y="3140968"/>
            <a:ext cx="527031" cy="396044"/>
          </a:xfrm>
          <a:prstGeom prst="downArrow">
            <a:avLst>
              <a:gd name="adj1" fmla="val 50000"/>
              <a:gd name="adj2" fmla="val 6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7308304" y="3140969"/>
            <a:ext cx="468052" cy="360040"/>
          </a:xfrm>
          <a:prstGeom prst="downArrow">
            <a:avLst>
              <a:gd name="adj1" fmla="val 50000"/>
              <a:gd name="adj2" fmla="val 707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17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36815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Основные направления работы по</a:t>
            </a:r>
            <a:b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формированию у дошкольников основ безопасности жизнедеятельности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/>
              <a:t>Усвоение дошкольниками знаний о правилах безопасного поведения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Формирование у детей качественно новых двигательных навыков и бдительного восприятия окружающей обстановки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Развитие у детей способности к предвидению возможной опасности в конкретно меняющейся ситуации и построению безопасному адекватному поведению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375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Трудовое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836712"/>
            <a:ext cx="7498080" cy="5411688"/>
          </a:xfrm>
        </p:spPr>
        <p:txBody>
          <a:bodyPr/>
          <a:lstStyle/>
          <a:p>
            <a:pPr lvl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Главная цель трудового воспитания дошкольников — это формирование личности ребенка, а также правильного отношения к трудовой деятельности. Труд развивает у дошкольника сообразительность, наблюдательность, внимание, сосредоточенность, память, а также укрепляет его физические силы и здоровье.</a:t>
            </a:r>
          </a:p>
          <a:p>
            <a:pPr marL="82296" indent="0">
              <a:buNone/>
            </a:pPr>
            <a:endParaRPr lang="ru-RU" sz="24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429000"/>
            <a:ext cx="2666006" cy="312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1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5804" y="116632"/>
            <a:ext cx="7498080" cy="51163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Виды труда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908720"/>
            <a:ext cx="8002136" cy="5544616"/>
          </a:xfrm>
        </p:spPr>
        <p:txBody>
          <a:bodyPr/>
          <a:lstStyle/>
          <a:p>
            <a:pPr marL="82296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00468" y="1844417"/>
            <a:ext cx="3130491" cy="770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2418" y="1835595"/>
            <a:ext cx="3384376" cy="12024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Ознакомление с трудом взрослых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1844147"/>
            <a:ext cx="3399319" cy="12024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Навыки культуры быта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( труд по самообслуживанию)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2418" y="4798837"/>
            <a:ext cx="3399319" cy="12024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Ручной труд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46719" y="4824057"/>
            <a:ext cx="3384375" cy="119742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Труд в природе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56310" y="3356992"/>
            <a:ext cx="3384375" cy="122433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Хозяйственно-бытовой труд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3162123" y="628265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право стрелка 12"/>
          <p:cNvSpPr/>
          <p:nvPr/>
        </p:nvSpPr>
        <p:spPr>
          <a:xfrm>
            <a:off x="6718846" y="628265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925142" y="628265"/>
            <a:ext cx="288033" cy="24185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Выгнутая вправо стрелка 15"/>
          <p:cNvSpPr/>
          <p:nvPr/>
        </p:nvSpPr>
        <p:spPr>
          <a:xfrm>
            <a:off x="7785585" y="612032"/>
            <a:ext cx="1187624" cy="427537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лево стрелка 18"/>
          <p:cNvSpPr/>
          <p:nvPr/>
        </p:nvSpPr>
        <p:spPr>
          <a:xfrm>
            <a:off x="1024404" y="646515"/>
            <a:ext cx="1152128" cy="424089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08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404664"/>
            <a:ext cx="7498080" cy="584373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«Если сегодня мы будем учить так, как учили вчера,</a:t>
            </a:r>
          </a:p>
          <a:p>
            <a:pPr marL="82296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ы украдём у наших детей завтра»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Джон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Дьюи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852936"/>
            <a:ext cx="5400600" cy="3724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482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6207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Формы организации трудовой деятельности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730743"/>
            <a:ext cx="3456384" cy="20882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Поручения</a:t>
            </a:r>
          </a:p>
          <a:p>
            <a:pPr algn="ctr"/>
            <a:endParaRPr lang="ru-RU" b="1" dirty="0">
              <a:solidFill>
                <a:srgbClr val="FF000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>
                <a:solidFill>
                  <a:schemeClr val="tx1"/>
                </a:solidFill>
              </a:rPr>
              <a:t>п</a:t>
            </a:r>
            <a:r>
              <a:rPr lang="ru-RU" b="1" dirty="0" smtClean="0">
                <a:solidFill>
                  <a:schemeClr val="tx1"/>
                </a:solidFill>
              </a:rPr>
              <a:t>ростые и сложные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>
                <a:solidFill>
                  <a:schemeClr val="tx1"/>
                </a:solidFill>
              </a:rPr>
              <a:t>э</a:t>
            </a:r>
            <a:r>
              <a:rPr lang="ru-RU" b="1" dirty="0" smtClean="0">
                <a:solidFill>
                  <a:schemeClr val="tx1"/>
                </a:solidFill>
              </a:rPr>
              <a:t>пизодические и длительные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>
                <a:solidFill>
                  <a:schemeClr val="tx1"/>
                </a:solidFill>
              </a:rPr>
              <a:t>к</a:t>
            </a:r>
            <a:r>
              <a:rPr lang="ru-RU" b="1" dirty="0" smtClean="0">
                <a:solidFill>
                  <a:schemeClr val="tx1"/>
                </a:solidFill>
              </a:rPr>
              <a:t>оллективные и индивидуальные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02286" y="5045698"/>
            <a:ext cx="3456384" cy="14904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Коллективный труд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24128" y="2624772"/>
            <a:ext cx="3096344" cy="19563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Дежурство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</a:rPr>
              <a:t>Формирование общественно значимого мотива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</a:rPr>
              <a:t>Нравственный, этический аспект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7038274" y="836713"/>
            <a:ext cx="198022" cy="17281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4893433" y="867882"/>
            <a:ext cx="274090" cy="40324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2771800" y="836713"/>
            <a:ext cx="216024" cy="8640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83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Инновационные формы работы </a:t>
            </a:r>
            <a:b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родителями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908720"/>
            <a:ext cx="7498080" cy="5339680"/>
          </a:xfrm>
        </p:spPr>
        <p:txBody>
          <a:bodyPr/>
          <a:lstStyle/>
          <a:p>
            <a:pPr lvl="0">
              <a:buClr>
                <a:srgbClr val="3891A7"/>
              </a:buClr>
              <a:buFont typeface="Wingdings" pitchFamily="2" charset="2"/>
              <a:buChar char="v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Совместные образовательные проекты </a:t>
            </a:r>
          </a:p>
          <a:p>
            <a:pPr lvl="0">
              <a:buClr>
                <a:srgbClr val="3891A7"/>
              </a:buClr>
              <a:buFont typeface="Wingdings" pitchFamily="2" charset="2"/>
              <a:buChar char="v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Мастер-классы</a:t>
            </a:r>
          </a:p>
          <a:p>
            <a:pPr lvl="0">
              <a:buClr>
                <a:srgbClr val="3891A7"/>
              </a:buClr>
              <a:buFont typeface="Wingdings" pitchFamily="2" charset="2"/>
              <a:buChar char="v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Тренинги по запросам родителей</a:t>
            </a:r>
          </a:p>
          <a:p>
            <a:pPr lvl="0">
              <a:buClr>
                <a:srgbClr val="3891A7"/>
              </a:buClr>
              <a:buFont typeface="Wingdings" pitchFamily="2" charset="2"/>
              <a:buChar char="v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Родительские конференции</a:t>
            </a:r>
          </a:p>
          <a:p>
            <a:pPr lvl="0">
              <a:buClr>
                <a:srgbClr val="3891A7"/>
              </a:buClr>
              <a:buFont typeface="Wingdings" pitchFamily="2" charset="2"/>
              <a:buChar char="v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Совместное творчество родителей и детей</a:t>
            </a:r>
          </a:p>
          <a:p>
            <a:pPr lvl="0">
              <a:buClr>
                <a:srgbClr val="3891A7"/>
              </a:buClr>
              <a:buFont typeface="Wingdings" pitchFamily="2" charset="2"/>
              <a:buChar char="v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Творческие выставки и  фотовыставки</a:t>
            </a:r>
          </a:p>
          <a:p>
            <a:pPr lvl="0">
              <a:buClr>
                <a:srgbClr val="3891A7"/>
              </a:buClr>
              <a:buFont typeface="Wingdings" pitchFamily="2" charset="2"/>
              <a:buChar char="v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Совместные досуги</a:t>
            </a:r>
          </a:p>
          <a:p>
            <a:pPr marL="82296" lvl="0" indent="0">
              <a:buClr>
                <a:srgbClr val="3891A7"/>
              </a:buClr>
              <a:buNone/>
            </a:pP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473624"/>
            <a:ext cx="3888432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3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36004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Региональный компонент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692696"/>
            <a:ext cx="7498080" cy="597666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800" dirty="0" smtClean="0"/>
              <a:t>Посещение Краеведческого музея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/>
              <a:t>Посещение картинной галереи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/>
              <a:t>Встречи с творческими людьми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/>
              <a:t>Экскурсия к памятнику погибшим  </a:t>
            </a:r>
            <a:r>
              <a:rPr lang="ru-RU" sz="1800" dirty="0" err="1" smtClean="0"/>
              <a:t>кавалеровцам</a:t>
            </a:r>
            <a:r>
              <a:rPr lang="ru-RU" sz="1800" dirty="0" smtClean="0"/>
              <a:t>  в годы ВОВ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/>
              <a:t>Экскурсия к памятнику металлургам ( мини- гора из образцов всех пород и минералов, которыми богат Кавалеровский район)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/>
              <a:t>Экскурсия к скале </a:t>
            </a:r>
            <a:r>
              <a:rPr lang="ru-RU" sz="1800" dirty="0" err="1" smtClean="0"/>
              <a:t>Дерсу</a:t>
            </a:r>
            <a:r>
              <a:rPr lang="ru-RU" sz="1800" dirty="0" smtClean="0"/>
              <a:t> </a:t>
            </a:r>
            <a:r>
              <a:rPr lang="ru-RU" sz="1800" dirty="0" err="1" smtClean="0"/>
              <a:t>Узала</a:t>
            </a:r>
            <a:endParaRPr lang="ru-RU" sz="1800" dirty="0" smtClean="0"/>
          </a:p>
          <a:p>
            <a:pPr>
              <a:buFont typeface="Wingdings" pitchFamily="2" charset="2"/>
              <a:buChar char="v"/>
            </a:pPr>
            <a:r>
              <a:rPr lang="ru-RU" sz="1800" dirty="0" smtClean="0"/>
              <a:t>Экскурсии на почту, в библиотеку и </a:t>
            </a:r>
            <a:r>
              <a:rPr lang="ru-RU" sz="1800" dirty="0" err="1" smtClean="0"/>
              <a:t>т.д</a:t>
            </a:r>
            <a:endParaRPr lang="ru-RU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36912"/>
            <a:ext cx="3024336" cy="4135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255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Целевые ориентиры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2"/>
            <a:ext cx="8784976" cy="6120680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ребёнок овладевает основными культурными способами деятельности, проявляет инициативу и самостоятельность в разных видах деятельности – игре, общении, и др.; способен выбирать себе род занятий, участников по совместной деятельности;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ребёнок обладает установкой положительного отношения к миру, другим людям и самому себе, обладает чувством собственного достоинства; активно взаимодействует со сверстниками и взрослыми, участвует в совместных играх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пособен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договариваться, учитывать интересы и чувства других, сопереживать неудачам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радоваться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успехам других, адекватно проявляет свои чувства, в том числе чувство веры в себя, старается разрешать конфликты;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ребёнок владеет разными формами и видами игры, различает условную и реальную ситуации, умеет подчиняться разным правилам и социальным нормам;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ребёнок достаточно хорошо владеет устной речью, может выражать свои мысли и желания, может использовать речь для выражения своих мыслей, чувств и желаний, построения речевого высказывания в ситуации общения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ребёнок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способен к волевым усилиям, может следовать социальным нормам поведения и правилам в разных видах деятельности, во взаимоотношениях со взрослыми и сверстниками, может соблюдать правила безопасного поведения и личной гигиены;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ребёнок проявляет любознательность, задаёт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людей;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бладает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начальными знаниями о себе, о природном и социальном мире, в котором он живёт;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ребёнок способен к принятию собственных решений, опираясь на свои знания и умения в различных видах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66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Ксюша\Documents\Bluetooth Folder\IMG-20151016-WA00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785"/>
            <a:ext cx="8172400" cy="68580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229575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0"/>
            <a:ext cx="7858120" cy="6176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 ребёнка дошкольного возраста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процесс, в течение которого ребенок усваивает ценности, традиции своего народа, культуру общества, в котором ему предстоит жить. Этот опыт представлен в структуре личности неповторимым сочетанием находящихся в тесной взаимозависимости четырех компонентов: социальные навыки, специфические знания , социальные качества и ролевое поведение.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29000"/>
            <a:ext cx="4176464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348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 образовательной области</a:t>
            </a:r>
            <a:b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47800"/>
            <a:ext cx="7632848" cy="4800600"/>
          </a:xfrm>
        </p:spPr>
        <p:txBody>
          <a:bodyPr/>
          <a:lstStyle/>
          <a:p>
            <a:pPr lvl="1" algn="just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Усвоение норм и ценностей принятых в обществе, включая моральные и нравственные ценности;</a:t>
            </a:r>
          </a:p>
          <a:p>
            <a:pPr lvl="1" algn="just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развитие общения и взаимодействия ребенка со взрослыми и сверстниками;</a:t>
            </a:r>
          </a:p>
          <a:p>
            <a:pPr lvl="1" algn="just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становление самостоятельности, целенаправленности 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собственных действий;</a:t>
            </a:r>
          </a:p>
          <a:p>
            <a:pPr lvl="1" algn="just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формирование позитивных установок к различным видам труда и творчества;</a:t>
            </a:r>
          </a:p>
          <a:p>
            <a:pPr lvl="1" algn="just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формирование основ безопасного поведения в быту, социуме, природе;</a:t>
            </a:r>
          </a:p>
          <a:p>
            <a:pPr lvl="1" algn="just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развитие социального и эмоционального интеллекта, эмоциональной отзывчивости, сопереживания.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212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Ц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ель: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84784"/>
            <a:ext cx="7643192" cy="4641379"/>
          </a:xfrm>
        </p:spPr>
        <p:txBody>
          <a:bodyPr/>
          <a:lstStyle/>
          <a:p>
            <a:pPr marL="457200" indent="-457200">
              <a:buFont typeface="Wingdings" pitchFamily="2" charset="2"/>
              <a:buChar char="v"/>
            </a:pPr>
            <a:r>
              <a:rPr lang="ru-RU" dirty="0"/>
              <a:t> </a:t>
            </a:r>
            <a:r>
              <a:rPr lang="ru-RU" sz="2800" b="1" dirty="0"/>
              <a:t>позитивная социализация детей дошкольного </a:t>
            </a:r>
            <a:r>
              <a:rPr lang="ru-RU" sz="2800" b="1" dirty="0" smtClean="0"/>
              <a:t>возраста</a:t>
            </a:r>
          </a:p>
          <a:p>
            <a:pPr marL="0" indent="0">
              <a:buNone/>
            </a:pPr>
            <a:endParaRPr lang="ru-RU" sz="2800" dirty="0"/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 dirty="0"/>
              <a:t>приобщение детей к социокультурным нормам, традициям семьи</a:t>
            </a:r>
            <a:r>
              <a:rPr lang="ru-RU" sz="2800" b="1" dirty="0" smtClean="0"/>
              <a:t>, общества </a:t>
            </a:r>
            <a:r>
              <a:rPr lang="ru-RU" sz="2800" b="1" dirty="0"/>
              <a:t>и государства</a:t>
            </a:r>
            <a:endParaRPr lang="ru-RU" sz="2800" dirty="0"/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8618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8863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5042" y="1158416"/>
            <a:ext cx="2160240" cy="251439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у</a:t>
            </a:r>
            <a:r>
              <a:rPr lang="ru-RU" b="1" dirty="0" smtClean="0">
                <a:solidFill>
                  <a:schemeClr val="tx1"/>
                </a:solidFill>
              </a:rPr>
              <a:t>своение норм  и ценностей принятых в обществе, включая моральные и нравственные ценности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87081" y="1141513"/>
            <a:ext cx="2160240" cy="251439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р</a:t>
            </a:r>
            <a:r>
              <a:rPr lang="ru-RU" b="1" dirty="0" smtClean="0">
                <a:solidFill>
                  <a:schemeClr val="tx1"/>
                </a:solidFill>
              </a:rPr>
              <a:t>азвитие общения и взаимодействия ребёнка со взрослыми и сверстниками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31770" y="1124610"/>
            <a:ext cx="2376264" cy="253129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</a:t>
            </a:r>
            <a:r>
              <a:rPr lang="ru-RU" b="1" dirty="0" smtClean="0">
                <a:solidFill>
                  <a:schemeClr val="tx1"/>
                </a:solidFill>
              </a:rPr>
              <a:t>тановление самостоятельности,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целенаправленности и    </a:t>
            </a:r>
            <a:r>
              <a:rPr lang="ru-RU" b="1" dirty="0" err="1" smtClean="0">
                <a:solidFill>
                  <a:schemeClr val="tx1"/>
                </a:solidFill>
              </a:rPr>
              <a:t>саморегуляции</a:t>
            </a:r>
            <a:r>
              <a:rPr lang="ru-RU" b="1" dirty="0" smtClean="0">
                <a:solidFill>
                  <a:schemeClr val="tx1"/>
                </a:solidFill>
              </a:rPr>
              <a:t> собственных действий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020272" y="1124610"/>
            <a:ext cx="2016224" cy="253129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schemeClr val="tx1"/>
                </a:solidFill>
              </a:rPr>
              <a:t>развитие социального и эмоционального интеллекта, эмоциональной отзывчивости, </a:t>
            </a:r>
            <a:r>
              <a:rPr lang="ru-RU" b="1" dirty="0" smtClean="0">
                <a:solidFill>
                  <a:schemeClr val="tx1"/>
                </a:solidFill>
              </a:rPr>
              <a:t>сопереживания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34616" y="3789040"/>
            <a:ext cx="1989112" cy="29523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tx1"/>
                </a:solidFill>
              </a:rPr>
              <a:t>формирование готовности к совместной деятельности со </a:t>
            </a:r>
            <a:r>
              <a:rPr lang="ru-RU" b="1" dirty="0" smtClean="0">
                <a:solidFill>
                  <a:schemeClr val="tx1"/>
                </a:solidFill>
              </a:rPr>
              <a:t>сверстниками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25282" y="3789040"/>
            <a:ext cx="2562742" cy="29523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chemeClr val="tx1"/>
                </a:solidFill>
              </a:rPr>
              <a:t>формирование уважительного отношения и чувства принадлежности к своей семье, малой родине и Отечеству, представлений о социокультурных ценностях нашего народа, об отечественных традициях и </a:t>
            </a:r>
            <a:r>
              <a:rPr lang="ru-RU" sz="1600" b="1" dirty="0" smtClean="0">
                <a:solidFill>
                  <a:schemeClr val="tx1"/>
                </a:solidFill>
              </a:rPr>
              <a:t>праздниках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0" y="3789040"/>
            <a:ext cx="1872208" cy="29523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tx1"/>
                </a:solidFill>
              </a:rPr>
              <a:t>формирование основ безопасности в быту, социуме, природе.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908034" y="3789040"/>
            <a:ext cx="2128462" cy="29523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tx1"/>
                </a:solidFill>
              </a:rPr>
              <a:t>формирование основ безопасности в быту, социуме, природе.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3528" y="244016"/>
            <a:ext cx="8568952" cy="7367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Задачи 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83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6207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Принципы образовательной области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628800"/>
            <a:ext cx="7498080" cy="4619600"/>
          </a:xfrm>
        </p:spPr>
        <p:txBody>
          <a:bodyPr/>
          <a:lstStyle/>
          <a:p>
            <a:pPr marL="82296" indent="0">
              <a:buNone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81267" y="2182315"/>
            <a:ext cx="3312368" cy="17064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tx1"/>
                </a:solidFill>
              </a:rPr>
              <a:t>Комплексно-тематический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47664" y="4293096"/>
            <a:ext cx="3312368" cy="17064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tx1"/>
                </a:solidFill>
              </a:rPr>
              <a:t>Принцип адаптивности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45224" y="2276872"/>
            <a:ext cx="3307230" cy="17064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tx1"/>
                </a:solidFill>
              </a:rPr>
              <a:t>Принцип интеграции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75514" y="4293096"/>
            <a:ext cx="3240360" cy="168393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tx1"/>
                </a:solidFill>
              </a:rPr>
              <a:t>Принцип цикличности (повторяемость тем во всех возрастных группа</a:t>
            </a:r>
            <a:r>
              <a:rPr lang="ru-RU" b="1" dirty="0" smtClean="0">
                <a:solidFill>
                  <a:schemeClr val="tx1"/>
                </a:solidFill>
              </a:rPr>
              <a:t>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3416593" y="907751"/>
            <a:ext cx="360040" cy="1201587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6915674" y="867002"/>
            <a:ext cx="360040" cy="1200909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Выгнутая вправо стрелка 12"/>
          <p:cNvSpPr/>
          <p:nvPr/>
        </p:nvSpPr>
        <p:spPr>
          <a:xfrm>
            <a:off x="7956376" y="836712"/>
            <a:ext cx="1008112" cy="3744416"/>
          </a:xfrm>
          <a:prstGeom prst="curvedLef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лево стрелка 14"/>
          <p:cNvSpPr/>
          <p:nvPr/>
        </p:nvSpPr>
        <p:spPr>
          <a:xfrm>
            <a:off x="1259632" y="836712"/>
            <a:ext cx="1008112" cy="3744416"/>
          </a:xfrm>
          <a:prstGeom prst="curved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63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9006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Формы работы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908720"/>
            <a:ext cx="7498080" cy="5339680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spcBef>
                <a:spcPct val="20000"/>
              </a:spcBef>
              <a:buClrTx/>
              <a:buSzTx/>
              <a:buFont typeface="Wingdings" pitchFamily="2" charset="2"/>
              <a:buChar char="v"/>
            </a:pPr>
            <a:r>
              <a:rPr lang="ru-RU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поисково</a:t>
            </a:r>
            <a:r>
              <a:rPr lang="ru-RU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творческие задания</a:t>
            </a:r>
            <a:r>
              <a:rPr lang="ru-RU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>
              <a:spcBef>
                <a:spcPct val="20000"/>
              </a:spcBef>
              <a:buClrTx/>
              <a:buSzTx/>
              <a:buNone/>
            </a:pPr>
            <a:endParaRPr lang="ru-RU" sz="25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ClrTx/>
              <a:buSzTx/>
              <a:buFont typeface="Wingdings" pitchFamily="2" charset="2"/>
              <a:buChar char="v"/>
            </a:pPr>
            <a:r>
              <a:rPr lang="ru-RU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сюжетно </a:t>
            </a:r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ролевые, досуговые, дидактические и развивающие,  игры-фантазирование, народные игры</a:t>
            </a:r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5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ClrTx/>
              <a:buSzTx/>
              <a:buFont typeface="Wingdings" pitchFamily="2" charset="2"/>
              <a:buChar char="v"/>
            </a:pPr>
            <a:r>
              <a:rPr lang="ru-RU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театрализованные </a:t>
            </a:r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постановки.</a:t>
            </a:r>
            <a:b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342900" lvl="0" indent="-342900">
              <a:spcBef>
                <a:spcPct val="20000"/>
              </a:spcBef>
              <a:buClrTx/>
              <a:buSzTx/>
              <a:buFont typeface="Wingdings" pitchFamily="2" charset="2"/>
              <a:buChar char="v"/>
            </a:pPr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рослушивание записей, просмотр </a:t>
            </a:r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видеофильмов.</a:t>
            </a:r>
            <a:b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5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ClrTx/>
              <a:buSzTx/>
              <a:buFont typeface="Wingdings" pitchFamily="2" charset="2"/>
              <a:buChar char="v"/>
            </a:pPr>
            <a:r>
              <a:rPr lang="ru-RU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интерактивные </a:t>
            </a:r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игры, презентации и др.</a:t>
            </a:r>
            <a:b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lvl="0" indent="-342900">
              <a:spcBef>
                <a:spcPct val="20000"/>
              </a:spcBef>
              <a:buClrTx/>
              <a:buSzTx/>
              <a:buFont typeface="Wingdings" pitchFamily="2" charset="2"/>
              <a:buChar char="v"/>
            </a:pPr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ознавательные </a:t>
            </a:r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беседы.</a:t>
            </a:r>
            <a:b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lvl="0" indent="-342900">
              <a:spcBef>
                <a:spcPct val="20000"/>
              </a:spcBef>
              <a:buClrTx/>
              <a:buSzTx/>
              <a:buFont typeface="Wingdings" pitchFamily="2" charset="2"/>
              <a:buChar char="v"/>
            </a:pPr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тение </a:t>
            </a:r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художественной литературы. </a:t>
            </a:r>
            <a:b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5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ClrTx/>
              <a:buSzTx/>
              <a:buFont typeface="Wingdings" pitchFamily="2" charset="2"/>
              <a:buChar char="v"/>
            </a:pPr>
            <a:r>
              <a:rPr lang="ru-RU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НОД</a:t>
            </a:r>
            <a:endParaRPr lang="ru-RU" sz="2500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endParaRPr lang="ru-RU" sz="2500" dirty="0">
              <a:solidFill>
                <a:prstClr val="black"/>
              </a:solidFill>
              <a:latin typeface="Calibri"/>
            </a:endParaRP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707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Методы и приемы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435608" y="2348880"/>
            <a:ext cx="3657600" cy="383856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Практические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Наглядные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  <a:p>
            <a:pPr>
              <a:buFont typeface="Wingdings" pitchFamily="2" charset="2"/>
              <a:buChar char="v"/>
            </a:pPr>
            <a:r>
              <a:rPr lang="ru-RU" dirty="0"/>
              <a:t>словесные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276088" y="2348880"/>
            <a:ext cx="3657600" cy="3838560"/>
          </a:xfrm>
        </p:spPr>
        <p:txBody>
          <a:bodyPr/>
          <a:lstStyle/>
          <a:p>
            <a:pPr marL="457200" lvl="0" indent="-457200">
              <a:spcBef>
                <a:spcPct val="20000"/>
              </a:spcBef>
              <a:buClrTx/>
              <a:buSzTx/>
              <a:buFont typeface="Wingdings" pitchFamily="2" charset="2"/>
              <a:buChar char="v"/>
            </a:pPr>
            <a:r>
              <a:rPr lang="ru-RU" dirty="0" smtClean="0">
                <a:solidFill>
                  <a:prstClr val="black"/>
                </a:solidFill>
                <a:latin typeface="Calibri"/>
              </a:rPr>
              <a:t>Словесный</a:t>
            </a:r>
          </a:p>
          <a:p>
            <a:pPr marL="457200" lvl="0" indent="-457200">
              <a:spcBef>
                <a:spcPct val="20000"/>
              </a:spcBef>
              <a:buClrTx/>
              <a:buSzTx/>
              <a:buFont typeface="Wingdings" pitchFamily="2" charset="2"/>
              <a:buChar char="v"/>
            </a:pPr>
            <a:endParaRPr lang="ru-RU" dirty="0">
              <a:solidFill>
                <a:prstClr val="black"/>
              </a:solidFill>
              <a:latin typeface="Calibri"/>
            </a:endParaRPr>
          </a:p>
          <a:p>
            <a:pPr marL="457200" lvl="0" indent="-457200">
              <a:spcBef>
                <a:spcPct val="20000"/>
              </a:spcBef>
              <a:buClrTx/>
              <a:buSzTx/>
              <a:buFont typeface="Wingdings" pitchFamily="2" charset="2"/>
              <a:buChar char="v"/>
            </a:pPr>
            <a:r>
              <a:rPr lang="ru-RU" dirty="0">
                <a:solidFill>
                  <a:prstClr val="black"/>
                </a:solidFill>
                <a:latin typeface="Calibri"/>
              </a:rPr>
              <a:t>Создание проблемных 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ситуаций</a:t>
            </a:r>
          </a:p>
          <a:p>
            <a:pPr marL="457200" lvl="0" indent="-457200">
              <a:spcBef>
                <a:spcPct val="20000"/>
              </a:spcBef>
              <a:buClrTx/>
              <a:buSzTx/>
              <a:buFont typeface="Wingdings" pitchFamily="2" charset="2"/>
              <a:buChar char="v"/>
            </a:pPr>
            <a:endParaRPr lang="ru-RU" dirty="0">
              <a:solidFill>
                <a:prstClr val="black"/>
              </a:solidFill>
              <a:latin typeface="Calibri"/>
            </a:endParaRPr>
          </a:p>
          <a:p>
            <a:pPr marL="457200" lvl="0" indent="-457200">
              <a:spcBef>
                <a:spcPct val="20000"/>
              </a:spcBef>
              <a:buClrTx/>
              <a:buSzTx/>
              <a:buFont typeface="Wingdings" pitchFamily="2" charset="2"/>
              <a:buChar char="v"/>
            </a:pPr>
            <a:r>
              <a:rPr lang="ru-RU" dirty="0">
                <a:solidFill>
                  <a:prstClr val="black"/>
                </a:solidFill>
                <a:latin typeface="Calibri"/>
              </a:rPr>
              <a:t>игровой</a:t>
            </a:r>
          </a:p>
          <a:p>
            <a:endParaRPr lang="ru-RU" dirty="0"/>
          </a:p>
        </p:txBody>
      </p:sp>
      <p:sp>
        <p:nvSpPr>
          <p:cNvPr id="9" name="Выгнутая влево стрелка 8"/>
          <p:cNvSpPr/>
          <p:nvPr/>
        </p:nvSpPr>
        <p:spPr>
          <a:xfrm>
            <a:off x="2555776" y="815955"/>
            <a:ext cx="792088" cy="1473494"/>
          </a:xfrm>
          <a:prstGeom prst="curvedRightArrow">
            <a:avLst>
              <a:gd name="adj1" fmla="val 25000"/>
              <a:gd name="adj2" fmla="val 50000"/>
              <a:gd name="adj3" fmla="val 115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право стрелка 9"/>
          <p:cNvSpPr/>
          <p:nvPr/>
        </p:nvSpPr>
        <p:spPr>
          <a:xfrm>
            <a:off x="6588224" y="836712"/>
            <a:ext cx="731520" cy="147349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43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850</TotalTime>
  <Words>1131</Words>
  <Application>Microsoft Office PowerPoint</Application>
  <PresentationFormat>Экран (4:3)</PresentationFormat>
  <Paragraphs>167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Солнцестояние</vt:lpstr>
      <vt:lpstr>Презентация PowerPoint</vt:lpstr>
      <vt:lpstr>Презентация PowerPoint</vt:lpstr>
      <vt:lpstr>Презентация PowerPoint</vt:lpstr>
      <vt:lpstr>Содержание образовательной области </vt:lpstr>
      <vt:lpstr> Цель:</vt:lpstr>
      <vt:lpstr>Презентация PowerPoint</vt:lpstr>
      <vt:lpstr>Принципы образовательной области</vt:lpstr>
      <vt:lpstr>Формы работы</vt:lpstr>
      <vt:lpstr>Методы и приемы</vt:lpstr>
      <vt:lpstr>Презентация PowerPoint</vt:lpstr>
      <vt:lpstr>Развитие игровой деятельности детей </vt:lpstr>
      <vt:lpstr>Классификация игр детей  дошкольного возраста</vt:lpstr>
      <vt:lpstr>Патриотическое воспитание</vt:lpstr>
      <vt:lpstr>Задачи патриотического воспитания </vt:lpstr>
      <vt:lpstr>Формирование основ безопасного поведения в быту, социуме, природе</vt:lpstr>
      <vt:lpstr>Система работы по формированию у дошкольников основ безопасности жизнедеятельности</vt:lpstr>
      <vt:lpstr>Основные направления работы по формированию у дошкольников основ безопасности жизнедеятельности</vt:lpstr>
      <vt:lpstr>Трудовое воспитание</vt:lpstr>
      <vt:lpstr>Виды труда</vt:lpstr>
      <vt:lpstr>Формы организации трудовой деятельности</vt:lpstr>
      <vt:lpstr>Инновационные формы работы  с родителями</vt:lpstr>
      <vt:lpstr>Региональный компонент</vt:lpstr>
      <vt:lpstr>Целевые ориентиры 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114</cp:revision>
  <dcterms:created xsi:type="dcterms:W3CDTF">2014-04-10T09:35:08Z</dcterms:created>
  <dcterms:modified xsi:type="dcterms:W3CDTF">2015-11-08T08:20:32Z</dcterms:modified>
</cp:coreProperties>
</file>