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62" r:id="rId3"/>
    <p:sldId id="264" r:id="rId4"/>
    <p:sldId id="257" r:id="rId5"/>
    <p:sldId id="263" r:id="rId6"/>
    <p:sldId id="266" r:id="rId7"/>
    <p:sldId id="276" r:id="rId8"/>
    <p:sldId id="267" r:id="rId9"/>
    <p:sldId id="272" r:id="rId10"/>
    <p:sldId id="265" r:id="rId11"/>
    <p:sldId id="269" r:id="rId12"/>
    <p:sldId id="277" r:id="rId13"/>
    <p:sldId id="281" r:id="rId14"/>
    <p:sldId id="282" r:id="rId15"/>
    <p:sldId id="283" r:id="rId16"/>
    <p:sldId id="284" r:id="rId17"/>
    <p:sldId id="275" r:id="rId18"/>
    <p:sldId id="259" r:id="rId19"/>
    <p:sldId id="278" r:id="rId20"/>
    <p:sldId id="279" r:id="rId21"/>
    <p:sldId id="27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94624" autoAdjust="0"/>
  </p:normalViewPr>
  <p:slideViewPr>
    <p:cSldViewPr>
      <p:cViewPr>
        <p:scale>
          <a:sx n="110" d="100"/>
          <a:sy n="110" d="100"/>
        </p:scale>
        <p:origin x="-312" y="1698"/>
      </p:cViewPr>
      <p:guideLst>
        <p:guide orient="horz" pos="2160"/>
        <p:guide pos="2880"/>
      </p:guideLst>
    </p:cSldViewPr>
  </p:slideViewPr>
  <p:outlineViewPr>
    <p:cViewPr>
      <p:scale>
        <a:sx n="33" d="100"/>
        <a:sy n="33" d="100"/>
      </p:scale>
      <p:origin x="0" y="177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EFB91-4B22-4F6B-94E4-21668FB5927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ru-RU"/>
        </a:p>
      </dgm:t>
    </dgm:pt>
    <dgm:pt modelId="{9C791F64-815C-4A0B-BD03-7DF611EE82BC}">
      <dgm:prSet phldrT="[Текст]"/>
      <dgm:spPr/>
      <dgm:t>
        <a:bodyPr/>
        <a:lstStyle/>
        <a:p>
          <a:r>
            <a:rPr lang="en-US" dirty="0" smtClean="0"/>
            <a:t>Dialogues</a:t>
          </a:r>
          <a:endParaRPr lang="ru-RU" dirty="0"/>
        </a:p>
      </dgm:t>
    </dgm:pt>
    <dgm:pt modelId="{D9C7AC73-502E-4163-B92B-F5F039CA3616}" type="parTrans" cxnId="{2C4EC747-8A41-48FD-8294-505B354545FA}">
      <dgm:prSet/>
      <dgm:spPr/>
      <dgm:t>
        <a:bodyPr/>
        <a:lstStyle/>
        <a:p>
          <a:endParaRPr lang="ru-RU"/>
        </a:p>
      </dgm:t>
    </dgm:pt>
    <dgm:pt modelId="{06F124D3-46CB-40ED-A1AA-48594E486954}" type="sibTrans" cxnId="{2C4EC747-8A41-48FD-8294-505B354545FA}">
      <dgm:prSet/>
      <dgm:spPr/>
      <dgm:t>
        <a:bodyPr/>
        <a:lstStyle/>
        <a:p>
          <a:endParaRPr lang="ru-RU"/>
        </a:p>
      </dgm:t>
    </dgm:pt>
    <dgm:pt modelId="{28761B71-8506-4332-81CF-CB6E57575252}">
      <dgm:prSet phldrT="[Текст]"/>
      <dgm:spPr/>
      <dgm:t>
        <a:bodyPr/>
        <a:lstStyle/>
        <a:p>
          <a:r>
            <a:rPr lang="en-US" dirty="0" smtClean="0"/>
            <a:t>“Style”</a:t>
          </a:r>
        </a:p>
        <a:p>
          <a:r>
            <a:rPr lang="en-US" dirty="0" smtClean="0"/>
            <a:t>company</a:t>
          </a:r>
          <a:endParaRPr lang="ru-RU" dirty="0"/>
        </a:p>
      </dgm:t>
    </dgm:pt>
    <dgm:pt modelId="{7BC811CB-53DD-4732-BB27-CD794F5A7F87}" type="parTrans" cxnId="{967BF833-500C-4807-97C4-DBA9DB422B54}">
      <dgm:prSet/>
      <dgm:spPr/>
      <dgm:t>
        <a:bodyPr/>
        <a:lstStyle/>
        <a:p>
          <a:endParaRPr lang="ru-RU"/>
        </a:p>
      </dgm:t>
    </dgm:pt>
    <dgm:pt modelId="{CCBCC91D-289B-42AA-94CB-C9A20DD91CB5}" type="sibTrans" cxnId="{967BF833-500C-4807-97C4-DBA9DB422B54}">
      <dgm:prSet/>
      <dgm:spPr/>
      <dgm:t>
        <a:bodyPr/>
        <a:lstStyle/>
        <a:p>
          <a:endParaRPr lang="ru-RU"/>
        </a:p>
      </dgm:t>
    </dgm:pt>
    <dgm:pt modelId="{983B22F5-4643-45DB-8050-7ADF743B2616}">
      <dgm:prSet phldrT="[Текст]"/>
      <dgm:spPr/>
      <dgm:t>
        <a:bodyPr/>
        <a:lstStyle/>
        <a:p>
          <a:r>
            <a:rPr lang="en-US" dirty="0" smtClean="0"/>
            <a:t>“</a:t>
          </a:r>
          <a:r>
            <a:rPr lang="en-US" dirty="0" err="1" smtClean="0"/>
            <a:t>Jugra</a:t>
          </a:r>
          <a:r>
            <a:rPr lang="en-US" dirty="0" smtClean="0"/>
            <a:t>”</a:t>
          </a:r>
        </a:p>
        <a:p>
          <a:r>
            <a:rPr lang="en-US" dirty="0" smtClean="0"/>
            <a:t>company</a:t>
          </a:r>
          <a:endParaRPr lang="ru-RU" dirty="0"/>
        </a:p>
      </dgm:t>
    </dgm:pt>
    <dgm:pt modelId="{618596CC-90E6-435A-B92A-B266A7C4EA6A}" type="parTrans" cxnId="{5B970E63-F44A-4448-A851-5E980099FD47}">
      <dgm:prSet/>
      <dgm:spPr/>
      <dgm:t>
        <a:bodyPr/>
        <a:lstStyle/>
        <a:p>
          <a:endParaRPr lang="ru-RU"/>
        </a:p>
      </dgm:t>
    </dgm:pt>
    <dgm:pt modelId="{24CE4F03-0337-4C7E-9681-3CE3F33198D8}" type="sibTrans" cxnId="{5B970E63-F44A-4448-A851-5E980099FD47}">
      <dgm:prSet/>
      <dgm:spPr/>
      <dgm:t>
        <a:bodyPr/>
        <a:lstStyle/>
        <a:p>
          <a:endParaRPr lang="ru-RU"/>
        </a:p>
      </dgm:t>
    </dgm:pt>
    <dgm:pt modelId="{1352B6A9-9FCD-4B43-A3BB-D699DD509A17}">
      <dgm:prSet phldrT="[Текст]"/>
      <dgm:spPr/>
      <dgm:t>
        <a:bodyPr/>
        <a:lstStyle/>
        <a:p>
          <a:r>
            <a:rPr lang="en-US" dirty="0" smtClean="0"/>
            <a:t>“Lotus”</a:t>
          </a:r>
        </a:p>
        <a:p>
          <a:r>
            <a:rPr lang="en-US" dirty="0" smtClean="0"/>
            <a:t>company</a:t>
          </a:r>
          <a:endParaRPr lang="ru-RU" dirty="0"/>
        </a:p>
      </dgm:t>
    </dgm:pt>
    <dgm:pt modelId="{CCBD2521-D9BE-432D-BBB9-71788B079945}" type="parTrans" cxnId="{6BDE9077-F917-4ACF-82DB-7356F6F3752E}">
      <dgm:prSet/>
      <dgm:spPr/>
      <dgm:t>
        <a:bodyPr/>
        <a:lstStyle/>
        <a:p>
          <a:endParaRPr lang="ru-RU"/>
        </a:p>
      </dgm:t>
    </dgm:pt>
    <dgm:pt modelId="{260D038D-06FD-492F-AF05-A36B27060F89}" type="sibTrans" cxnId="{6BDE9077-F917-4ACF-82DB-7356F6F3752E}">
      <dgm:prSet/>
      <dgm:spPr/>
      <dgm:t>
        <a:bodyPr/>
        <a:lstStyle/>
        <a:p>
          <a:endParaRPr lang="ru-RU"/>
        </a:p>
      </dgm:t>
    </dgm:pt>
    <dgm:pt modelId="{ADDE0D24-21E0-42FC-B0DE-DEACD130838F}" type="pres">
      <dgm:prSet presAssocID="{13EEFB91-4B22-4F6B-94E4-21668FB59275}" presName="cycle" presStyleCnt="0">
        <dgm:presLayoutVars>
          <dgm:chMax val="1"/>
          <dgm:dir/>
          <dgm:animLvl val="ctr"/>
          <dgm:resizeHandles val="exact"/>
        </dgm:presLayoutVars>
      </dgm:prSet>
      <dgm:spPr/>
      <dgm:t>
        <a:bodyPr/>
        <a:lstStyle/>
        <a:p>
          <a:endParaRPr lang="ru-RU"/>
        </a:p>
      </dgm:t>
    </dgm:pt>
    <dgm:pt modelId="{63C12A41-FE8F-4C1C-AC36-1104C057D9CE}" type="pres">
      <dgm:prSet presAssocID="{9C791F64-815C-4A0B-BD03-7DF611EE82BC}" presName="centerShape" presStyleLbl="node0" presStyleIdx="0" presStyleCnt="1" custLinFactNeighborX="-2474" custLinFactNeighborY="-51788"/>
      <dgm:spPr/>
      <dgm:t>
        <a:bodyPr/>
        <a:lstStyle/>
        <a:p>
          <a:endParaRPr lang="ru-RU"/>
        </a:p>
      </dgm:t>
    </dgm:pt>
    <dgm:pt modelId="{9C7AB55D-B0F6-408B-9F77-9A1BC287311D}" type="pres">
      <dgm:prSet presAssocID="{7BC811CB-53DD-4732-BB27-CD794F5A7F87}" presName="Name9" presStyleLbl="parChTrans1D2" presStyleIdx="0" presStyleCnt="3"/>
      <dgm:spPr/>
      <dgm:t>
        <a:bodyPr/>
        <a:lstStyle/>
        <a:p>
          <a:endParaRPr lang="ru-RU"/>
        </a:p>
      </dgm:t>
    </dgm:pt>
    <dgm:pt modelId="{E794024D-FCB7-4DBC-A564-90C278CDFE09}" type="pres">
      <dgm:prSet presAssocID="{7BC811CB-53DD-4732-BB27-CD794F5A7F87}" presName="connTx" presStyleLbl="parChTrans1D2" presStyleIdx="0" presStyleCnt="3"/>
      <dgm:spPr/>
      <dgm:t>
        <a:bodyPr/>
        <a:lstStyle/>
        <a:p>
          <a:endParaRPr lang="ru-RU"/>
        </a:p>
      </dgm:t>
    </dgm:pt>
    <dgm:pt modelId="{C83B3816-2E98-45C3-B682-654AD7F570F5}" type="pres">
      <dgm:prSet presAssocID="{28761B71-8506-4332-81CF-CB6E57575252}" presName="node" presStyleLbl="node1" presStyleIdx="0" presStyleCnt="3" custRadScaleRad="37674" custRadScaleInc="-287422">
        <dgm:presLayoutVars>
          <dgm:bulletEnabled val="1"/>
        </dgm:presLayoutVars>
      </dgm:prSet>
      <dgm:spPr/>
      <dgm:t>
        <a:bodyPr/>
        <a:lstStyle/>
        <a:p>
          <a:endParaRPr lang="ru-RU"/>
        </a:p>
      </dgm:t>
    </dgm:pt>
    <dgm:pt modelId="{A4B5B9D5-FFC3-4883-8AF2-B14886456C37}" type="pres">
      <dgm:prSet presAssocID="{618596CC-90E6-435A-B92A-B266A7C4EA6A}" presName="Name9" presStyleLbl="parChTrans1D2" presStyleIdx="1" presStyleCnt="3"/>
      <dgm:spPr/>
      <dgm:t>
        <a:bodyPr/>
        <a:lstStyle/>
        <a:p>
          <a:endParaRPr lang="ru-RU"/>
        </a:p>
      </dgm:t>
    </dgm:pt>
    <dgm:pt modelId="{83CEB7E3-979E-4652-8A7D-92CA0730846D}" type="pres">
      <dgm:prSet presAssocID="{618596CC-90E6-435A-B92A-B266A7C4EA6A}" presName="connTx" presStyleLbl="parChTrans1D2" presStyleIdx="1" presStyleCnt="3"/>
      <dgm:spPr/>
      <dgm:t>
        <a:bodyPr/>
        <a:lstStyle/>
        <a:p>
          <a:endParaRPr lang="ru-RU"/>
        </a:p>
      </dgm:t>
    </dgm:pt>
    <dgm:pt modelId="{F5E64139-B80A-4EA6-8A92-3A0FF1F50E2E}" type="pres">
      <dgm:prSet presAssocID="{983B22F5-4643-45DB-8050-7ADF743B2616}" presName="node" presStyleLbl="node1" presStyleIdx="1" presStyleCnt="3" custRadScaleRad="157193" custRadScaleInc="-69147">
        <dgm:presLayoutVars>
          <dgm:bulletEnabled val="1"/>
        </dgm:presLayoutVars>
      </dgm:prSet>
      <dgm:spPr/>
      <dgm:t>
        <a:bodyPr/>
        <a:lstStyle/>
        <a:p>
          <a:endParaRPr lang="ru-RU"/>
        </a:p>
      </dgm:t>
    </dgm:pt>
    <dgm:pt modelId="{8A4414AA-8A71-44AB-9BA9-40F8E39E45BB}" type="pres">
      <dgm:prSet presAssocID="{CCBD2521-D9BE-432D-BBB9-71788B079945}" presName="Name9" presStyleLbl="parChTrans1D2" presStyleIdx="2" presStyleCnt="3"/>
      <dgm:spPr/>
      <dgm:t>
        <a:bodyPr/>
        <a:lstStyle/>
        <a:p>
          <a:endParaRPr lang="ru-RU"/>
        </a:p>
      </dgm:t>
    </dgm:pt>
    <dgm:pt modelId="{BE019302-E32A-482B-A704-C571407D6BAC}" type="pres">
      <dgm:prSet presAssocID="{CCBD2521-D9BE-432D-BBB9-71788B079945}" presName="connTx" presStyleLbl="parChTrans1D2" presStyleIdx="2" presStyleCnt="3"/>
      <dgm:spPr/>
      <dgm:t>
        <a:bodyPr/>
        <a:lstStyle/>
        <a:p>
          <a:endParaRPr lang="ru-RU"/>
        </a:p>
      </dgm:t>
    </dgm:pt>
    <dgm:pt modelId="{626741A1-5AB3-45C4-B04C-1A16D4DE2E90}" type="pres">
      <dgm:prSet presAssocID="{1352B6A9-9FCD-4B43-A3BB-D699DD509A17}" presName="node" presStyleLbl="node1" presStyleIdx="2" presStyleCnt="3" custRadScaleRad="160556" custRadScaleInc="70937">
        <dgm:presLayoutVars>
          <dgm:bulletEnabled val="1"/>
        </dgm:presLayoutVars>
      </dgm:prSet>
      <dgm:spPr/>
      <dgm:t>
        <a:bodyPr/>
        <a:lstStyle/>
        <a:p>
          <a:endParaRPr lang="ru-RU"/>
        </a:p>
      </dgm:t>
    </dgm:pt>
  </dgm:ptLst>
  <dgm:cxnLst>
    <dgm:cxn modelId="{8E6CD985-8A4F-4373-A913-0B48844F4510}" type="presOf" srcId="{7BC811CB-53DD-4732-BB27-CD794F5A7F87}" destId="{9C7AB55D-B0F6-408B-9F77-9A1BC287311D}" srcOrd="0" destOrd="0" presId="urn:microsoft.com/office/officeart/2005/8/layout/radial1"/>
    <dgm:cxn modelId="{5B970E63-F44A-4448-A851-5E980099FD47}" srcId="{9C791F64-815C-4A0B-BD03-7DF611EE82BC}" destId="{983B22F5-4643-45DB-8050-7ADF743B2616}" srcOrd="1" destOrd="0" parTransId="{618596CC-90E6-435A-B92A-B266A7C4EA6A}" sibTransId="{24CE4F03-0337-4C7E-9681-3CE3F33198D8}"/>
    <dgm:cxn modelId="{479C930B-D2B7-44C1-819A-264496DCF4E6}" type="presOf" srcId="{13EEFB91-4B22-4F6B-94E4-21668FB59275}" destId="{ADDE0D24-21E0-42FC-B0DE-DEACD130838F}" srcOrd="0" destOrd="0" presId="urn:microsoft.com/office/officeart/2005/8/layout/radial1"/>
    <dgm:cxn modelId="{14A7C597-6B7D-4A94-A3A4-4FAC78A4B0B8}" type="presOf" srcId="{9C791F64-815C-4A0B-BD03-7DF611EE82BC}" destId="{63C12A41-FE8F-4C1C-AC36-1104C057D9CE}" srcOrd="0" destOrd="0" presId="urn:microsoft.com/office/officeart/2005/8/layout/radial1"/>
    <dgm:cxn modelId="{E276DD13-84DD-4EE7-895C-D97936CC3CD4}" type="presOf" srcId="{618596CC-90E6-435A-B92A-B266A7C4EA6A}" destId="{A4B5B9D5-FFC3-4883-8AF2-B14886456C37}" srcOrd="0" destOrd="0" presId="urn:microsoft.com/office/officeart/2005/8/layout/radial1"/>
    <dgm:cxn modelId="{1D44A9D9-92A7-4821-8ADD-BD3B3C79D631}" type="presOf" srcId="{983B22F5-4643-45DB-8050-7ADF743B2616}" destId="{F5E64139-B80A-4EA6-8A92-3A0FF1F50E2E}" srcOrd="0" destOrd="0" presId="urn:microsoft.com/office/officeart/2005/8/layout/radial1"/>
    <dgm:cxn modelId="{2C4EC747-8A41-48FD-8294-505B354545FA}" srcId="{13EEFB91-4B22-4F6B-94E4-21668FB59275}" destId="{9C791F64-815C-4A0B-BD03-7DF611EE82BC}" srcOrd="0" destOrd="0" parTransId="{D9C7AC73-502E-4163-B92B-F5F039CA3616}" sibTransId="{06F124D3-46CB-40ED-A1AA-48594E486954}"/>
    <dgm:cxn modelId="{5137FA5C-FBF5-443E-A3FB-628D410BE5FC}" type="presOf" srcId="{28761B71-8506-4332-81CF-CB6E57575252}" destId="{C83B3816-2E98-45C3-B682-654AD7F570F5}" srcOrd="0" destOrd="0" presId="urn:microsoft.com/office/officeart/2005/8/layout/radial1"/>
    <dgm:cxn modelId="{D2D071C6-9A98-4196-ACDF-4CB43B3E9328}" type="presOf" srcId="{1352B6A9-9FCD-4B43-A3BB-D699DD509A17}" destId="{626741A1-5AB3-45C4-B04C-1A16D4DE2E90}" srcOrd="0" destOrd="0" presId="urn:microsoft.com/office/officeart/2005/8/layout/radial1"/>
    <dgm:cxn modelId="{65EAAC9E-D214-4B11-BB47-F12CDDC3E97D}" type="presOf" srcId="{7BC811CB-53DD-4732-BB27-CD794F5A7F87}" destId="{E794024D-FCB7-4DBC-A564-90C278CDFE09}" srcOrd="1" destOrd="0" presId="urn:microsoft.com/office/officeart/2005/8/layout/radial1"/>
    <dgm:cxn modelId="{6BDE9077-F917-4ACF-82DB-7356F6F3752E}" srcId="{9C791F64-815C-4A0B-BD03-7DF611EE82BC}" destId="{1352B6A9-9FCD-4B43-A3BB-D699DD509A17}" srcOrd="2" destOrd="0" parTransId="{CCBD2521-D9BE-432D-BBB9-71788B079945}" sibTransId="{260D038D-06FD-492F-AF05-A36B27060F89}"/>
    <dgm:cxn modelId="{4472E7A6-0C9C-4D7F-8C41-5C30CC701598}" type="presOf" srcId="{CCBD2521-D9BE-432D-BBB9-71788B079945}" destId="{8A4414AA-8A71-44AB-9BA9-40F8E39E45BB}" srcOrd="0" destOrd="0" presId="urn:microsoft.com/office/officeart/2005/8/layout/radial1"/>
    <dgm:cxn modelId="{967BF833-500C-4807-97C4-DBA9DB422B54}" srcId="{9C791F64-815C-4A0B-BD03-7DF611EE82BC}" destId="{28761B71-8506-4332-81CF-CB6E57575252}" srcOrd="0" destOrd="0" parTransId="{7BC811CB-53DD-4732-BB27-CD794F5A7F87}" sibTransId="{CCBCC91D-289B-42AA-94CB-C9A20DD91CB5}"/>
    <dgm:cxn modelId="{3C564CF9-51E4-4E4F-AAD3-AEBDDFC2AD87}" type="presOf" srcId="{CCBD2521-D9BE-432D-BBB9-71788B079945}" destId="{BE019302-E32A-482B-A704-C571407D6BAC}" srcOrd="1" destOrd="0" presId="urn:microsoft.com/office/officeart/2005/8/layout/radial1"/>
    <dgm:cxn modelId="{B1FB144D-0CFC-45B6-B996-2843D147A2B9}" type="presOf" srcId="{618596CC-90E6-435A-B92A-B266A7C4EA6A}" destId="{83CEB7E3-979E-4652-8A7D-92CA0730846D}" srcOrd="1" destOrd="0" presId="urn:microsoft.com/office/officeart/2005/8/layout/radial1"/>
    <dgm:cxn modelId="{9686B846-CC9A-40B0-9805-A730E062E9AB}" type="presParOf" srcId="{ADDE0D24-21E0-42FC-B0DE-DEACD130838F}" destId="{63C12A41-FE8F-4C1C-AC36-1104C057D9CE}" srcOrd="0" destOrd="0" presId="urn:microsoft.com/office/officeart/2005/8/layout/radial1"/>
    <dgm:cxn modelId="{CF240D00-23CD-40A8-AD42-F037186D5395}" type="presParOf" srcId="{ADDE0D24-21E0-42FC-B0DE-DEACD130838F}" destId="{9C7AB55D-B0F6-408B-9F77-9A1BC287311D}" srcOrd="1" destOrd="0" presId="urn:microsoft.com/office/officeart/2005/8/layout/radial1"/>
    <dgm:cxn modelId="{287B3FF0-87F8-4DC3-B3CB-7823F0C411A3}" type="presParOf" srcId="{9C7AB55D-B0F6-408B-9F77-9A1BC287311D}" destId="{E794024D-FCB7-4DBC-A564-90C278CDFE09}" srcOrd="0" destOrd="0" presId="urn:microsoft.com/office/officeart/2005/8/layout/radial1"/>
    <dgm:cxn modelId="{7485060B-4139-4C5B-9F81-FF21BB3BD8B6}" type="presParOf" srcId="{ADDE0D24-21E0-42FC-B0DE-DEACD130838F}" destId="{C83B3816-2E98-45C3-B682-654AD7F570F5}" srcOrd="2" destOrd="0" presId="urn:microsoft.com/office/officeart/2005/8/layout/radial1"/>
    <dgm:cxn modelId="{E3057909-EF10-4AAE-A95D-1C36B9B85DCD}" type="presParOf" srcId="{ADDE0D24-21E0-42FC-B0DE-DEACD130838F}" destId="{A4B5B9D5-FFC3-4883-8AF2-B14886456C37}" srcOrd="3" destOrd="0" presId="urn:microsoft.com/office/officeart/2005/8/layout/radial1"/>
    <dgm:cxn modelId="{CC53F196-CC91-405F-8B64-090B32847DDA}" type="presParOf" srcId="{A4B5B9D5-FFC3-4883-8AF2-B14886456C37}" destId="{83CEB7E3-979E-4652-8A7D-92CA0730846D}" srcOrd="0" destOrd="0" presId="urn:microsoft.com/office/officeart/2005/8/layout/radial1"/>
    <dgm:cxn modelId="{27CED07F-6B42-4CB2-B750-D2B73BBE5017}" type="presParOf" srcId="{ADDE0D24-21E0-42FC-B0DE-DEACD130838F}" destId="{F5E64139-B80A-4EA6-8A92-3A0FF1F50E2E}" srcOrd="4" destOrd="0" presId="urn:microsoft.com/office/officeart/2005/8/layout/radial1"/>
    <dgm:cxn modelId="{870D5343-D626-467A-97A3-D425BEC69313}" type="presParOf" srcId="{ADDE0D24-21E0-42FC-B0DE-DEACD130838F}" destId="{8A4414AA-8A71-44AB-9BA9-40F8E39E45BB}" srcOrd="5" destOrd="0" presId="urn:microsoft.com/office/officeart/2005/8/layout/radial1"/>
    <dgm:cxn modelId="{2931137E-FDAF-43A2-87B3-2D0C461AE422}" type="presParOf" srcId="{8A4414AA-8A71-44AB-9BA9-40F8E39E45BB}" destId="{BE019302-E32A-482B-A704-C571407D6BAC}" srcOrd="0" destOrd="0" presId="urn:microsoft.com/office/officeart/2005/8/layout/radial1"/>
    <dgm:cxn modelId="{FE9E195A-BE61-459F-8FB2-BE9A708B67E8}" type="presParOf" srcId="{ADDE0D24-21E0-42FC-B0DE-DEACD130838F}" destId="{626741A1-5AB3-45C4-B04C-1A16D4DE2E90}" srcOrd="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12A41-FE8F-4C1C-AC36-1104C057D9CE}">
      <dsp:nvSpPr>
        <dsp:cNvPr id="0" name=""/>
        <dsp:cNvSpPr/>
      </dsp:nvSpPr>
      <dsp:spPr>
        <a:xfrm>
          <a:off x="3250699" y="0"/>
          <a:ext cx="1530994" cy="15309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Dialogues</a:t>
          </a:r>
          <a:endParaRPr lang="ru-RU" sz="1700" kern="1200" dirty="0"/>
        </a:p>
      </dsp:txBody>
      <dsp:txXfrm>
        <a:off x="3250699" y="0"/>
        <a:ext cx="1530994" cy="1530994"/>
      </dsp:txXfrm>
    </dsp:sp>
    <dsp:sp modelId="{9C7AB55D-B0F6-408B-9F77-9A1BC287311D}">
      <dsp:nvSpPr>
        <dsp:cNvPr id="0" name=""/>
        <dsp:cNvSpPr/>
      </dsp:nvSpPr>
      <dsp:spPr>
        <a:xfrm rot="5399999">
          <a:off x="3411725" y="2118723"/>
          <a:ext cx="1208943" cy="33486"/>
        </a:xfrm>
        <a:custGeom>
          <a:avLst/>
          <a:gdLst/>
          <a:ahLst/>
          <a:cxnLst/>
          <a:rect l="0" t="0" r="0" b="0"/>
          <a:pathLst>
            <a:path>
              <a:moveTo>
                <a:pt x="0" y="16743"/>
              </a:moveTo>
              <a:lnTo>
                <a:pt x="1208943" y="1674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399999">
        <a:off x="3985973" y="2105242"/>
        <a:ext cx="60447" cy="60447"/>
      </dsp:txXfrm>
    </dsp:sp>
    <dsp:sp modelId="{C83B3816-2E98-45C3-B682-654AD7F570F5}">
      <dsp:nvSpPr>
        <dsp:cNvPr id="0" name=""/>
        <dsp:cNvSpPr/>
      </dsp:nvSpPr>
      <dsp:spPr>
        <a:xfrm>
          <a:off x="3250700" y="2739938"/>
          <a:ext cx="1530994" cy="15309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“Style”</a:t>
          </a:r>
        </a:p>
        <a:p>
          <a:pPr lvl="0" algn="ctr" defTabSz="844550">
            <a:lnSpc>
              <a:spcPct val="90000"/>
            </a:lnSpc>
            <a:spcBef>
              <a:spcPct val="0"/>
            </a:spcBef>
            <a:spcAft>
              <a:spcPct val="35000"/>
            </a:spcAft>
          </a:pPr>
          <a:r>
            <a:rPr lang="en-US" sz="1900" kern="1200" dirty="0" smtClean="0"/>
            <a:t>company</a:t>
          </a:r>
          <a:endParaRPr lang="ru-RU" sz="1900" kern="1200" dirty="0"/>
        </a:p>
      </dsp:txBody>
      <dsp:txXfrm>
        <a:off x="3250700" y="2739938"/>
        <a:ext cx="1530994" cy="1530994"/>
      </dsp:txXfrm>
    </dsp:sp>
    <dsp:sp modelId="{A4B5B9D5-FFC3-4883-8AF2-B14886456C37}">
      <dsp:nvSpPr>
        <dsp:cNvPr id="0" name=""/>
        <dsp:cNvSpPr/>
      </dsp:nvSpPr>
      <dsp:spPr>
        <a:xfrm rot="1404653">
          <a:off x="4639584" y="1434648"/>
          <a:ext cx="1921587" cy="33486"/>
        </a:xfrm>
        <a:custGeom>
          <a:avLst/>
          <a:gdLst/>
          <a:ahLst/>
          <a:cxnLst/>
          <a:rect l="0" t="0" r="0" b="0"/>
          <a:pathLst>
            <a:path>
              <a:moveTo>
                <a:pt x="0" y="16743"/>
              </a:moveTo>
              <a:lnTo>
                <a:pt x="1921587" y="1674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404653">
        <a:off x="5552338" y="1403351"/>
        <a:ext cx="96079" cy="96079"/>
      </dsp:txXfrm>
    </dsp:sp>
    <dsp:sp modelId="{F5E64139-B80A-4EA6-8A92-3A0FF1F50E2E}">
      <dsp:nvSpPr>
        <dsp:cNvPr id="0" name=""/>
        <dsp:cNvSpPr/>
      </dsp:nvSpPr>
      <dsp:spPr>
        <a:xfrm>
          <a:off x="6419062" y="1371788"/>
          <a:ext cx="1530994" cy="15309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t>
          </a:r>
          <a:r>
            <a:rPr lang="en-US" sz="1900" kern="1200" dirty="0" err="1" smtClean="0"/>
            <a:t>Jugra</a:t>
          </a:r>
          <a:r>
            <a:rPr lang="en-US" sz="1900" kern="1200" dirty="0" smtClean="0"/>
            <a:t>”</a:t>
          </a:r>
        </a:p>
        <a:p>
          <a:pPr lvl="0" algn="ctr" defTabSz="844550">
            <a:lnSpc>
              <a:spcPct val="90000"/>
            </a:lnSpc>
            <a:spcBef>
              <a:spcPct val="0"/>
            </a:spcBef>
            <a:spcAft>
              <a:spcPct val="35000"/>
            </a:spcAft>
          </a:pPr>
          <a:r>
            <a:rPr lang="en-US" sz="1900" kern="1200" dirty="0" smtClean="0"/>
            <a:t>company</a:t>
          </a:r>
          <a:endParaRPr lang="ru-RU" sz="1900" kern="1200" dirty="0"/>
        </a:p>
      </dsp:txBody>
      <dsp:txXfrm>
        <a:off x="6419062" y="1371788"/>
        <a:ext cx="1530994" cy="1530994"/>
      </dsp:txXfrm>
    </dsp:sp>
    <dsp:sp modelId="{8A4414AA-8A71-44AB-9BA9-40F8E39E45BB}">
      <dsp:nvSpPr>
        <dsp:cNvPr id="0" name=""/>
        <dsp:cNvSpPr/>
      </dsp:nvSpPr>
      <dsp:spPr>
        <a:xfrm rot="9404592">
          <a:off x="1623618" y="1398645"/>
          <a:ext cx="1760820" cy="33486"/>
        </a:xfrm>
        <a:custGeom>
          <a:avLst/>
          <a:gdLst/>
          <a:ahLst/>
          <a:cxnLst/>
          <a:rect l="0" t="0" r="0" b="0"/>
          <a:pathLst>
            <a:path>
              <a:moveTo>
                <a:pt x="0" y="16743"/>
              </a:moveTo>
              <a:lnTo>
                <a:pt x="1760820" y="1674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9404592">
        <a:off x="2460008" y="1371368"/>
        <a:ext cx="88041" cy="88041"/>
      </dsp:txXfrm>
    </dsp:sp>
    <dsp:sp modelId="{626741A1-5AB3-45C4-B04C-1A16D4DE2E90}">
      <dsp:nvSpPr>
        <dsp:cNvPr id="0" name=""/>
        <dsp:cNvSpPr/>
      </dsp:nvSpPr>
      <dsp:spPr>
        <a:xfrm>
          <a:off x="226362" y="1299782"/>
          <a:ext cx="1530994" cy="15309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“Lotus”</a:t>
          </a:r>
        </a:p>
        <a:p>
          <a:pPr lvl="0" algn="ctr" defTabSz="844550">
            <a:lnSpc>
              <a:spcPct val="90000"/>
            </a:lnSpc>
            <a:spcBef>
              <a:spcPct val="0"/>
            </a:spcBef>
            <a:spcAft>
              <a:spcPct val="35000"/>
            </a:spcAft>
          </a:pPr>
          <a:r>
            <a:rPr lang="en-US" sz="1900" kern="1200" dirty="0" smtClean="0"/>
            <a:t>company</a:t>
          </a:r>
          <a:endParaRPr lang="ru-RU" sz="1900" kern="1200" dirty="0"/>
        </a:p>
      </dsp:txBody>
      <dsp:txXfrm>
        <a:off x="226362" y="1299782"/>
        <a:ext cx="1530994" cy="15309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DD61F-2B17-4FA5-A080-CA5E180C56A0}" type="datetimeFigureOut">
              <a:rPr lang="ru-RU" smtClean="0"/>
              <a:pPr/>
              <a:t>04.12.2015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1B635-4EDE-48E4-AE45-AF54AD9A3669}" type="slidenum">
              <a:rPr lang="ru-RU" smtClean="0"/>
              <a:pPr/>
              <a:t>‹#›</a:t>
            </a:fld>
            <a:endParaRPr lang="ru-RU"/>
          </a:p>
        </p:txBody>
      </p:sp>
    </p:spTree>
    <p:extLst>
      <p:ext uri="{BB962C8B-B14F-4D97-AF65-F5344CB8AC3E}">
        <p14:creationId xmlns:p14="http://schemas.microsoft.com/office/powerpoint/2010/main" xmlns="" val="329733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177C084-EDFC-4577-A27E-585DFA49EB8F}" type="datetimeFigureOut">
              <a:rPr lang="ru-RU" smtClean="0"/>
              <a:pPr/>
              <a:t>04.12.2015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D4B64E4-853D-4B64-A7D7-7327E7C996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B64E4-853D-4B64-A7D7-7327E7C996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B64E4-853D-4B64-A7D7-7327E7C996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B64E4-853D-4B64-A7D7-7327E7C9962B}" type="slidenum">
              <a:rPr lang="ru-RU" smtClean="0"/>
              <a:pPr/>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B64E4-853D-4B64-A7D7-7327E7C9962B}"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4B64E4-853D-4B64-A7D7-7327E7C9962B}" type="slidenum">
              <a:rPr lang="ru-RU" smtClean="0"/>
              <a:pPr/>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4B64E4-853D-4B64-A7D7-7327E7C9962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4B64E4-853D-4B64-A7D7-7327E7C9962B}" type="slidenum">
              <a:rPr lang="ru-RU" smtClean="0"/>
              <a:pPr/>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77C084-EDFC-4577-A27E-585DFA49EB8F}" type="datetimeFigureOut">
              <a:rPr lang="ru-RU" smtClean="0"/>
              <a:pPr/>
              <a:t>04.12.2015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4B64E4-853D-4B64-A7D7-7327E7C996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0177C084-EDFC-4577-A27E-585DFA49EB8F}"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4B64E4-853D-4B64-A7D7-7327E7C9962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177C084-EDFC-4577-A27E-585DFA49EB8F}" type="datetimeFigureOut">
              <a:rPr lang="ru-RU" smtClean="0"/>
              <a:pPr/>
              <a:t>04.12.2015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D4B64E4-853D-4B64-A7D7-7327E7C9962B}"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77C084-EDFC-4577-A27E-585DFA49EB8F}" type="datetimeFigureOut">
              <a:rPr lang="ru-RU" smtClean="0"/>
              <a:pPr/>
              <a:t>04.12.2015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4B64E4-853D-4B64-A7D7-7327E7C996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1042;&#1080;&#1076;&#1077;&#1086;%20&#1086;&#1090;&#1082;&#1088;&#1099;&#1090;&#1099;&#1081;%20&#1091;&#1088;&#1086;&#1082;\Analysis%20of%20Company%20Financial%20Statements.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1042;&#1080;&#1076;&#1077;&#1086;%20&#1086;&#1090;&#1082;&#1088;&#1099;&#1090;&#1099;&#1081;%20&#1091;&#1088;&#1086;&#1082;\VV%2041%20-%20Financial%20English%20Vocabulary%20Taxes%20(Part%201).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1042;&#1080;&#1076;&#1077;&#1086;%20&#1086;&#1090;&#1082;&#1088;&#1099;&#1090;&#1099;&#1081;%20&#1091;&#1088;&#1086;&#1082;\&#1042;&#1080;&#1076;&#1077;&#1086;&#1091;&#1088;&#1086;&#1082;%20&#1087;&#1086;%20&#1072;&#1085;&#1075;&#1083;&#1080;&#1081;&#1089;&#1082;&#1086;&#1084;&#1091;%20&#1103;&#1079;&#1099;&#1082;&#1091;-%20Passive%20Voice%20-%20&#1057;&#1090;&#1088;&#1072;&#1076;&#1072;&#1090;&#1077;&#1083;&#1100;&#1085;&#1099;&#1081;%20&#1079;&#1072;&#1083;&#1086;&#1075;.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237673"/>
            <a:ext cx="3240360" cy="2653437"/>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040" y="1362230"/>
            <a:ext cx="3416312" cy="2551367"/>
          </a:xfrm>
          <a:prstGeom prst="rect">
            <a:avLst/>
          </a:prstGeom>
          <a:ln>
            <a:noFill/>
          </a:ln>
          <a:effectLst>
            <a:softEdge rad="112500"/>
          </a:effectLst>
        </p:spPr>
      </p:pic>
      <p:sp>
        <p:nvSpPr>
          <p:cNvPr id="6" name="TextBox 5"/>
          <p:cNvSpPr txBox="1"/>
          <p:nvPr/>
        </p:nvSpPr>
        <p:spPr>
          <a:xfrm>
            <a:off x="498383" y="332656"/>
            <a:ext cx="1944216"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PROFIT</a:t>
            </a:r>
            <a:endParaRPr lang="ru-RU" sz="2800" dirty="0">
              <a:effectLst>
                <a:outerShdw blurRad="38100" dist="38100" dir="2700000" algn="tl">
                  <a:srgbClr val="000000">
                    <a:alpha val="43137"/>
                  </a:srgbClr>
                </a:outerShdw>
              </a:effectLst>
            </a:endParaRPr>
          </a:p>
        </p:txBody>
      </p:sp>
      <p:sp>
        <p:nvSpPr>
          <p:cNvPr id="7" name="TextBox 6"/>
          <p:cNvSpPr txBox="1"/>
          <p:nvPr/>
        </p:nvSpPr>
        <p:spPr>
          <a:xfrm>
            <a:off x="3347864" y="583807"/>
            <a:ext cx="20162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EXPENSES</a:t>
            </a:r>
            <a:endParaRPr lang="ru-RU" sz="2800" dirty="0">
              <a:effectLst>
                <a:outerShdw blurRad="38100" dist="38100" dir="2700000" algn="tl">
                  <a:srgbClr val="000000">
                    <a:alpha val="43137"/>
                  </a:srgbClr>
                </a:outerShdw>
              </a:effectLst>
            </a:endParaRPr>
          </a:p>
        </p:txBody>
      </p:sp>
      <p:sp>
        <p:nvSpPr>
          <p:cNvPr id="8" name="TextBox 7"/>
          <p:cNvSpPr txBox="1"/>
          <p:nvPr/>
        </p:nvSpPr>
        <p:spPr>
          <a:xfrm>
            <a:off x="6012160" y="260648"/>
            <a:ext cx="276824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COAST</a:t>
            </a:r>
            <a:r>
              <a:rPr lang="en-US" sz="2800" b="1" dirty="0" smtClean="0"/>
              <a:t> </a:t>
            </a:r>
            <a:r>
              <a:rPr lang="en-US" sz="2800" b="1" dirty="0" smtClean="0">
                <a:effectLst>
                  <a:outerShdw blurRad="38100" dist="38100" dir="2700000" algn="tl">
                    <a:srgbClr val="000000">
                      <a:alpha val="43137"/>
                    </a:srgbClr>
                  </a:outerShdw>
                </a:effectLst>
              </a:rPr>
              <a:t>PRICE</a:t>
            </a:r>
            <a:endParaRPr lang="ru-RU" sz="2800" b="1" dirty="0">
              <a:effectLst>
                <a:outerShdw blurRad="38100" dist="38100" dir="2700000" algn="tl">
                  <a:srgbClr val="000000">
                    <a:alpha val="43137"/>
                  </a:srgbClr>
                </a:outerShdw>
              </a:effectLst>
            </a:endParaRPr>
          </a:p>
        </p:txBody>
      </p:sp>
      <p:sp>
        <p:nvSpPr>
          <p:cNvPr id="9" name="TextBox 8"/>
          <p:cNvSpPr txBox="1"/>
          <p:nvPr/>
        </p:nvSpPr>
        <p:spPr>
          <a:xfrm>
            <a:off x="3059832" y="4426519"/>
            <a:ext cx="2592288"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REALIZATION</a:t>
            </a:r>
            <a:endParaRPr lang="ru-RU" sz="2800" dirty="0">
              <a:effectLst>
                <a:outerShdw blurRad="38100" dist="38100" dir="2700000" algn="tl">
                  <a:srgbClr val="000000">
                    <a:alpha val="43137"/>
                  </a:srgbClr>
                </a:outerShdw>
              </a:effectLst>
            </a:endParaRPr>
          </a:p>
        </p:txBody>
      </p:sp>
      <p:sp>
        <p:nvSpPr>
          <p:cNvPr id="12" name="TextBox 11"/>
          <p:cNvSpPr txBox="1"/>
          <p:nvPr/>
        </p:nvSpPr>
        <p:spPr>
          <a:xfrm>
            <a:off x="498383" y="3916410"/>
            <a:ext cx="2057393"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ASSETS</a:t>
            </a:r>
            <a:endParaRPr lang="ru-RU" sz="2800" dirty="0">
              <a:effectLst>
                <a:outerShdw blurRad="38100" dist="38100" dir="2700000" algn="tl">
                  <a:srgbClr val="000000">
                    <a:alpha val="43137"/>
                  </a:srgbClr>
                </a:outerShdw>
              </a:effectLst>
            </a:endParaRPr>
          </a:p>
        </p:txBody>
      </p:sp>
      <p:sp>
        <p:nvSpPr>
          <p:cNvPr id="15" name="TextBox 14"/>
          <p:cNvSpPr txBox="1"/>
          <p:nvPr/>
        </p:nvSpPr>
        <p:spPr>
          <a:xfrm flipH="1">
            <a:off x="6876256" y="4077072"/>
            <a:ext cx="2151081"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LIABILITIES</a:t>
            </a:r>
            <a:endParaRPr lang="ru-RU" sz="2800" dirty="0">
              <a:effectLst>
                <a:outerShdw blurRad="38100" dist="38100" dir="2700000" algn="tl">
                  <a:srgbClr val="000000">
                    <a:alpha val="43137"/>
                  </a:srgbClr>
                </a:outerShdw>
              </a:effectLst>
            </a:endParaRPr>
          </a:p>
        </p:txBody>
      </p:sp>
      <p:sp>
        <p:nvSpPr>
          <p:cNvPr id="18" name="TextBox 17"/>
          <p:cNvSpPr txBox="1"/>
          <p:nvPr/>
        </p:nvSpPr>
        <p:spPr>
          <a:xfrm>
            <a:off x="467544" y="5517232"/>
            <a:ext cx="3240360" cy="1169551"/>
          </a:xfrm>
          <a:prstGeom prst="rect">
            <a:avLst/>
          </a:prstGeom>
          <a:noFill/>
        </p:spPr>
        <p:txBody>
          <a:bodyPr wrap="square" rtlCol="0">
            <a:spAutoFit/>
          </a:bodyPr>
          <a:lstStyle/>
          <a:p>
            <a:r>
              <a:rPr lang="en-US" sz="2800" b="1" u="sng" dirty="0" smtClean="0">
                <a:solidFill>
                  <a:schemeClr val="bg1"/>
                </a:solidFill>
                <a:effectLst>
                  <a:outerShdw blurRad="38100" dist="38100" dir="2700000" algn="tl">
                    <a:srgbClr val="000000">
                      <a:alpha val="43137"/>
                    </a:srgbClr>
                  </a:outerShdw>
                </a:effectLst>
              </a:rPr>
              <a:t>The Passive Voice</a:t>
            </a:r>
          </a:p>
          <a:p>
            <a:r>
              <a:rPr lang="en-US" sz="2400" dirty="0" smtClean="0">
                <a:solidFill>
                  <a:schemeClr val="bg1"/>
                </a:solidFill>
                <a:effectLst>
                  <a:outerShdw blurRad="38100" dist="38100" dir="2700000" algn="tl">
                    <a:srgbClr val="000000">
                      <a:alpha val="43137"/>
                    </a:srgbClr>
                  </a:outerShdw>
                </a:effectLst>
              </a:rPr>
              <a:t>to be + Participle II</a:t>
            </a:r>
          </a:p>
          <a:p>
            <a:endParaRPr lang="en-US" dirty="0" smtClean="0">
              <a:effectLst>
                <a:outerShdw blurRad="38100" dist="38100" dir="2700000" algn="tl">
                  <a:srgbClr val="000000">
                    <a:alpha val="43137"/>
                  </a:srgbClr>
                </a:outerShdw>
              </a:effectLst>
            </a:endParaRPr>
          </a:p>
        </p:txBody>
      </p:sp>
      <p:pic>
        <p:nvPicPr>
          <p:cNvPr id="2" name="01-river-flows-in-you.mp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342196" y="5797207"/>
            <a:ext cx="609600" cy="609600"/>
          </a:xfrm>
          <a:prstGeom prst="rect">
            <a:avLst/>
          </a:prstGeom>
        </p:spPr>
      </p:pic>
    </p:spTree>
    <p:extLst>
      <p:ext uri="{BB962C8B-B14F-4D97-AF65-F5344CB8AC3E}">
        <p14:creationId xmlns:p14="http://schemas.microsoft.com/office/powerpoint/2010/main" xmlns="" val="40596979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dirty="0" smtClean="0"/>
              <a:t>Financial report</a:t>
            </a:r>
            <a:endParaRPr lang="ru-RU" dirty="0"/>
          </a:p>
        </p:txBody>
      </p:sp>
      <p:pic>
        <p:nvPicPr>
          <p:cNvPr id="4" name="Analysis of Company Financial Statements.mp4">
            <a:hlinkClick r:id="" action="ppaction://media"/>
          </p:cNvPr>
          <p:cNvPicPr>
            <a:picLocks noGrp="1" noRot="1" noChangeAspect="1"/>
          </p:cNvPicPr>
          <p:nvPr>
            <p:ph idx="1"/>
            <a:videoFile r:link="rId1"/>
          </p:nvPr>
        </p:nvPicPr>
        <p:blipFill>
          <a:blip r:embed="rId3" cstate="print"/>
          <a:stretch>
            <a:fillRect/>
          </a:stretch>
        </p:blipFill>
        <p:spPr>
          <a:xfrm>
            <a:off x="467544" y="1412776"/>
            <a:ext cx="8280920" cy="4824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060848"/>
            <a:ext cx="8229600" cy="4525963"/>
          </a:xfrm>
        </p:spPr>
        <p:txBody>
          <a:bodyPr/>
          <a:lstStyle/>
          <a:p>
            <a:pPr algn="just"/>
            <a:r>
              <a:rPr lang="en-US" dirty="0" smtClean="0"/>
              <a:t>What </a:t>
            </a:r>
            <a:r>
              <a:rPr lang="en-US" dirty="0"/>
              <a:t>results </a:t>
            </a:r>
            <a:r>
              <a:rPr lang="en-US" dirty="0" smtClean="0"/>
              <a:t>did </a:t>
            </a:r>
            <a:r>
              <a:rPr lang="en-US" dirty="0"/>
              <a:t>you see?</a:t>
            </a:r>
            <a:endParaRPr lang="ru-RU" dirty="0"/>
          </a:p>
          <a:p>
            <a:pPr algn="just"/>
            <a:endParaRPr lang="ru-RU" dirty="0" smtClean="0"/>
          </a:p>
          <a:p>
            <a:pPr algn="just"/>
            <a:r>
              <a:rPr lang="en-US" dirty="0" smtClean="0"/>
              <a:t>Which </a:t>
            </a:r>
            <a:r>
              <a:rPr lang="en-US" dirty="0"/>
              <a:t>factors </a:t>
            </a:r>
            <a:r>
              <a:rPr lang="en-US" dirty="0" smtClean="0"/>
              <a:t>did affect </a:t>
            </a:r>
            <a:r>
              <a:rPr lang="en-US" dirty="0"/>
              <a:t>financial results ?</a:t>
            </a:r>
            <a:endParaRPr lang="ru-RU" dirty="0"/>
          </a:p>
          <a:p>
            <a:pPr algn="just"/>
            <a:endParaRPr lang="ru-RU" dirty="0"/>
          </a:p>
        </p:txBody>
      </p:sp>
      <p:sp>
        <p:nvSpPr>
          <p:cNvPr id="3" name="Заголовок 2"/>
          <p:cNvSpPr>
            <a:spLocks noGrp="1"/>
          </p:cNvSpPr>
          <p:nvPr>
            <p:ph type="title"/>
          </p:nvPr>
        </p:nvSpPr>
        <p:spPr>
          <a:xfrm>
            <a:off x="457200" y="692696"/>
            <a:ext cx="8229600" cy="1143000"/>
          </a:xfrm>
        </p:spPr>
        <p:txBody>
          <a:bodyPr>
            <a:normAutofit fontScale="90000"/>
          </a:bodyPr>
          <a:lstStyle/>
          <a:p>
            <a:pPr algn="ctr"/>
            <a:r>
              <a:rPr lang="en-US" dirty="0"/>
              <a:t>Questions to the video (Financial report)</a:t>
            </a:r>
            <a:r>
              <a:rPr lang="ru-RU" dirty="0"/>
              <a:t/>
            </a:r>
            <a:br>
              <a:rPr lang="ru-RU" dirty="0"/>
            </a:br>
            <a:endParaRPr lang="ru-RU" dirty="0"/>
          </a:p>
        </p:txBody>
      </p:sp>
    </p:spTree>
    <p:extLst>
      <p:ext uri="{BB962C8B-B14F-4D97-AF65-F5344CB8AC3E}">
        <p14:creationId xmlns:p14="http://schemas.microsoft.com/office/powerpoint/2010/main" xmlns="" val="3808887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96378077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pPr algn="ctr"/>
            <a:r>
              <a:rPr lang="en-US" dirty="0"/>
              <a:t>C</a:t>
            </a:r>
            <a:r>
              <a:rPr lang="en-US" dirty="0" smtClean="0"/>
              <a:t>reate </a:t>
            </a:r>
            <a:r>
              <a:rPr lang="en-US" dirty="0"/>
              <a:t>dialogues </a:t>
            </a:r>
            <a:r>
              <a:rPr lang="en-US" dirty="0" smtClean="0"/>
              <a:t>in English</a:t>
            </a:r>
            <a:endParaRPr lang="ru-RU" dirty="0"/>
          </a:p>
        </p:txBody>
      </p:sp>
    </p:spTree>
    <p:extLst>
      <p:ext uri="{BB962C8B-B14F-4D97-AF65-F5344CB8AC3E}">
        <p14:creationId xmlns:p14="http://schemas.microsoft.com/office/powerpoint/2010/main" xmlns="" val="3290113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8520" y="1196752"/>
            <a:ext cx="8795320" cy="4810539"/>
          </a:xfrm>
        </p:spPr>
        <p:txBody>
          <a:bodyPr>
            <a:normAutofit fontScale="62500" lnSpcReduction="20000"/>
          </a:bodyPr>
          <a:lstStyle/>
          <a:p>
            <a:pPr marL="109728" indent="0" algn="just">
              <a:buNone/>
            </a:pPr>
            <a:r>
              <a:rPr lang="en-US" dirty="0" smtClean="0"/>
              <a:t>Based </a:t>
            </a:r>
            <a:r>
              <a:rPr lang="en-US" dirty="0"/>
              <a:t>on the financial statements of the main accountant ____________________ OOO "_________________" it is necessary to determine the financial result from the sale of products, calculate the influence of factors on the financial result from the sale of products by volume of production, the level average prices of product, variable costs per unit of output and the amount of fixed cost payment to make way chain substitutions. Make a conclusion</a:t>
            </a:r>
            <a:r>
              <a:rPr lang="en-US" dirty="0" smtClean="0"/>
              <a:t>.</a:t>
            </a:r>
            <a:r>
              <a:rPr lang="en-US" dirty="0"/>
              <a:t> </a:t>
            </a:r>
            <a:endParaRPr lang="ru-RU" dirty="0"/>
          </a:p>
          <a:p>
            <a:pPr marL="109728" indent="0">
              <a:buNone/>
            </a:pPr>
            <a:r>
              <a:rPr lang="en-US" dirty="0"/>
              <a:t> </a:t>
            </a:r>
            <a:endParaRPr lang="ru-RU" dirty="0"/>
          </a:p>
          <a:p>
            <a:pPr marL="109728" indent="0">
              <a:buNone/>
            </a:pPr>
            <a:r>
              <a:rPr lang="en-US" sz="2600" dirty="0"/>
              <a:t>10230</a:t>
            </a:r>
            <a:r>
              <a:rPr lang="ru-RU" sz="2600" dirty="0"/>
              <a:t>х</a:t>
            </a:r>
            <a:r>
              <a:rPr lang="en-US" sz="2600" dirty="0"/>
              <a:t> (4,2-2,49)-10332=+7161</a:t>
            </a:r>
            <a:endParaRPr lang="ru-RU" sz="2600" dirty="0"/>
          </a:p>
          <a:p>
            <a:pPr marL="109728" indent="0">
              <a:buNone/>
            </a:pPr>
            <a:r>
              <a:rPr lang="en-US" sz="2600" dirty="0"/>
              <a:t>8340</a:t>
            </a:r>
            <a:r>
              <a:rPr lang="ru-RU" sz="2600" dirty="0"/>
              <a:t>х</a:t>
            </a:r>
            <a:r>
              <a:rPr lang="en-US" sz="2600" dirty="0"/>
              <a:t>(4,2-2,49)-10332= +3929</a:t>
            </a:r>
            <a:endParaRPr lang="ru-RU" sz="2600" dirty="0"/>
          </a:p>
          <a:p>
            <a:pPr marL="109728" indent="0">
              <a:buNone/>
            </a:pPr>
            <a:r>
              <a:rPr lang="en-US" sz="2600" dirty="0"/>
              <a:t>8340</a:t>
            </a:r>
            <a:r>
              <a:rPr lang="ru-RU" sz="2600" dirty="0"/>
              <a:t>х</a:t>
            </a:r>
            <a:r>
              <a:rPr lang="en-US" sz="2600" dirty="0"/>
              <a:t> (4,7-2,49)-10332= +8099</a:t>
            </a:r>
            <a:endParaRPr lang="ru-RU" sz="2600" dirty="0"/>
          </a:p>
          <a:p>
            <a:pPr marL="109728" indent="0">
              <a:buNone/>
            </a:pPr>
            <a:r>
              <a:rPr lang="en-US" sz="2600" dirty="0"/>
              <a:t>8340</a:t>
            </a:r>
            <a:r>
              <a:rPr lang="ru-RU" sz="2600" dirty="0"/>
              <a:t>х</a:t>
            </a:r>
            <a:r>
              <a:rPr lang="en-US" sz="2600" dirty="0"/>
              <a:t>(4,7-2,45)-10332=8433</a:t>
            </a:r>
            <a:endParaRPr lang="ru-RU" sz="2600" dirty="0"/>
          </a:p>
          <a:p>
            <a:pPr marL="109728" indent="0">
              <a:buNone/>
            </a:pPr>
            <a:r>
              <a:rPr lang="en-US" sz="2600" dirty="0"/>
              <a:t>8340</a:t>
            </a:r>
            <a:r>
              <a:rPr lang="ru-RU" sz="2600" dirty="0"/>
              <a:t>х</a:t>
            </a:r>
            <a:r>
              <a:rPr lang="en-US" sz="2600" dirty="0"/>
              <a:t>(4,7-2,45)-11259=7506</a:t>
            </a:r>
            <a:endParaRPr lang="ru-RU" sz="2600" dirty="0"/>
          </a:p>
          <a:p>
            <a:pPr marL="109728" indent="0">
              <a:buNone/>
            </a:pPr>
            <a:r>
              <a:rPr lang="en-US" sz="2600" dirty="0"/>
              <a:t>Total profit = </a:t>
            </a:r>
            <a:r>
              <a:rPr lang="ru-RU" sz="2600" dirty="0"/>
              <a:t>П</a:t>
            </a:r>
            <a:r>
              <a:rPr lang="en-US" sz="2600" dirty="0"/>
              <a:t>1-</a:t>
            </a:r>
            <a:r>
              <a:rPr lang="ru-RU" sz="2600" dirty="0"/>
              <a:t>По</a:t>
            </a:r>
            <a:r>
              <a:rPr lang="en-US" sz="2600" dirty="0"/>
              <a:t>= 7506-7161=+345</a:t>
            </a:r>
            <a:endParaRPr lang="ru-RU" sz="2600" dirty="0"/>
          </a:p>
          <a:p>
            <a:pPr marL="109728" indent="0">
              <a:buNone/>
            </a:pPr>
            <a:r>
              <a:rPr lang="en-US" sz="2600" dirty="0"/>
              <a:t>Including for change:</a:t>
            </a:r>
            <a:endParaRPr lang="ru-RU" sz="2600" dirty="0"/>
          </a:p>
          <a:p>
            <a:pPr marL="109728" indent="0">
              <a:buNone/>
            </a:pPr>
            <a:r>
              <a:rPr lang="en-US" sz="2600" dirty="0"/>
              <a:t>- Volume prod. – </a:t>
            </a:r>
            <a:r>
              <a:rPr lang="en-US" sz="2600" dirty="0" smtClean="0"/>
              <a:t> </a:t>
            </a:r>
            <a:r>
              <a:rPr lang="en-US" sz="2600" dirty="0"/>
              <a:t>3929-7161= -3232</a:t>
            </a:r>
            <a:endParaRPr lang="ru-RU" sz="2600" dirty="0"/>
          </a:p>
          <a:p>
            <a:pPr marL="109728" indent="0">
              <a:buNone/>
            </a:pPr>
            <a:r>
              <a:rPr lang="en-US" sz="2600" dirty="0"/>
              <a:t>- Prices –           </a:t>
            </a:r>
            <a:r>
              <a:rPr lang="en-US" sz="2600" dirty="0" smtClean="0"/>
              <a:t>    </a:t>
            </a:r>
            <a:r>
              <a:rPr lang="en-US" sz="2600" dirty="0"/>
              <a:t>8099-3929= +4170</a:t>
            </a:r>
            <a:endParaRPr lang="ru-RU" sz="2600" dirty="0"/>
          </a:p>
          <a:p>
            <a:pPr marL="109728" indent="0">
              <a:buNone/>
            </a:pPr>
            <a:r>
              <a:rPr lang="en-US" sz="2600" dirty="0"/>
              <a:t>- variable costs    8433-8099= +334 </a:t>
            </a:r>
            <a:endParaRPr lang="ru-RU" sz="2600" dirty="0"/>
          </a:p>
          <a:p>
            <a:pPr marL="109728" indent="0">
              <a:buNone/>
            </a:pPr>
            <a:r>
              <a:rPr lang="en-US" sz="2600" dirty="0"/>
              <a:t>- fixed costs        </a:t>
            </a:r>
            <a:r>
              <a:rPr lang="en-US" sz="2600" dirty="0" smtClean="0"/>
              <a:t> 7506-8433</a:t>
            </a:r>
            <a:r>
              <a:rPr lang="en-US" sz="2600" dirty="0"/>
              <a:t>= -</a:t>
            </a:r>
            <a:r>
              <a:rPr lang="en-US" sz="2600" dirty="0" smtClean="0"/>
              <a:t>927</a:t>
            </a:r>
            <a:endParaRPr lang="ru-RU" sz="2600" dirty="0"/>
          </a:p>
        </p:txBody>
      </p:sp>
      <p:sp>
        <p:nvSpPr>
          <p:cNvPr id="3" name="Заголовок 2"/>
          <p:cNvSpPr>
            <a:spLocks noGrp="1"/>
          </p:cNvSpPr>
          <p:nvPr>
            <p:ph type="title"/>
          </p:nvPr>
        </p:nvSpPr>
        <p:spPr/>
        <p:txBody>
          <a:bodyPr/>
          <a:lstStyle/>
          <a:p>
            <a:pPr algn="ctr"/>
            <a:r>
              <a:rPr lang="ru-RU" dirty="0" smtClean="0"/>
              <a:t>Вариант 1</a:t>
            </a:r>
            <a:endParaRPr lang="ru-RU" dirty="0"/>
          </a:p>
        </p:txBody>
      </p:sp>
      <p:graphicFrame>
        <p:nvGraphicFramePr>
          <p:cNvPr id="5" name="Объект 3"/>
          <p:cNvGraphicFramePr>
            <a:graphicFrameLocks/>
          </p:cNvGraphicFramePr>
          <p:nvPr>
            <p:extLst>
              <p:ext uri="{D42A27DB-BD31-4B8C-83A1-F6EECF244321}">
                <p14:modId xmlns:p14="http://schemas.microsoft.com/office/powerpoint/2010/main" xmlns="" val="3619309714"/>
              </p:ext>
            </p:extLst>
          </p:nvPr>
        </p:nvGraphicFramePr>
        <p:xfrm>
          <a:off x="4283060" y="2492896"/>
          <a:ext cx="4860940" cy="3877316"/>
        </p:xfrm>
        <a:graphic>
          <a:graphicData uri="http://schemas.openxmlformats.org/drawingml/2006/table">
            <a:tbl>
              <a:tblPr>
                <a:tableStyleId>{5C22544A-7EE6-4342-B048-85BDC9FD1C3A}</a:tableStyleId>
              </a:tblPr>
              <a:tblGrid>
                <a:gridCol w="1165877"/>
                <a:gridCol w="1243291"/>
                <a:gridCol w="1243291"/>
                <a:gridCol w="1208481"/>
              </a:tblGrid>
              <a:tr h="294578">
                <a:tc>
                  <a:txBody>
                    <a:bodyPr/>
                    <a:lstStyle/>
                    <a:p>
                      <a:pPr algn="ctr">
                        <a:lnSpc>
                          <a:spcPct val="115000"/>
                        </a:lnSpc>
                        <a:spcAft>
                          <a:spcPts val="0"/>
                        </a:spcAft>
                      </a:pPr>
                      <a:r>
                        <a:rPr lang="en-US" sz="1100" dirty="0">
                          <a:effectLst/>
                        </a:rPr>
                        <a:t>Index</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9 months</a:t>
                      </a:r>
                      <a:r>
                        <a:rPr lang="ru-RU" sz="1100">
                          <a:effectLst/>
                        </a:rPr>
                        <a:t> 2014</a:t>
                      </a:r>
                      <a:r>
                        <a:rPr lang="en-US" sz="1100">
                          <a:effectLst/>
                        </a:rPr>
                        <a:t>y</a:t>
                      </a:r>
                      <a:r>
                        <a:rPr lang="ru-RU" sz="1100">
                          <a:effectLst/>
                        </a:rPr>
                        <a:t>.</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9 </a:t>
                      </a:r>
                      <a:r>
                        <a:rPr lang="ru-RU" sz="1100">
                          <a:effectLst/>
                        </a:rPr>
                        <a:t>month</a:t>
                      </a:r>
                      <a:r>
                        <a:rPr lang="en-US" sz="1100">
                          <a:effectLst/>
                        </a:rPr>
                        <a:t>s </a:t>
                      </a:r>
                      <a:r>
                        <a:rPr lang="ru-RU" sz="1100">
                          <a:effectLst/>
                        </a:rPr>
                        <a:t>201</a:t>
                      </a:r>
                      <a:r>
                        <a:rPr lang="en-US" sz="1100">
                          <a:effectLst/>
                        </a:rPr>
                        <a:t>5y</a:t>
                      </a:r>
                      <a:r>
                        <a:rPr lang="ru-RU" sz="1100">
                          <a:effectLst/>
                        </a:rPr>
                        <a:t>.</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dirty="0" err="1">
                          <a:effectLst/>
                        </a:rPr>
                        <a:t>Deviation</a:t>
                      </a:r>
                      <a:r>
                        <a:rPr lang="ru-RU" sz="1100" dirty="0">
                          <a:effectLst/>
                        </a:rPr>
                        <a:t> +, -</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156">
                <a:tc>
                  <a:txBody>
                    <a:bodyPr/>
                    <a:lstStyle/>
                    <a:p>
                      <a:pPr algn="just">
                        <a:lnSpc>
                          <a:spcPct val="115000"/>
                        </a:lnSpc>
                        <a:spcAft>
                          <a:spcPts val="0"/>
                        </a:spcAft>
                      </a:pPr>
                      <a:r>
                        <a:rPr lang="en-US" sz="1100">
                          <a:effectLst/>
                        </a:rPr>
                        <a:t>The volume of production, ths. </a:t>
                      </a:r>
                      <a:r>
                        <a:rPr lang="ru-RU" sz="1100">
                          <a:effectLst/>
                        </a:rPr>
                        <a:t>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10230 /  42966</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8340 / 39198</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-1890 </a:t>
                      </a:r>
                      <a:r>
                        <a:rPr lang="ru-RU" sz="1100">
                          <a:effectLst/>
                        </a:rPr>
                        <a:t>шт.</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156">
                <a:tc>
                  <a:txBody>
                    <a:bodyPr/>
                    <a:lstStyle/>
                    <a:p>
                      <a:pPr algn="just">
                        <a:lnSpc>
                          <a:spcPct val="115000"/>
                        </a:lnSpc>
                        <a:spcAft>
                          <a:spcPts val="0"/>
                        </a:spcAft>
                      </a:pPr>
                      <a:r>
                        <a:rPr lang="en-US" sz="1100">
                          <a:effectLst/>
                        </a:rPr>
                        <a:t>Price of one product thousands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4,2</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4,7</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+0,5</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156">
                <a:tc>
                  <a:txBody>
                    <a:bodyPr/>
                    <a:lstStyle/>
                    <a:p>
                      <a:pPr algn="just">
                        <a:lnSpc>
                          <a:spcPct val="115000"/>
                        </a:lnSpc>
                        <a:spcAft>
                          <a:spcPts val="0"/>
                        </a:spcAft>
                      </a:pPr>
                      <a:r>
                        <a:rPr lang="en-US" sz="1100">
                          <a:effectLst/>
                        </a:rPr>
                        <a:t>Cost price of product thousands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3,5/35805</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3,8/31692</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 </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578">
                <a:tc>
                  <a:txBody>
                    <a:bodyPr/>
                    <a:lstStyle/>
                    <a:p>
                      <a:pPr algn="just">
                        <a:lnSpc>
                          <a:spcPct val="115000"/>
                        </a:lnSpc>
                        <a:spcAft>
                          <a:spcPts val="0"/>
                        </a:spcAft>
                      </a:pPr>
                      <a:r>
                        <a:rPr lang="ru-RU" sz="1100">
                          <a:effectLst/>
                        </a:rPr>
                        <a:t>Including variable costs</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2,49/25473</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2,45/20433</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-0,04</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156">
                <a:tc>
                  <a:txBody>
                    <a:bodyPr/>
                    <a:lstStyle/>
                    <a:p>
                      <a:pPr algn="just">
                        <a:lnSpc>
                          <a:spcPct val="115000"/>
                        </a:lnSpc>
                        <a:spcAft>
                          <a:spcPts val="0"/>
                        </a:spcAft>
                      </a:pPr>
                      <a:r>
                        <a:rPr lang="en-US" sz="1100">
                          <a:effectLst/>
                        </a:rPr>
                        <a:t>The amount of fixed costs, ths. </a:t>
                      </a:r>
                      <a:r>
                        <a:rPr lang="ru-RU" sz="1100">
                          <a:effectLst/>
                        </a:rPr>
                        <a:t>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10332/1,01</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11259/1,35</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+927</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578">
                <a:tc>
                  <a:txBody>
                    <a:bodyPr/>
                    <a:lstStyle/>
                    <a:p>
                      <a:pPr algn="just">
                        <a:lnSpc>
                          <a:spcPct val="115000"/>
                        </a:lnSpc>
                        <a:spcAft>
                          <a:spcPts val="0"/>
                        </a:spcAft>
                      </a:pPr>
                      <a:r>
                        <a:rPr lang="ru-RU" sz="1100" dirty="0" err="1">
                          <a:effectLst/>
                        </a:rPr>
                        <a:t>Profit</a:t>
                      </a:r>
                      <a:r>
                        <a:rPr lang="ru-RU" sz="1100" dirty="0">
                          <a:effectLst/>
                        </a:rPr>
                        <a:t> (</a:t>
                      </a:r>
                      <a:r>
                        <a:rPr lang="ru-RU" sz="1100" dirty="0" err="1">
                          <a:effectLst/>
                        </a:rPr>
                        <a:t>Loss</a:t>
                      </a:r>
                      <a:r>
                        <a:rPr lang="ru-RU" sz="1100" dirty="0">
                          <a:effectLst/>
                        </a:rPr>
                        <a:t>), </a:t>
                      </a:r>
                      <a:r>
                        <a:rPr lang="ru-RU" sz="1100" dirty="0" err="1">
                          <a:effectLst/>
                        </a:rPr>
                        <a:t>ths</a:t>
                      </a:r>
                      <a:r>
                        <a:rPr lang="ru-RU" sz="1100" dirty="0">
                          <a:effectLst/>
                        </a:rPr>
                        <a:t>. </a:t>
                      </a:r>
                      <a:r>
                        <a:rPr lang="ru-RU" sz="1100" dirty="0" err="1">
                          <a:effectLst/>
                        </a:rPr>
                        <a:t>Rub</a:t>
                      </a:r>
                      <a:r>
                        <a:rPr lang="ru-RU" sz="1100" dirty="0">
                          <a:effectLst/>
                        </a:rPr>
                        <a:t>. </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7161</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7506</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+345</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7573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xmlns="" val="4092293328"/>
              </p:ext>
            </p:extLst>
          </p:nvPr>
        </p:nvGraphicFramePr>
        <p:xfrm>
          <a:off x="4289140" y="2492896"/>
          <a:ext cx="4638519" cy="4220412"/>
        </p:xfrm>
        <a:graphic>
          <a:graphicData uri="http://schemas.openxmlformats.org/drawingml/2006/table">
            <a:tbl>
              <a:tblPr>
                <a:tableStyleId>{5C22544A-7EE6-4342-B048-85BDC9FD1C3A}</a:tableStyleId>
              </a:tblPr>
              <a:tblGrid>
                <a:gridCol w="1183812"/>
                <a:gridCol w="1151569"/>
                <a:gridCol w="1151569"/>
                <a:gridCol w="1151569"/>
              </a:tblGrid>
              <a:tr h="346724">
                <a:tc>
                  <a:txBody>
                    <a:bodyPr/>
                    <a:lstStyle/>
                    <a:p>
                      <a:pPr algn="ctr">
                        <a:lnSpc>
                          <a:spcPct val="115000"/>
                        </a:lnSpc>
                        <a:spcAft>
                          <a:spcPts val="0"/>
                        </a:spcAft>
                      </a:pPr>
                      <a:r>
                        <a:rPr lang="ru-RU" sz="1100" dirty="0">
                          <a:effectLst/>
                        </a:rPr>
                        <a:t>Показатели</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9 </a:t>
                      </a:r>
                      <a:r>
                        <a:rPr lang="ru-RU" sz="1100" dirty="0" err="1">
                          <a:effectLst/>
                        </a:rPr>
                        <a:t>month</a:t>
                      </a:r>
                      <a:r>
                        <a:rPr lang="en-US" sz="1100" dirty="0">
                          <a:effectLst/>
                        </a:rPr>
                        <a:t>s</a:t>
                      </a:r>
                      <a:r>
                        <a:rPr lang="ru-RU" sz="1100" dirty="0">
                          <a:effectLst/>
                        </a:rPr>
                        <a:t> 2014</a:t>
                      </a:r>
                      <a:r>
                        <a:rPr lang="en-US" sz="1100" dirty="0">
                          <a:effectLst/>
                        </a:rPr>
                        <a:t>y</a:t>
                      </a:r>
                      <a:r>
                        <a:rPr lang="ru-RU" sz="1100" dirty="0">
                          <a:effectLst/>
                        </a:rPr>
                        <a:t>.</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9 </a:t>
                      </a:r>
                      <a:r>
                        <a:rPr lang="ru-RU" sz="1100">
                          <a:effectLst/>
                        </a:rPr>
                        <a:t>month</a:t>
                      </a:r>
                      <a:r>
                        <a:rPr lang="en-US" sz="1100">
                          <a:effectLst/>
                        </a:rPr>
                        <a:t>s</a:t>
                      </a:r>
                      <a:r>
                        <a:rPr lang="ru-RU" sz="1100">
                          <a:effectLst/>
                        </a:rPr>
                        <a:t> 2015</a:t>
                      </a:r>
                      <a:r>
                        <a:rPr lang="en-US" sz="1100">
                          <a:effectLst/>
                        </a:rPr>
                        <a:t>y</a:t>
                      </a:r>
                      <a:r>
                        <a:rPr lang="ru-RU" sz="1100">
                          <a:effectLst/>
                        </a:rPr>
                        <a:t>.</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a:effectLst/>
                        </a:rPr>
                        <a:t>Deviation +, -</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447">
                <a:tc>
                  <a:txBody>
                    <a:bodyPr/>
                    <a:lstStyle/>
                    <a:p>
                      <a:pPr algn="just">
                        <a:lnSpc>
                          <a:spcPct val="115000"/>
                        </a:lnSpc>
                        <a:spcAft>
                          <a:spcPts val="0"/>
                        </a:spcAft>
                      </a:pPr>
                      <a:r>
                        <a:rPr lang="en-US" sz="1100">
                          <a:effectLst/>
                        </a:rPr>
                        <a:t>The volume of production, ths. </a:t>
                      </a:r>
                      <a:r>
                        <a:rPr lang="ru-RU" sz="1100">
                          <a:effectLst/>
                        </a:rPr>
                        <a:t>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10200/44880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12400/59520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+2200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447">
                <a:tc>
                  <a:txBody>
                    <a:bodyPr/>
                    <a:lstStyle/>
                    <a:p>
                      <a:pPr algn="just">
                        <a:lnSpc>
                          <a:spcPct val="115000"/>
                        </a:lnSpc>
                        <a:spcAft>
                          <a:spcPts val="0"/>
                        </a:spcAft>
                      </a:pPr>
                      <a:r>
                        <a:rPr lang="en-US" sz="1100">
                          <a:effectLst/>
                        </a:rPr>
                        <a:t>Price of one product thousands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4,4</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4,8</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+0,4</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447">
                <a:tc>
                  <a:txBody>
                    <a:bodyPr/>
                    <a:lstStyle/>
                    <a:p>
                      <a:pPr algn="just">
                        <a:lnSpc>
                          <a:spcPct val="115000"/>
                        </a:lnSpc>
                        <a:spcAft>
                          <a:spcPts val="0"/>
                        </a:spcAft>
                      </a:pPr>
                      <a:r>
                        <a:rPr lang="en-US" sz="1100">
                          <a:effectLst/>
                        </a:rPr>
                        <a:t>Cost price of product thousands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3,3</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3,8</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+0,5</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086">
                <a:tc>
                  <a:txBody>
                    <a:bodyPr/>
                    <a:lstStyle/>
                    <a:p>
                      <a:pPr algn="just">
                        <a:lnSpc>
                          <a:spcPct val="115000"/>
                        </a:lnSpc>
                        <a:spcAft>
                          <a:spcPts val="0"/>
                        </a:spcAft>
                      </a:pPr>
                      <a:r>
                        <a:rPr lang="ru-RU" sz="1100">
                          <a:effectLst/>
                        </a:rPr>
                        <a:t>Including variable costs</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2,49</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2,45</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-0,4</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447">
                <a:tc>
                  <a:txBody>
                    <a:bodyPr/>
                    <a:lstStyle/>
                    <a:p>
                      <a:pPr algn="just">
                        <a:lnSpc>
                          <a:spcPct val="115000"/>
                        </a:lnSpc>
                        <a:spcAft>
                          <a:spcPts val="0"/>
                        </a:spcAft>
                      </a:pPr>
                      <a:r>
                        <a:rPr lang="en-US" sz="1100">
                          <a:effectLst/>
                        </a:rPr>
                        <a:t>The amount of fixed costs, ths. </a:t>
                      </a:r>
                      <a:r>
                        <a:rPr lang="ru-RU" sz="1100">
                          <a:effectLst/>
                        </a:rPr>
                        <a:t>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8262/0,81</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16740/1,35</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+8478</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724">
                <a:tc>
                  <a:txBody>
                    <a:bodyPr/>
                    <a:lstStyle/>
                    <a:p>
                      <a:pPr algn="just">
                        <a:lnSpc>
                          <a:spcPct val="115000"/>
                        </a:lnSpc>
                        <a:spcAft>
                          <a:spcPts val="0"/>
                        </a:spcAft>
                      </a:pPr>
                      <a:r>
                        <a:rPr lang="ru-RU" sz="1100" dirty="0" err="1">
                          <a:effectLst/>
                        </a:rPr>
                        <a:t>Profit</a:t>
                      </a:r>
                      <a:r>
                        <a:rPr lang="ru-RU" sz="1100" dirty="0">
                          <a:effectLst/>
                        </a:rPr>
                        <a:t> (</a:t>
                      </a:r>
                      <a:r>
                        <a:rPr lang="ru-RU" sz="1100" dirty="0" err="1">
                          <a:effectLst/>
                        </a:rPr>
                        <a:t>Loss</a:t>
                      </a:r>
                      <a:r>
                        <a:rPr lang="ru-RU" sz="1100" dirty="0">
                          <a:effectLst/>
                        </a:rPr>
                        <a:t>), </a:t>
                      </a:r>
                      <a:r>
                        <a:rPr lang="ru-RU" sz="1100" dirty="0" err="1">
                          <a:effectLst/>
                        </a:rPr>
                        <a:t>ths</a:t>
                      </a:r>
                      <a:r>
                        <a:rPr lang="ru-RU" sz="1100" dirty="0">
                          <a:effectLst/>
                        </a:rPr>
                        <a:t>. </a:t>
                      </a:r>
                      <a:r>
                        <a:rPr lang="ru-RU" sz="1100" dirty="0" err="1">
                          <a:effectLst/>
                        </a:rPr>
                        <a:t>Rub</a:t>
                      </a:r>
                      <a:r>
                        <a:rPr lang="ru-RU" sz="1100" dirty="0">
                          <a:effectLst/>
                        </a:rPr>
                        <a:t>.</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11220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12400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+1180</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p:txBody>
          <a:bodyPr/>
          <a:lstStyle/>
          <a:p>
            <a:pPr algn="ctr"/>
            <a:r>
              <a:rPr lang="ru-RU" dirty="0" smtClean="0"/>
              <a:t>Вариант 2</a:t>
            </a:r>
            <a:endParaRPr lang="ru-RU" dirty="0"/>
          </a:p>
        </p:txBody>
      </p:sp>
      <p:sp>
        <p:nvSpPr>
          <p:cNvPr id="9" name="Объект 1"/>
          <p:cNvSpPr txBox="1">
            <a:spLocks/>
          </p:cNvSpPr>
          <p:nvPr/>
        </p:nvSpPr>
        <p:spPr>
          <a:xfrm>
            <a:off x="-108520" y="1196752"/>
            <a:ext cx="8795320" cy="4896544"/>
          </a:xfrm>
          <a:prstGeom prst="rect">
            <a:avLst/>
          </a:prstGeom>
        </p:spPr>
        <p:txBody>
          <a:bodyPr vert="horz">
            <a:normAutofit fontScale="6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en-US" dirty="0"/>
              <a:t>Based on the financial statements of the main accountant ____________________ OOO "_________________" it is necessary to determine the financial result from the sale of products, calculate the influence of factors on the financial result from the sale of products by volume of production, the level average prices of product, variable costs per unit of output and the amount of fixed cost payment to make way chain substitutions. Make a conclusion.</a:t>
            </a:r>
            <a:endParaRPr lang="ru-RU" dirty="0"/>
          </a:p>
          <a:p>
            <a:pPr marL="109728" indent="0" algn="just">
              <a:buNone/>
            </a:pPr>
            <a:endParaRPr lang="ru-RU" dirty="0" smtClean="0"/>
          </a:p>
          <a:p>
            <a:pPr marL="109728" indent="0">
              <a:buNone/>
            </a:pPr>
            <a:r>
              <a:rPr lang="en-US" dirty="0" smtClean="0"/>
              <a:t> </a:t>
            </a:r>
            <a:endParaRPr lang="ru-RU" dirty="0" smtClean="0"/>
          </a:p>
          <a:p>
            <a:pPr marL="109728" indent="0">
              <a:buNone/>
            </a:pPr>
            <a:endParaRPr lang="ru-RU" sz="2300" dirty="0" smtClean="0"/>
          </a:p>
          <a:p>
            <a:pPr marL="109728" indent="0">
              <a:buNone/>
            </a:pPr>
            <a:r>
              <a:rPr lang="en-US" sz="2300" dirty="0"/>
              <a:t>10200</a:t>
            </a:r>
            <a:r>
              <a:rPr lang="ru-RU" sz="2300" dirty="0"/>
              <a:t>х (4,4-2,49)-8262=+11220</a:t>
            </a:r>
          </a:p>
          <a:p>
            <a:pPr marL="109728" indent="0">
              <a:buNone/>
            </a:pPr>
            <a:r>
              <a:rPr lang="en-US" sz="2300" dirty="0"/>
              <a:t>12400</a:t>
            </a:r>
            <a:r>
              <a:rPr lang="ru-RU" sz="2300" dirty="0"/>
              <a:t>х(4,4-2,49)-8262= +15422</a:t>
            </a:r>
          </a:p>
          <a:p>
            <a:pPr marL="109728" indent="0">
              <a:buNone/>
            </a:pPr>
            <a:r>
              <a:rPr lang="en-US" sz="2300" dirty="0"/>
              <a:t>12400</a:t>
            </a:r>
            <a:r>
              <a:rPr lang="ru-RU" sz="2300" dirty="0"/>
              <a:t>х (4,8-2,49)-8262= +20382</a:t>
            </a:r>
          </a:p>
          <a:p>
            <a:pPr marL="109728" indent="0">
              <a:buNone/>
            </a:pPr>
            <a:r>
              <a:rPr lang="en-US" sz="2300" dirty="0"/>
              <a:t>12400</a:t>
            </a:r>
            <a:r>
              <a:rPr lang="ru-RU" sz="2300" dirty="0"/>
              <a:t>х(4,8-2,45)-8262=20878</a:t>
            </a:r>
          </a:p>
          <a:p>
            <a:pPr marL="109728" indent="0">
              <a:buNone/>
            </a:pPr>
            <a:r>
              <a:rPr lang="en-US" sz="2300" dirty="0"/>
              <a:t>12400</a:t>
            </a:r>
            <a:r>
              <a:rPr lang="ru-RU" sz="2300" dirty="0"/>
              <a:t>х(4,8-2,45)-16740=+12400</a:t>
            </a:r>
          </a:p>
          <a:p>
            <a:pPr marL="109728" indent="0">
              <a:buNone/>
            </a:pPr>
            <a:r>
              <a:rPr lang="en-US" sz="2300" dirty="0"/>
              <a:t>Total profit </a:t>
            </a:r>
            <a:r>
              <a:rPr lang="ru-RU" sz="2300" dirty="0"/>
              <a:t>= П1-По= 12400-11220=+1180</a:t>
            </a:r>
          </a:p>
          <a:p>
            <a:pPr marL="109728" indent="0">
              <a:buNone/>
            </a:pPr>
            <a:r>
              <a:rPr lang="ru-RU" sz="2300" dirty="0" err="1"/>
              <a:t>Including</a:t>
            </a:r>
            <a:r>
              <a:rPr lang="ru-RU" sz="2300" dirty="0"/>
              <a:t> </a:t>
            </a:r>
            <a:r>
              <a:rPr lang="en-US" sz="2300" dirty="0"/>
              <a:t>for change</a:t>
            </a:r>
            <a:r>
              <a:rPr lang="ru-RU" sz="2300" dirty="0"/>
              <a:t>:</a:t>
            </a:r>
          </a:p>
          <a:p>
            <a:pPr marL="109728" indent="0">
              <a:buNone/>
            </a:pPr>
            <a:r>
              <a:rPr lang="ru-RU" sz="2300" dirty="0"/>
              <a:t>- </a:t>
            </a:r>
            <a:r>
              <a:rPr lang="en-US" sz="2300" dirty="0"/>
              <a:t>Volume prod</a:t>
            </a:r>
            <a:r>
              <a:rPr lang="ru-RU" sz="2300" dirty="0"/>
              <a:t>. –           15422-11220= +4202</a:t>
            </a:r>
          </a:p>
          <a:p>
            <a:pPr marL="109728" indent="0">
              <a:buNone/>
            </a:pPr>
            <a:r>
              <a:rPr lang="ru-RU" sz="2300" dirty="0"/>
              <a:t>- </a:t>
            </a:r>
            <a:r>
              <a:rPr lang="en-US" sz="2300" dirty="0"/>
              <a:t>Prices</a:t>
            </a:r>
            <a:r>
              <a:rPr lang="ru-RU" sz="2300" dirty="0"/>
              <a:t> –                        20382-15422= +4960</a:t>
            </a:r>
          </a:p>
          <a:p>
            <a:pPr marL="109728" indent="0">
              <a:buNone/>
            </a:pPr>
            <a:r>
              <a:rPr lang="ru-RU" sz="2300" dirty="0"/>
              <a:t>-</a:t>
            </a:r>
            <a:r>
              <a:rPr lang="en-US" sz="2300" dirty="0"/>
              <a:t> variable costs</a:t>
            </a:r>
            <a:r>
              <a:rPr lang="ru-RU" sz="2300" dirty="0"/>
              <a:t>  20878-20382= +496 </a:t>
            </a:r>
          </a:p>
          <a:p>
            <a:pPr marL="109728" indent="0">
              <a:buNone/>
            </a:pPr>
            <a:r>
              <a:rPr lang="en-US" sz="2300" dirty="0"/>
              <a:t>- </a:t>
            </a:r>
            <a:r>
              <a:rPr lang="ru-RU" sz="2300" dirty="0" err="1"/>
              <a:t>fixed</a:t>
            </a:r>
            <a:r>
              <a:rPr lang="ru-RU" sz="2300" dirty="0"/>
              <a:t> c</a:t>
            </a:r>
            <a:r>
              <a:rPr lang="en-US" sz="2300" dirty="0" err="1"/>
              <a:t>ost</a:t>
            </a:r>
            <a:r>
              <a:rPr lang="ru-RU" sz="2300" dirty="0"/>
              <a:t>s</a:t>
            </a:r>
            <a:r>
              <a:rPr lang="en-US" sz="2300" dirty="0"/>
              <a:t>              12400-20878= -8478 </a:t>
            </a:r>
            <a:endParaRPr lang="ru-RU" sz="2300" dirty="0"/>
          </a:p>
        </p:txBody>
      </p:sp>
    </p:spTree>
    <p:extLst>
      <p:ext uri="{BB962C8B-B14F-4D97-AF65-F5344CB8AC3E}">
        <p14:creationId xmlns:p14="http://schemas.microsoft.com/office/powerpoint/2010/main" xmlns="" val="1430527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Вариант 3</a:t>
            </a:r>
            <a:endParaRPr lang="ru-RU" dirty="0"/>
          </a:p>
        </p:txBody>
      </p:sp>
      <p:sp>
        <p:nvSpPr>
          <p:cNvPr id="5" name="Объект 1"/>
          <p:cNvSpPr txBox="1">
            <a:spLocks/>
          </p:cNvSpPr>
          <p:nvPr/>
        </p:nvSpPr>
        <p:spPr>
          <a:xfrm>
            <a:off x="-108520" y="1196752"/>
            <a:ext cx="8795320" cy="4896544"/>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dirty="0"/>
              <a:t>Based on the financial statements of the main accountant ____________________ OOO "_________________" it is necessary to determine the financial result from the sale of products, calculate the influence of factors on the financial result from the sale of products by volume of production, the level average prices of product, variable costs per unit of output and the amount of fixed cost payment to make way chain substitutions. Make a conclusion.</a:t>
            </a:r>
            <a:endParaRPr lang="ru-RU" dirty="0"/>
          </a:p>
          <a:p>
            <a:pPr marL="109728" indent="0" algn="just">
              <a:buNone/>
            </a:pPr>
            <a:endParaRPr lang="ru-RU" dirty="0" smtClean="0"/>
          </a:p>
          <a:p>
            <a:pPr marL="109728" indent="0">
              <a:buNone/>
            </a:pPr>
            <a:r>
              <a:rPr lang="en-US" dirty="0" smtClean="0"/>
              <a:t> </a:t>
            </a:r>
            <a:endParaRPr lang="ru-RU" dirty="0" smtClean="0"/>
          </a:p>
          <a:p>
            <a:pPr marL="109728" indent="0">
              <a:buNone/>
            </a:pPr>
            <a:endParaRPr lang="ru-RU" sz="2300" dirty="0" smtClean="0"/>
          </a:p>
          <a:p>
            <a:pPr marL="109728" indent="0">
              <a:buNone/>
            </a:pPr>
            <a:r>
              <a:rPr lang="ru-RU" sz="1600" dirty="0"/>
              <a:t>10400х (4,8-4,12)-9256=-2184</a:t>
            </a:r>
          </a:p>
          <a:p>
            <a:pPr marL="109728" indent="0">
              <a:buNone/>
            </a:pPr>
            <a:r>
              <a:rPr lang="ru-RU" sz="1600" dirty="0"/>
              <a:t>8140х(4,8-4,12)-9256= -3721</a:t>
            </a:r>
          </a:p>
          <a:p>
            <a:pPr marL="109728" indent="0">
              <a:buNone/>
            </a:pPr>
            <a:r>
              <a:rPr lang="ru-RU" sz="1600" dirty="0"/>
              <a:t>8140х (5,0-4,12)-9256= -2093</a:t>
            </a:r>
          </a:p>
          <a:p>
            <a:pPr marL="109728" indent="0">
              <a:buNone/>
            </a:pPr>
            <a:r>
              <a:rPr lang="ru-RU" sz="1600" dirty="0"/>
              <a:t>8140х(5,0-3,90)-9256=-302</a:t>
            </a:r>
          </a:p>
          <a:p>
            <a:pPr marL="109728" indent="0">
              <a:buNone/>
            </a:pPr>
            <a:r>
              <a:rPr lang="ru-RU" sz="1600" dirty="0"/>
              <a:t>8140х(5,0-3,90) -11396=-2442</a:t>
            </a:r>
          </a:p>
          <a:p>
            <a:pPr marL="109728" indent="0">
              <a:buNone/>
            </a:pPr>
            <a:r>
              <a:rPr lang="en-US" sz="1600" dirty="0"/>
              <a:t>Total profit </a:t>
            </a:r>
            <a:r>
              <a:rPr lang="ru-RU" sz="1600" dirty="0"/>
              <a:t>= П1-По= (-2184) – (-2442)=+258</a:t>
            </a:r>
          </a:p>
          <a:p>
            <a:pPr marL="109728" indent="0">
              <a:buNone/>
            </a:pPr>
            <a:r>
              <a:rPr lang="ru-RU" sz="1600" dirty="0" err="1"/>
              <a:t>Including</a:t>
            </a:r>
            <a:r>
              <a:rPr lang="ru-RU" sz="1600" dirty="0"/>
              <a:t> </a:t>
            </a:r>
            <a:r>
              <a:rPr lang="en-US" sz="1600" dirty="0"/>
              <a:t>for change</a:t>
            </a:r>
            <a:r>
              <a:rPr lang="ru-RU" sz="1600" dirty="0"/>
              <a:t>:</a:t>
            </a:r>
          </a:p>
          <a:p>
            <a:pPr marL="109728" indent="0">
              <a:buNone/>
            </a:pPr>
            <a:r>
              <a:rPr lang="en-US" sz="1600" dirty="0"/>
              <a:t>-Volume prod. -      </a:t>
            </a:r>
            <a:r>
              <a:rPr lang="en-US" sz="1600" dirty="0" smtClean="0"/>
              <a:t> </a:t>
            </a:r>
            <a:r>
              <a:rPr lang="en-US" sz="1600" dirty="0"/>
              <a:t>(-3721)-(-2184)= -1537</a:t>
            </a:r>
            <a:endParaRPr lang="ru-RU" sz="1600" dirty="0"/>
          </a:p>
          <a:p>
            <a:pPr marL="109728" indent="0">
              <a:buNone/>
            </a:pPr>
            <a:r>
              <a:rPr lang="en-US" sz="1600" dirty="0"/>
              <a:t>-Prices -               </a:t>
            </a:r>
            <a:r>
              <a:rPr lang="en-US" sz="1600" dirty="0" smtClean="0"/>
              <a:t> </a:t>
            </a:r>
            <a:r>
              <a:rPr lang="en-US" sz="1600" dirty="0"/>
              <a:t>(-2093)- (-3721)= +1628</a:t>
            </a:r>
            <a:endParaRPr lang="ru-RU" sz="1600" dirty="0"/>
          </a:p>
          <a:p>
            <a:pPr marL="109728" indent="0">
              <a:buNone/>
            </a:pPr>
            <a:r>
              <a:rPr lang="en-US" sz="1600" dirty="0"/>
              <a:t>- variable costs -   ( -302)- ( 2093)= +1791</a:t>
            </a:r>
            <a:endParaRPr lang="ru-RU" sz="1600" dirty="0"/>
          </a:p>
          <a:p>
            <a:pPr marL="109728" indent="0">
              <a:buNone/>
            </a:pPr>
            <a:r>
              <a:rPr lang="en-US" sz="1600" dirty="0"/>
              <a:t>- fixed costs -    (-2442) – (-302)= -2140 </a:t>
            </a:r>
            <a:endParaRPr lang="ru-RU" sz="2300"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1901054532"/>
              </p:ext>
            </p:extLst>
          </p:nvPr>
        </p:nvGraphicFramePr>
        <p:xfrm>
          <a:off x="3704391" y="2996952"/>
          <a:ext cx="5404113" cy="3526141"/>
        </p:xfrm>
        <a:graphic>
          <a:graphicData uri="http://schemas.openxmlformats.org/drawingml/2006/table">
            <a:tbl>
              <a:tblPr>
                <a:tableStyleId>{5C22544A-7EE6-4342-B048-85BDC9FD1C3A}</a:tableStyleId>
              </a:tblPr>
              <a:tblGrid>
                <a:gridCol w="1333593"/>
                <a:gridCol w="1356840"/>
                <a:gridCol w="1356840"/>
                <a:gridCol w="1356840"/>
              </a:tblGrid>
              <a:tr h="216024">
                <a:tc>
                  <a:txBody>
                    <a:bodyPr/>
                    <a:lstStyle/>
                    <a:p>
                      <a:pPr algn="ctr">
                        <a:lnSpc>
                          <a:spcPct val="115000"/>
                        </a:lnSpc>
                        <a:spcAft>
                          <a:spcPts val="0"/>
                        </a:spcAft>
                      </a:pPr>
                      <a:r>
                        <a:rPr lang="ru-RU" sz="1050">
                          <a:effectLst/>
                        </a:rPr>
                        <a:t>Показатель</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9 </a:t>
                      </a:r>
                      <a:r>
                        <a:rPr lang="ru-RU" sz="1050" dirty="0" err="1">
                          <a:effectLst/>
                        </a:rPr>
                        <a:t>month</a:t>
                      </a:r>
                      <a:r>
                        <a:rPr lang="en-US" sz="1050" dirty="0">
                          <a:effectLst/>
                        </a:rPr>
                        <a:t>s</a:t>
                      </a:r>
                      <a:r>
                        <a:rPr lang="ru-RU" sz="1050" dirty="0">
                          <a:effectLst/>
                        </a:rPr>
                        <a:t> 2014y.</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9 </a:t>
                      </a:r>
                      <a:r>
                        <a:rPr lang="ru-RU" sz="1050" dirty="0" err="1">
                          <a:effectLst/>
                        </a:rPr>
                        <a:t>month</a:t>
                      </a:r>
                      <a:r>
                        <a:rPr lang="en-US" sz="1050" dirty="0">
                          <a:effectLst/>
                        </a:rPr>
                        <a:t>s</a:t>
                      </a:r>
                      <a:r>
                        <a:rPr lang="ru-RU" sz="1050" dirty="0">
                          <a:effectLst/>
                        </a:rPr>
                        <a:t> 2015</a:t>
                      </a:r>
                      <a:r>
                        <a:rPr lang="en-US" sz="1050" dirty="0">
                          <a:effectLst/>
                        </a:rPr>
                        <a:t>y.</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050">
                          <a:effectLst/>
                        </a:rPr>
                        <a:t>Deviation +, -</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932">
                <a:tc>
                  <a:txBody>
                    <a:bodyPr/>
                    <a:lstStyle/>
                    <a:p>
                      <a:pPr algn="just">
                        <a:lnSpc>
                          <a:spcPct val="115000"/>
                        </a:lnSpc>
                        <a:spcAft>
                          <a:spcPts val="0"/>
                        </a:spcAft>
                      </a:pPr>
                      <a:r>
                        <a:rPr lang="ru-RU" sz="1050">
                          <a:effectLst/>
                        </a:rPr>
                        <a:t>Объем реализации продукции, шт.</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10400/49920</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8140/40700</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-2260</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2676">
                <a:tc>
                  <a:txBody>
                    <a:bodyPr/>
                    <a:lstStyle/>
                    <a:p>
                      <a:pPr algn="r">
                        <a:lnSpc>
                          <a:spcPct val="115000"/>
                        </a:lnSpc>
                        <a:spcAft>
                          <a:spcPts val="0"/>
                        </a:spcAft>
                      </a:pPr>
                      <a:r>
                        <a:rPr lang="en-US" sz="1050" dirty="0">
                          <a:effectLst/>
                        </a:rPr>
                        <a:t>Price of one product thousands Rub.</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4,8</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5,0</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+0,2</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344">
                <a:tc>
                  <a:txBody>
                    <a:bodyPr/>
                    <a:lstStyle/>
                    <a:p>
                      <a:pPr algn="r">
                        <a:lnSpc>
                          <a:spcPct val="115000"/>
                        </a:lnSpc>
                        <a:spcAft>
                          <a:spcPts val="0"/>
                        </a:spcAft>
                      </a:pPr>
                      <a:r>
                        <a:rPr lang="en-US" sz="1050">
                          <a:effectLst/>
                        </a:rPr>
                        <a:t>Cost price of product thousands Rub.</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5,01/52104</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5,30/43142</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+0,29</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324">
                <a:tc>
                  <a:txBody>
                    <a:bodyPr/>
                    <a:lstStyle/>
                    <a:p>
                      <a:pPr algn="r">
                        <a:lnSpc>
                          <a:spcPct val="115000"/>
                        </a:lnSpc>
                        <a:spcAft>
                          <a:spcPts val="0"/>
                        </a:spcAft>
                      </a:pPr>
                      <a:r>
                        <a:rPr lang="ru-RU" sz="1050">
                          <a:effectLst/>
                        </a:rPr>
                        <a:t>Including variable costs</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4,12/42848</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3,90/31746</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-0,22</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532">
                <a:tc>
                  <a:txBody>
                    <a:bodyPr/>
                    <a:lstStyle/>
                    <a:p>
                      <a:pPr algn="r">
                        <a:lnSpc>
                          <a:spcPct val="115000"/>
                        </a:lnSpc>
                        <a:spcAft>
                          <a:spcPts val="0"/>
                        </a:spcAft>
                      </a:pPr>
                      <a:r>
                        <a:rPr lang="en-US" sz="1050" dirty="0">
                          <a:effectLst/>
                        </a:rPr>
                        <a:t>The amount of fixed costs, </a:t>
                      </a:r>
                      <a:r>
                        <a:rPr lang="en-US" sz="1050" dirty="0" err="1">
                          <a:effectLst/>
                        </a:rPr>
                        <a:t>ths</a:t>
                      </a:r>
                      <a:r>
                        <a:rPr lang="en-US" sz="1050" dirty="0">
                          <a:effectLst/>
                        </a:rPr>
                        <a:t>. Rub.</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9256</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11396</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+2140</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172">
                <a:tc>
                  <a:txBody>
                    <a:bodyPr/>
                    <a:lstStyle/>
                    <a:p>
                      <a:pPr algn="r">
                        <a:lnSpc>
                          <a:spcPct val="115000"/>
                        </a:lnSpc>
                        <a:spcAft>
                          <a:spcPts val="0"/>
                        </a:spcAft>
                      </a:pPr>
                      <a:r>
                        <a:rPr lang="ru-RU" sz="1050">
                          <a:effectLst/>
                        </a:rPr>
                        <a:t>Profit (Loss), ths. Rub.</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a:effectLst/>
                        </a:rPr>
                        <a:t>(2184)</a:t>
                      </a:r>
                      <a:endParaRPr lang="ru-RU" sz="105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(2442)</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050" dirty="0">
                          <a:effectLst/>
                        </a:rPr>
                        <a:t>+258</a:t>
                      </a:r>
                      <a:endParaRPr lang="ru-RU" sz="105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546225" y="2359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1753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Вариант 4</a:t>
            </a:r>
            <a:endParaRPr lang="ru-RU" dirty="0"/>
          </a:p>
        </p:txBody>
      </p:sp>
      <p:sp>
        <p:nvSpPr>
          <p:cNvPr id="4" name="Объект 1"/>
          <p:cNvSpPr txBox="1">
            <a:spLocks/>
          </p:cNvSpPr>
          <p:nvPr/>
        </p:nvSpPr>
        <p:spPr>
          <a:xfrm>
            <a:off x="-108520" y="1196752"/>
            <a:ext cx="8795320" cy="2160240"/>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dirty="0"/>
              <a:t>Based on the financial statements of the main accountant ____________________ OOO "_________________" it is necessary to determine the financial result from the sale of products, calculate the influence of factors on the financial result from the sale of products by volume of production, the level average prices of product, variable costs per unit of output and the amount of fixed cost payment to make way chain substitutions. Make a conclusion</a:t>
            </a:r>
            <a:r>
              <a:rPr lang="en-US" dirty="0" smtClean="0"/>
              <a:t>.</a:t>
            </a:r>
            <a:endParaRPr lang="ru-RU" dirty="0"/>
          </a:p>
          <a:p>
            <a:pPr marL="109728" indent="0">
              <a:buNone/>
            </a:pPr>
            <a:endParaRPr lang="ru-RU"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xmlns="" val="1714564853"/>
              </p:ext>
            </p:extLst>
          </p:nvPr>
        </p:nvGraphicFramePr>
        <p:xfrm>
          <a:off x="3275856" y="3076956"/>
          <a:ext cx="5867826" cy="3734207"/>
        </p:xfrm>
        <a:graphic>
          <a:graphicData uri="http://schemas.openxmlformats.org/drawingml/2006/table">
            <a:tbl>
              <a:tblPr>
                <a:tableStyleId>{5C22544A-7EE6-4342-B048-85BDC9FD1C3A}</a:tableStyleId>
              </a:tblPr>
              <a:tblGrid>
                <a:gridCol w="1512168"/>
                <a:gridCol w="1584176"/>
                <a:gridCol w="1584176"/>
                <a:gridCol w="1187306"/>
              </a:tblGrid>
              <a:tr h="250067">
                <a:tc>
                  <a:txBody>
                    <a:bodyPr/>
                    <a:lstStyle/>
                    <a:p>
                      <a:pPr algn="ctr">
                        <a:lnSpc>
                          <a:spcPct val="115000"/>
                        </a:lnSpc>
                        <a:spcAft>
                          <a:spcPts val="0"/>
                        </a:spcAft>
                      </a:pPr>
                      <a:r>
                        <a:rPr lang="en-US" sz="1100">
                          <a:effectLst/>
                        </a:rPr>
                        <a:t>Index</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9 </a:t>
                      </a:r>
                      <a:r>
                        <a:rPr lang="ru-RU" sz="1100" dirty="0" err="1">
                          <a:effectLst/>
                        </a:rPr>
                        <a:t>month</a:t>
                      </a:r>
                      <a:r>
                        <a:rPr lang="en-US" sz="1100" dirty="0">
                          <a:effectLst/>
                        </a:rPr>
                        <a:t>s</a:t>
                      </a:r>
                      <a:r>
                        <a:rPr lang="ru-RU" sz="1100" dirty="0">
                          <a:effectLst/>
                        </a:rPr>
                        <a:t> 2014 год</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9 </a:t>
                      </a:r>
                      <a:r>
                        <a:rPr lang="ru-RU" sz="1100" dirty="0" err="1">
                          <a:effectLst/>
                        </a:rPr>
                        <a:t>month</a:t>
                      </a:r>
                      <a:r>
                        <a:rPr lang="en-US" sz="1100" dirty="0">
                          <a:effectLst/>
                        </a:rPr>
                        <a:t>s</a:t>
                      </a:r>
                      <a:r>
                        <a:rPr lang="ru-RU" sz="1100" dirty="0">
                          <a:effectLst/>
                        </a:rPr>
                        <a:t> 2015 год</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1100">
                          <a:effectLst/>
                        </a:rPr>
                        <a:t>Deviation +, -</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563">
                <a:tc>
                  <a:txBody>
                    <a:bodyPr/>
                    <a:lstStyle/>
                    <a:p>
                      <a:pPr algn="just">
                        <a:lnSpc>
                          <a:spcPct val="115000"/>
                        </a:lnSpc>
                        <a:spcAft>
                          <a:spcPts val="0"/>
                        </a:spcAft>
                      </a:pPr>
                      <a:r>
                        <a:rPr lang="ru-RU" sz="1100">
                          <a:effectLst/>
                        </a:rPr>
                        <a:t>Объем реализации продукции, шт.</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13000/61100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14200/66740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+1200/+5640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563">
                <a:tc>
                  <a:txBody>
                    <a:bodyPr/>
                    <a:lstStyle/>
                    <a:p>
                      <a:pPr algn="just">
                        <a:lnSpc>
                          <a:spcPct val="115000"/>
                        </a:lnSpc>
                        <a:spcAft>
                          <a:spcPts val="0"/>
                        </a:spcAft>
                      </a:pPr>
                      <a:r>
                        <a:rPr lang="en-US" sz="1100">
                          <a:effectLst/>
                        </a:rPr>
                        <a:t>Price of one product thousands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4,7</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4,7</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7059">
                <a:tc>
                  <a:txBody>
                    <a:bodyPr/>
                    <a:lstStyle/>
                    <a:p>
                      <a:pPr algn="r">
                        <a:lnSpc>
                          <a:spcPct val="115000"/>
                        </a:lnSpc>
                        <a:spcAft>
                          <a:spcPts val="0"/>
                        </a:spcAft>
                      </a:pPr>
                      <a:r>
                        <a:rPr lang="en-US" sz="1100">
                          <a:effectLst/>
                        </a:rPr>
                        <a:t>Cost price of product thousands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4,6/59800</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4,9/69580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+0,3/+9780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34">
                <a:tc>
                  <a:txBody>
                    <a:bodyPr/>
                    <a:lstStyle/>
                    <a:p>
                      <a:pPr algn="r">
                        <a:lnSpc>
                          <a:spcPct val="115000"/>
                        </a:lnSpc>
                        <a:spcAft>
                          <a:spcPts val="0"/>
                        </a:spcAft>
                      </a:pPr>
                      <a:r>
                        <a:rPr lang="ru-RU" sz="1100">
                          <a:effectLst/>
                        </a:rPr>
                        <a:t>Including variable costs</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2,48/32240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2,70/38340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+0,22</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563">
                <a:tc>
                  <a:txBody>
                    <a:bodyPr/>
                    <a:lstStyle/>
                    <a:p>
                      <a:pPr algn="r">
                        <a:lnSpc>
                          <a:spcPct val="115000"/>
                        </a:lnSpc>
                        <a:spcAft>
                          <a:spcPts val="0"/>
                        </a:spcAft>
                      </a:pPr>
                      <a:r>
                        <a:rPr lang="en-US" sz="1100">
                          <a:effectLst/>
                        </a:rPr>
                        <a:t>The amount of fixed costs, ths. </a:t>
                      </a:r>
                      <a:r>
                        <a:rPr lang="ru-RU" sz="1100">
                          <a:effectLst/>
                        </a:rPr>
                        <a:t>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27560/2,12</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31240/2,20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+3680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563">
                <a:tc>
                  <a:txBody>
                    <a:bodyPr/>
                    <a:lstStyle/>
                    <a:p>
                      <a:pPr algn="r">
                        <a:lnSpc>
                          <a:spcPct val="115000"/>
                        </a:lnSpc>
                        <a:spcAft>
                          <a:spcPts val="0"/>
                        </a:spcAft>
                      </a:pPr>
                      <a:r>
                        <a:rPr lang="ru-RU" sz="1100">
                          <a:effectLst/>
                        </a:rPr>
                        <a:t>Profit (Loss), ths. Rub.</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a:effectLst/>
                        </a:rPr>
                        <a:t>1300</a:t>
                      </a:r>
                      <a:endParaRPr lang="ru-RU"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(2840)</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US" sz="1100" dirty="0">
                          <a:effectLst/>
                        </a:rPr>
                        <a:t>-1540</a:t>
                      </a:r>
                      <a:endParaRPr lang="ru-RU"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1511300" y="24638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108520" y="3212976"/>
            <a:ext cx="3384376" cy="2862322"/>
          </a:xfrm>
          <a:prstGeom prst="rect">
            <a:avLst/>
          </a:prstGeom>
          <a:noFill/>
        </p:spPr>
        <p:txBody>
          <a:bodyPr wrap="square" rtlCol="0">
            <a:spAutoFit/>
          </a:bodyPr>
          <a:lstStyle/>
          <a:p>
            <a:pPr marL="109728" indent="0">
              <a:buNone/>
            </a:pPr>
            <a:endParaRPr lang="ru-RU" sz="1200" dirty="0"/>
          </a:p>
          <a:p>
            <a:pPr marL="109728" indent="0">
              <a:buNone/>
            </a:pPr>
            <a:r>
              <a:rPr lang="ru-RU" sz="1200" dirty="0"/>
              <a:t>13000х (4,7-2,48)-27560=+1300</a:t>
            </a:r>
          </a:p>
          <a:p>
            <a:pPr marL="109728" indent="0">
              <a:buNone/>
            </a:pPr>
            <a:r>
              <a:rPr lang="ru-RU" sz="1200" dirty="0"/>
              <a:t>14200х(4,7-2,48)-27560= +3964</a:t>
            </a:r>
          </a:p>
          <a:p>
            <a:pPr marL="109728" indent="0">
              <a:buNone/>
            </a:pPr>
            <a:r>
              <a:rPr lang="ru-RU" sz="1200" dirty="0"/>
              <a:t>14200х (4,7-2,48)-27560= +3964</a:t>
            </a:r>
          </a:p>
          <a:p>
            <a:pPr marL="109728" indent="0">
              <a:buNone/>
            </a:pPr>
            <a:r>
              <a:rPr lang="ru-RU" sz="1200" dirty="0"/>
              <a:t>14200х(4,7-2,70)-27560=+840</a:t>
            </a:r>
          </a:p>
          <a:p>
            <a:pPr marL="109728" indent="0">
              <a:buNone/>
            </a:pPr>
            <a:r>
              <a:rPr lang="ru-RU" sz="1200" dirty="0"/>
              <a:t>14200х(4,7-2,70)-31240=-2840</a:t>
            </a:r>
          </a:p>
          <a:p>
            <a:pPr marL="109728" indent="0">
              <a:buNone/>
            </a:pPr>
            <a:r>
              <a:rPr lang="en-US" sz="1200" dirty="0"/>
              <a:t>Total profit</a:t>
            </a:r>
            <a:r>
              <a:rPr lang="ru-RU" sz="1200" dirty="0"/>
              <a:t>= П1-По= (-2840) – (1300)=-1540</a:t>
            </a:r>
          </a:p>
          <a:p>
            <a:pPr marL="109728" indent="0">
              <a:buNone/>
            </a:pPr>
            <a:r>
              <a:rPr lang="en-US" sz="1200" dirty="0"/>
              <a:t>Including for change:</a:t>
            </a:r>
            <a:endParaRPr lang="ru-RU" sz="1200" dirty="0"/>
          </a:p>
          <a:p>
            <a:pPr marL="109728" indent="0">
              <a:buNone/>
            </a:pPr>
            <a:r>
              <a:rPr lang="en-US" sz="1200" dirty="0"/>
              <a:t>-Volume prod. –           3964-1300= +2664</a:t>
            </a:r>
            <a:endParaRPr lang="ru-RU" sz="1200" dirty="0"/>
          </a:p>
          <a:p>
            <a:pPr marL="109728" indent="0">
              <a:buNone/>
            </a:pPr>
            <a:r>
              <a:rPr lang="ru-RU" sz="1200" dirty="0"/>
              <a:t>-</a:t>
            </a:r>
            <a:r>
              <a:rPr lang="en-US" sz="1200" dirty="0"/>
              <a:t>Prices</a:t>
            </a:r>
            <a:r>
              <a:rPr lang="ru-RU" sz="1200" dirty="0"/>
              <a:t> –                        3964-3964= 0</a:t>
            </a:r>
          </a:p>
          <a:p>
            <a:pPr marL="109728" indent="0">
              <a:buNone/>
            </a:pPr>
            <a:r>
              <a:rPr lang="ru-RU" sz="1200" dirty="0"/>
              <a:t>- </a:t>
            </a:r>
            <a:r>
              <a:rPr lang="ru-RU" sz="1200" dirty="0" err="1"/>
              <a:t>variable</a:t>
            </a:r>
            <a:r>
              <a:rPr lang="ru-RU" sz="1200" dirty="0"/>
              <a:t> </a:t>
            </a:r>
            <a:r>
              <a:rPr lang="ru-RU" sz="1200" dirty="0" err="1"/>
              <a:t>costs</a:t>
            </a:r>
            <a:r>
              <a:rPr lang="ru-RU" sz="1200" dirty="0"/>
              <a:t>  840-3964= -3124</a:t>
            </a:r>
          </a:p>
          <a:p>
            <a:pPr marL="109728" indent="0">
              <a:buNone/>
            </a:pPr>
            <a:r>
              <a:rPr lang="en-US" sz="1200" dirty="0"/>
              <a:t>- </a:t>
            </a:r>
            <a:r>
              <a:rPr lang="ru-RU" sz="1200" dirty="0" err="1"/>
              <a:t>fixed</a:t>
            </a:r>
            <a:r>
              <a:rPr lang="ru-RU" sz="1200" dirty="0"/>
              <a:t> c</a:t>
            </a:r>
            <a:r>
              <a:rPr lang="en-US" sz="1200" dirty="0" err="1"/>
              <a:t>ost</a:t>
            </a:r>
            <a:r>
              <a:rPr lang="ru-RU" sz="1200" dirty="0"/>
              <a:t>s -2840- 840= +2000      </a:t>
            </a:r>
          </a:p>
          <a:p>
            <a:endParaRPr lang="ru-RU" sz="1200" dirty="0"/>
          </a:p>
        </p:txBody>
      </p:sp>
    </p:spTree>
    <p:extLst>
      <p:ext uri="{BB962C8B-B14F-4D97-AF65-F5344CB8AC3E}">
        <p14:creationId xmlns:p14="http://schemas.microsoft.com/office/powerpoint/2010/main" xmlns="" val="3153036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504" y="260648"/>
            <a:ext cx="8928992" cy="5962667"/>
          </a:xfrm>
        </p:spPr>
        <p:txBody>
          <a:bodyPr>
            <a:normAutofit fontScale="40000" lnSpcReduction="20000"/>
          </a:bodyPr>
          <a:lstStyle/>
          <a:p>
            <a:pPr algn="just"/>
            <a:r>
              <a:rPr lang="ru-RU" b="1" u="sng" dirty="0"/>
              <a:t>1.Задача : </a:t>
            </a:r>
            <a:r>
              <a:rPr lang="ru-RU" b="1" u="sng" dirty="0" err="1"/>
              <a:t>Tasks</a:t>
            </a:r>
            <a:r>
              <a:rPr lang="ru-RU" b="1" u="sng" dirty="0"/>
              <a:t>:</a:t>
            </a:r>
            <a:endParaRPr lang="ru-RU" dirty="0"/>
          </a:p>
          <a:p>
            <a:pPr algn="just"/>
            <a:r>
              <a:rPr lang="ru-RU" dirty="0" smtClean="0"/>
              <a:t>1.</a:t>
            </a:r>
            <a:r>
              <a:rPr lang="en-US" dirty="0" smtClean="0"/>
              <a:t> </a:t>
            </a:r>
            <a:r>
              <a:rPr lang="ru-RU" dirty="0" smtClean="0"/>
              <a:t>Какие </a:t>
            </a:r>
            <a:r>
              <a:rPr lang="ru-RU" dirty="0"/>
              <a:t>факторы повлияли на финансовый результат</a:t>
            </a:r>
            <a:r>
              <a:rPr lang="en-US" dirty="0"/>
              <a:t> ?</a:t>
            </a:r>
            <a:endParaRPr lang="ru-RU" dirty="0"/>
          </a:p>
          <a:p>
            <a:pPr algn="just"/>
            <a:r>
              <a:rPr lang="en-US" dirty="0" smtClean="0"/>
              <a:t>W</a:t>
            </a:r>
            <a:r>
              <a:rPr lang="ru-RU" dirty="0" smtClean="0"/>
              <a:t>h</a:t>
            </a:r>
            <a:r>
              <a:rPr lang="en-US" dirty="0" err="1" smtClean="0"/>
              <a:t>ich</a:t>
            </a:r>
            <a:r>
              <a:rPr lang="ru-RU" dirty="0" smtClean="0"/>
              <a:t> </a:t>
            </a:r>
            <a:r>
              <a:rPr lang="ru-RU" dirty="0" err="1"/>
              <a:t>factors</a:t>
            </a:r>
            <a:r>
              <a:rPr lang="ru-RU" dirty="0"/>
              <a:t> </a:t>
            </a:r>
            <a:r>
              <a:rPr lang="en-US" dirty="0" smtClean="0"/>
              <a:t>did </a:t>
            </a:r>
            <a:r>
              <a:rPr lang="ru-RU" dirty="0" err="1" smtClean="0"/>
              <a:t>affect</a:t>
            </a:r>
            <a:r>
              <a:rPr lang="ru-RU" dirty="0" smtClean="0"/>
              <a:t> </a:t>
            </a:r>
            <a:r>
              <a:rPr lang="ru-RU" dirty="0" err="1"/>
              <a:t>financial</a:t>
            </a:r>
            <a:r>
              <a:rPr lang="ru-RU" dirty="0"/>
              <a:t> </a:t>
            </a:r>
            <a:r>
              <a:rPr lang="ru-RU" dirty="0" err="1"/>
              <a:t>resul</a:t>
            </a:r>
            <a:r>
              <a:rPr lang="en-US" dirty="0"/>
              <a:t>t ?</a:t>
            </a:r>
            <a:endParaRPr lang="ru-RU" dirty="0"/>
          </a:p>
          <a:p>
            <a:pPr algn="just"/>
            <a:r>
              <a:rPr lang="en-US" dirty="0"/>
              <a:t>2. </a:t>
            </a:r>
            <a:r>
              <a:rPr lang="ru-RU" dirty="0"/>
              <a:t>За счет увеличения цен и уменьшение переменных затрат увеличилась прибыль</a:t>
            </a:r>
            <a:r>
              <a:rPr lang="en-US" dirty="0"/>
              <a:t>?</a:t>
            </a:r>
            <a:endParaRPr lang="ru-RU" dirty="0"/>
          </a:p>
          <a:p>
            <a:pPr algn="just"/>
            <a:r>
              <a:rPr lang="en-US" dirty="0" smtClean="0"/>
              <a:t>Did </a:t>
            </a:r>
            <a:r>
              <a:rPr lang="en-US" dirty="0"/>
              <a:t>the profit </a:t>
            </a:r>
            <a:r>
              <a:rPr lang="en-US" dirty="0" smtClean="0"/>
              <a:t>increased at </a:t>
            </a:r>
            <a:r>
              <a:rPr lang="en-US" dirty="0"/>
              <a:t>the expense of </a:t>
            </a:r>
            <a:r>
              <a:rPr lang="en-US" dirty="0" smtClean="0"/>
              <a:t>increased prices </a:t>
            </a:r>
            <a:r>
              <a:rPr lang="en-US" dirty="0"/>
              <a:t>and reduction of variable </a:t>
            </a:r>
            <a:r>
              <a:rPr lang="en-US" dirty="0" smtClean="0"/>
              <a:t>expenses?</a:t>
            </a:r>
            <a:endParaRPr lang="ru-RU" dirty="0"/>
          </a:p>
          <a:p>
            <a:pPr algn="just"/>
            <a:r>
              <a:rPr lang="ru-RU" dirty="0"/>
              <a:t>Увеличение цены произошло за счет увеличения </a:t>
            </a:r>
            <a:r>
              <a:rPr lang="ru-RU" dirty="0" smtClean="0"/>
              <a:t>себестоимости </a:t>
            </a:r>
            <a:r>
              <a:rPr lang="ru-RU" dirty="0"/>
              <a:t>товара.</a:t>
            </a:r>
          </a:p>
          <a:p>
            <a:pPr algn="just"/>
            <a:r>
              <a:rPr lang="ru-RU" dirty="0"/>
              <a:t>The </a:t>
            </a:r>
            <a:r>
              <a:rPr lang="ru-RU" dirty="0" err="1"/>
              <a:t>increase</a:t>
            </a:r>
            <a:r>
              <a:rPr lang="ru-RU" dirty="0"/>
              <a:t> </a:t>
            </a:r>
            <a:r>
              <a:rPr lang="ru-RU" dirty="0" err="1"/>
              <a:t>in</a:t>
            </a:r>
            <a:r>
              <a:rPr lang="ru-RU" dirty="0"/>
              <a:t> </a:t>
            </a:r>
            <a:r>
              <a:rPr lang="ru-RU" dirty="0" err="1"/>
              <a:t>the</a:t>
            </a:r>
            <a:r>
              <a:rPr lang="ru-RU" dirty="0"/>
              <a:t> </a:t>
            </a:r>
            <a:r>
              <a:rPr lang="ru-RU" dirty="0" err="1"/>
              <a:t>price</a:t>
            </a:r>
            <a:r>
              <a:rPr lang="ru-RU" dirty="0"/>
              <a:t> </a:t>
            </a:r>
            <a:r>
              <a:rPr lang="ru-RU" dirty="0" err="1"/>
              <a:t>occurred</a:t>
            </a:r>
            <a:r>
              <a:rPr lang="ru-RU" dirty="0"/>
              <a:t> </a:t>
            </a:r>
            <a:r>
              <a:rPr lang="ru-RU" dirty="0" err="1"/>
              <a:t>at</a:t>
            </a:r>
            <a:r>
              <a:rPr lang="ru-RU" dirty="0"/>
              <a:t> </a:t>
            </a:r>
            <a:r>
              <a:rPr lang="ru-RU" dirty="0" err="1"/>
              <a:t>the</a:t>
            </a:r>
            <a:r>
              <a:rPr lang="ru-RU" dirty="0"/>
              <a:t> </a:t>
            </a:r>
            <a:r>
              <a:rPr lang="ru-RU" dirty="0" err="1"/>
              <a:t>expense</a:t>
            </a:r>
            <a:r>
              <a:rPr lang="ru-RU" dirty="0"/>
              <a:t> </a:t>
            </a:r>
            <a:r>
              <a:rPr lang="ru-RU" dirty="0" err="1"/>
              <a:t>of</a:t>
            </a:r>
            <a:r>
              <a:rPr lang="ru-RU" dirty="0"/>
              <a:t> </a:t>
            </a:r>
            <a:r>
              <a:rPr lang="ru-RU" dirty="0" err="1"/>
              <a:t>increase</a:t>
            </a:r>
            <a:r>
              <a:rPr lang="ru-RU" dirty="0"/>
              <a:t> </a:t>
            </a:r>
            <a:r>
              <a:rPr lang="ru-RU" dirty="0" err="1"/>
              <a:t>in</a:t>
            </a:r>
            <a:r>
              <a:rPr lang="ru-RU" dirty="0"/>
              <a:t> a </a:t>
            </a:r>
            <a:r>
              <a:rPr lang="en-US" dirty="0" smtClean="0"/>
              <a:t>prime cost</a:t>
            </a:r>
            <a:r>
              <a:rPr lang="ru-RU" dirty="0" smtClean="0"/>
              <a:t> </a:t>
            </a:r>
            <a:r>
              <a:rPr lang="ru-RU" dirty="0" err="1"/>
              <a:t>of</a:t>
            </a:r>
            <a:r>
              <a:rPr lang="ru-RU" dirty="0"/>
              <a:t> </a:t>
            </a:r>
            <a:r>
              <a:rPr lang="ru-RU" dirty="0" err="1"/>
              <a:t>goods</a:t>
            </a:r>
            <a:r>
              <a:rPr lang="ru-RU" dirty="0" smtClean="0"/>
              <a:t>.</a:t>
            </a:r>
          </a:p>
          <a:p>
            <a:pPr algn="just"/>
            <a:endParaRPr lang="ru-RU" dirty="0"/>
          </a:p>
          <a:p>
            <a:pPr algn="just"/>
            <a:r>
              <a:rPr lang="ru-RU" b="1" u="sng" dirty="0"/>
              <a:t>2.Задача : </a:t>
            </a:r>
            <a:r>
              <a:rPr lang="ru-RU" b="1" u="sng" dirty="0" err="1"/>
              <a:t>Tasks</a:t>
            </a:r>
            <a:r>
              <a:rPr lang="ru-RU" b="1" u="sng" dirty="0"/>
              <a:t>:</a:t>
            </a:r>
            <a:endParaRPr lang="ru-RU" dirty="0"/>
          </a:p>
          <a:p>
            <a:pPr algn="just"/>
            <a:r>
              <a:rPr lang="ru-RU" dirty="0"/>
              <a:t>1</a:t>
            </a:r>
            <a:r>
              <a:rPr lang="ru-RU" dirty="0" smtClean="0"/>
              <a:t>. Какие </a:t>
            </a:r>
            <a:r>
              <a:rPr lang="ru-RU" dirty="0"/>
              <a:t>факторы повлияли на финансовый результат</a:t>
            </a:r>
            <a:r>
              <a:rPr lang="en-US" dirty="0"/>
              <a:t> ?</a:t>
            </a:r>
            <a:endParaRPr lang="ru-RU" dirty="0"/>
          </a:p>
          <a:p>
            <a:pPr algn="just"/>
            <a:r>
              <a:rPr lang="en-US" dirty="0"/>
              <a:t>W</a:t>
            </a:r>
            <a:r>
              <a:rPr lang="ru-RU" dirty="0"/>
              <a:t>h</a:t>
            </a:r>
            <a:r>
              <a:rPr lang="en-US" dirty="0" err="1"/>
              <a:t>ich</a:t>
            </a:r>
            <a:r>
              <a:rPr lang="ru-RU" dirty="0"/>
              <a:t> </a:t>
            </a:r>
            <a:r>
              <a:rPr lang="ru-RU" dirty="0" err="1"/>
              <a:t>factors</a:t>
            </a:r>
            <a:r>
              <a:rPr lang="ru-RU" dirty="0"/>
              <a:t> </a:t>
            </a:r>
            <a:r>
              <a:rPr lang="en-US" dirty="0"/>
              <a:t>did </a:t>
            </a:r>
            <a:r>
              <a:rPr lang="ru-RU" dirty="0" err="1"/>
              <a:t>affect</a:t>
            </a:r>
            <a:r>
              <a:rPr lang="ru-RU" dirty="0"/>
              <a:t> </a:t>
            </a:r>
            <a:r>
              <a:rPr lang="ru-RU" dirty="0" err="1"/>
              <a:t>financial</a:t>
            </a:r>
            <a:r>
              <a:rPr lang="ru-RU" dirty="0"/>
              <a:t> </a:t>
            </a:r>
            <a:r>
              <a:rPr lang="ru-RU" dirty="0" err="1"/>
              <a:t>resul</a:t>
            </a:r>
            <a:r>
              <a:rPr lang="en-US" dirty="0"/>
              <a:t>t ?</a:t>
            </a:r>
            <a:endParaRPr lang="ru-RU" dirty="0"/>
          </a:p>
          <a:p>
            <a:pPr algn="just"/>
            <a:r>
              <a:rPr lang="ru-RU" dirty="0" smtClean="0"/>
              <a:t>2.</a:t>
            </a:r>
            <a:r>
              <a:rPr lang="en-US" dirty="0" smtClean="0"/>
              <a:t> </a:t>
            </a:r>
            <a:r>
              <a:rPr lang="ru-RU" dirty="0" smtClean="0"/>
              <a:t>За </a:t>
            </a:r>
            <a:r>
              <a:rPr lang="ru-RU" dirty="0"/>
              <a:t>счет увеличения объема производства продукции и увеличения цен на продукцию, а так же уменьшение переменных затрат, компанией была получена прибыль</a:t>
            </a:r>
            <a:r>
              <a:rPr lang="en-US" dirty="0"/>
              <a:t>.</a:t>
            </a:r>
            <a:endParaRPr lang="ru-RU" dirty="0"/>
          </a:p>
          <a:p>
            <a:pPr algn="just"/>
            <a:r>
              <a:rPr lang="en-US" dirty="0"/>
              <a:t>At the expense of </a:t>
            </a:r>
            <a:r>
              <a:rPr lang="en-US" dirty="0" smtClean="0"/>
              <a:t>increasing the </a:t>
            </a:r>
            <a:r>
              <a:rPr lang="en-US" dirty="0"/>
              <a:t>volume of production and </a:t>
            </a:r>
            <a:r>
              <a:rPr lang="en-US" dirty="0" smtClean="0"/>
              <a:t>increased </a:t>
            </a:r>
            <a:r>
              <a:rPr lang="en-US" dirty="0"/>
              <a:t>prices </a:t>
            </a:r>
            <a:r>
              <a:rPr lang="en-US" dirty="0" smtClean="0"/>
              <a:t>of </a:t>
            </a:r>
            <a:r>
              <a:rPr lang="en-US" dirty="0"/>
              <a:t>products, and also reduction of variable expenses, the company h</a:t>
            </a:r>
            <a:r>
              <a:rPr lang="en-US" dirty="0" smtClean="0"/>
              <a:t>as </a:t>
            </a:r>
            <a:r>
              <a:rPr lang="en-US" dirty="0"/>
              <a:t>received profit</a:t>
            </a:r>
            <a:r>
              <a:rPr lang="en-US" dirty="0" smtClean="0"/>
              <a:t>.</a:t>
            </a:r>
            <a:endParaRPr lang="ru-RU" dirty="0" smtClean="0"/>
          </a:p>
          <a:p>
            <a:pPr algn="just"/>
            <a:endParaRPr lang="ru-RU" dirty="0"/>
          </a:p>
          <a:p>
            <a:pPr algn="just"/>
            <a:r>
              <a:rPr lang="ru-RU" b="1" u="sng" dirty="0"/>
              <a:t>3.Задача : </a:t>
            </a:r>
            <a:r>
              <a:rPr lang="ru-RU" b="1" u="sng" dirty="0" err="1"/>
              <a:t>Tasks</a:t>
            </a:r>
            <a:r>
              <a:rPr lang="ru-RU" b="1" u="sng" dirty="0"/>
              <a:t>:</a:t>
            </a:r>
            <a:endParaRPr lang="ru-RU" dirty="0"/>
          </a:p>
          <a:p>
            <a:pPr algn="just"/>
            <a:r>
              <a:rPr lang="ru-RU" dirty="0"/>
              <a:t>1</a:t>
            </a:r>
            <a:r>
              <a:rPr lang="ru-RU" dirty="0" smtClean="0"/>
              <a:t>.</a:t>
            </a:r>
            <a:r>
              <a:rPr lang="en-US" dirty="0" smtClean="0"/>
              <a:t> </a:t>
            </a:r>
            <a:r>
              <a:rPr lang="ru-RU" dirty="0" smtClean="0"/>
              <a:t>Какие </a:t>
            </a:r>
            <a:r>
              <a:rPr lang="ru-RU" dirty="0"/>
              <a:t>факторы повлияли на финансовый результат</a:t>
            </a:r>
            <a:r>
              <a:rPr lang="en-US" dirty="0"/>
              <a:t> ?</a:t>
            </a:r>
            <a:endParaRPr lang="ru-RU" dirty="0"/>
          </a:p>
          <a:p>
            <a:pPr algn="just"/>
            <a:r>
              <a:rPr lang="en-US" dirty="0"/>
              <a:t>Which factors did affect financial result ?</a:t>
            </a:r>
          </a:p>
          <a:p>
            <a:pPr algn="just"/>
            <a:r>
              <a:rPr lang="en-US" dirty="0" smtClean="0"/>
              <a:t>2</a:t>
            </a:r>
            <a:r>
              <a:rPr lang="en-US" dirty="0"/>
              <a:t>. </a:t>
            </a:r>
            <a:r>
              <a:rPr lang="ru-RU" dirty="0"/>
              <a:t>За счет увеличения цен и уменьшение переменных затрат увеличилась прибыль</a:t>
            </a:r>
            <a:r>
              <a:rPr lang="en-US" dirty="0" smtClean="0"/>
              <a:t>?</a:t>
            </a:r>
            <a:endParaRPr lang="ru-RU" dirty="0"/>
          </a:p>
          <a:p>
            <a:pPr algn="just"/>
            <a:r>
              <a:rPr lang="en-US" dirty="0"/>
              <a:t>Did  the profit </a:t>
            </a:r>
            <a:r>
              <a:rPr lang="en-US" dirty="0" smtClean="0"/>
              <a:t>increased at </a:t>
            </a:r>
            <a:r>
              <a:rPr lang="en-US" dirty="0"/>
              <a:t>the expense of </a:t>
            </a:r>
            <a:r>
              <a:rPr lang="en-US" dirty="0" smtClean="0"/>
              <a:t>increased </a:t>
            </a:r>
            <a:r>
              <a:rPr lang="en-US" dirty="0"/>
              <a:t>prices and reduction of variable </a:t>
            </a:r>
            <a:r>
              <a:rPr lang="en-US" dirty="0" smtClean="0"/>
              <a:t>expenses?</a:t>
            </a:r>
            <a:endParaRPr lang="ru-RU" dirty="0"/>
          </a:p>
          <a:p>
            <a:pPr algn="just"/>
            <a:r>
              <a:rPr lang="ru-RU" dirty="0"/>
              <a:t>Увеличение цены произошло за счет увеличения </a:t>
            </a:r>
            <a:r>
              <a:rPr lang="ru-RU" dirty="0" smtClean="0"/>
              <a:t>себестоимости </a:t>
            </a:r>
            <a:r>
              <a:rPr lang="ru-RU" dirty="0"/>
              <a:t>товара.</a:t>
            </a:r>
          </a:p>
          <a:p>
            <a:pPr algn="just"/>
            <a:r>
              <a:rPr lang="ru-RU" dirty="0" err="1" smtClean="0"/>
              <a:t>Th</a:t>
            </a:r>
            <a:r>
              <a:rPr lang="en-US" dirty="0" smtClean="0"/>
              <a:t>e</a:t>
            </a:r>
            <a:r>
              <a:rPr lang="ru-RU" dirty="0" smtClean="0"/>
              <a:t> </a:t>
            </a:r>
            <a:r>
              <a:rPr lang="ru-RU" dirty="0" err="1" smtClean="0"/>
              <a:t>price</a:t>
            </a:r>
            <a:r>
              <a:rPr lang="en-US" dirty="0" smtClean="0"/>
              <a:t> increase</a:t>
            </a:r>
            <a:r>
              <a:rPr lang="ru-RU" dirty="0" smtClean="0"/>
              <a:t> </a:t>
            </a:r>
            <a:r>
              <a:rPr lang="ru-RU" dirty="0" err="1"/>
              <a:t>occurred</a:t>
            </a:r>
            <a:r>
              <a:rPr lang="ru-RU" dirty="0"/>
              <a:t> </a:t>
            </a:r>
            <a:r>
              <a:rPr lang="ru-RU" dirty="0" err="1"/>
              <a:t>at</a:t>
            </a:r>
            <a:r>
              <a:rPr lang="ru-RU" dirty="0"/>
              <a:t> </a:t>
            </a:r>
            <a:r>
              <a:rPr lang="ru-RU" dirty="0" err="1"/>
              <a:t>the</a:t>
            </a:r>
            <a:r>
              <a:rPr lang="ru-RU" dirty="0"/>
              <a:t> </a:t>
            </a:r>
            <a:r>
              <a:rPr lang="ru-RU" dirty="0" err="1"/>
              <a:t>expense</a:t>
            </a:r>
            <a:r>
              <a:rPr lang="ru-RU" dirty="0"/>
              <a:t> </a:t>
            </a:r>
            <a:r>
              <a:rPr lang="ru-RU" dirty="0" err="1"/>
              <a:t>of</a:t>
            </a:r>
            <a:r>
              <a:rPr lang="ru-RU" dirty="0"/>
              <a:t> </a:t>
            </a:r>
            <a:r>
              <a:rPr lang="ru-RU" dirty="0" err="1"/>
              <a:t>increase</a:t>
            </a:r>
            <a:r>
              <a:rPr lang="ru-RU" dirty="0"/>
              <a:t> </a:t>
            </a:r>
            <a:r>
              <a:rPr lang="ru-RU" dirty="0" err="1"/>
              <a:t>in</a:t>
            </a:r>
            <a:r>
              <a:rPr lang="ru-RU" dirty="0"/>
              <a:t> </a:t>
            </a:r>
            <a:r>
              <a:rPr lang="ru-RU" dirty="0" smtClean="0"/>
              <a:t>a</a:t>
            </a:r>
            <a:r>
              <a:rPr lang="en-US" dirty="0" smtClean="0"/>
              <a:t> prime</a:t>
            </a:r>
            <a:r>
              <a:rPr lang="ru-RU" dirty="0" smtClean="0"/>
              <a:t> </a:t>
            </a:r>
            <a:r>
              <a:rPr lang="en-US" dirty="0" smtClean="0"/>
              <a:t>cost </a:t>
            </a:r>
            <a:r>
              <a:rPr lang="ru-RU" dirty="0" err="1" smtClean="0"/>
              <a:t>of</a:t>
            </a:r>
            <a:r>
              <a:rPr lang="ru-RU" dirty="0" smtClean="0"/>
              <a:t> </a:t>
            </a:r>
            <a:r>
              <a:rPr lang="ru-RU" dirty="0" err="1"/>
              <a:t>goods</a:t>
            </a:r>
            <a:r>
              <a:rPr lang="ru-RU" dirty="0" smtClean="0"/>
              <a:t>.</a:t>
            </a:r>
          </a:p>
          <a:p>
            <a:pPr algn="just"/>
            <a:endParaRPr lang="ru-RU" dirty="0"/>
          </a:p>
          <a:p>
            <a:pPr algn="just"/>
            <a:r>
              <a:rPr lang="ru-RU" b="1" u="sng" dirty="0"/>
              <a:t>4.Задача : </a:t>
            </a:r>
            <a:r>
              <a:rPr lang="ru-RU" b="1" u="sng" dirty="0" err="1"/>
              <a:t>Tasks</a:t>
            </a:r>
            <a:r>
              <a:rPr lang="ru-RU" b="1" u="sng" dirty="0"/>
              <a:t>:</a:t>
            </a:r>
            <a:endParaRPr lang="ru-RU" dirty="0"/>
          </a:p>
          <a:p>
            <a:pPr algn="just"/>
            <a:r>
              <a:rPr lang="ru-RU" dirty="0"/>
              <a:t>1</a:t>
            </a:r>
            <a:r>
              <a:rPr lang="ru-RU" dirty="0" smtClean="0"/>
              <a:t>.</a:t>
            </a:r>
            <a:r>
              <a:rPr lang="en-US" dirty="0" smtClean="0"/>
              <a:t> </a:t>
            </a:r>
            <a:r>
              <a:rPr lang="ru-RU" dirty="0" smtClean="0"/>
              <a:t>Какие </a:t>
            </a:r>
            <a:r>
              <a:rPr lang="ru-RU" dirty="0"/>
              <a:t>факторы повлияли на финансовый результат</a:t>
            </a:r>
            <a:r>
              <a:rPr lang="en-US" dirty="0"/>
              <a:t> ?</a:t>
            </a:r>
            <a:endParaRPr lang="ru-RU" dirty="0"/>
          </a:p>
          <a:p>
            <a:pPr algn="just"/>
            <a:r>
              <a:rPr lang="en-US" dirty="0"/>
              <a:t>Which factors did affect financial </a:t>
            </a:r>
            <a:r>
              <a:rPr lang="en-US" dirty="0" smtClean="0"/>
              <a:t>result ? </a:t>
            </a:r>
            <a:endParaRPr lang="ru-RU" dirty="0"/>
          </a:p>
          <a:p>
            <a:pPr algn="just"/>
            <a:r>
              <a:rPr lang="ru-RU" dirty="0" smtClean="0"/>
              <a:t>2. За </a:t>
            </a:r>
            <a:r>
              <a:rPr lang="ru-RU" dirty="0"/>
              <a:t>счет увеличения объема реализации продукции и увеличения себестоимости изделия при оставшейся цене организация получила убыток.</a:t>
            </a:r>
          </a:p>
          <a:p>
            <a:pPr algn="just"/>
            <a:r>
              <a:rPr lang="ru-RU" dirty="0" err="1"/>
              <a:t>At</a:t>
            </a:r>
            <a:r>
              <a:rPr lang="ru-RU" dirty="0"/>
              <a:t> </a:t>
            </a:r>
            <a:r>
              <a:rPr lang="ru-RU" dirty="0" err="1"/>
              <a:t>the</a:t>
            </a:r>
            <a:r>
              <a:rPr lang="ru-RU" dirty="0"/>
              <a:t> </a:t>
            </a:r>
            <a:r>
              <a:rPr lang="ru-RU" dirty="0" err="1"/>
              <a:t>expense</a:t>
            </a:r>
            <a:r>
              <a:rPr lang="ru-RU" dirty="0"/>
              <a:t> </a:t>
            </a:r>
            <a:r>
              <a:rPr lang="ru-RU" dirty="0" err="1"/>
              <a:t>of</a:t>
            </a:r>
            <a:r>
              <a:rPr lang="ru-RU" dirty="0"/>
              <a:t> </a:t>
            </a:r>
            <a:r>
              <a:rPr lang="ru-RU" dirty="0" err="1" smtClean="0"/>
              <a:t>increase</a:t>
            </a:r>
            <a:r>
              <a:rPr lang="ru-RU" dirty="0" smtClean="0"/>
              <a:t> </a:t>
            </a:r>
            <a:r>
              <a:rPr lang="ru-RU" dirty="0" err="1"/>
              <a:t>in</a:t>
            </a:r>
            <a:r>
              <a:rPr lang="ru-RU" dirty="0"/>
              <a:t> </a:t>
            </a:r>
            <a:r>
              <a:rPr lang="ru-RU" dirty="0" err="1"/>
              <a:t>volume</a:t>
            </a:r>
            <a:r>
              <a:rPr lang="ru-RU" dirty="0"/>
              <a:t> </a:t>
            </a:r>
            <a:r>
              <a:rPr lang="ru-RU" dirty="0" err="1"/>
              <a:t>of</a:t>
            </a:r>
            <a:r>
              <a:rPr lang="ru-RU" dirty="0"/>
              <a:t> </a:t>
            </a:r>
            <a:r>
              <a:rPr lang="ru-RU" dirty="0" err="1"/>
              <a:t>product</a:t>
            </a:r>
            <a:r>
              <a:rPr lang="ru-RU" dirty="0"/>
              <a:t> </a:t>
            </a:r>
            <a:r>
              <a:rPr lang="ru-RU" dirty="0" err="1"/>
              <a:t>sales</a:t>
            </a:r>
            <a:r>
              <a:rPr lang="ru-RU" dirty="0"/>
              <a:t> </a:t>
            </a:r>
            <a:r>
              <a:rPr lang="ru-RU" dirty="0" err="1"/>
              <a:t>and</a:t>
            </a:r>
            <a:r>
              <a:rPr lang="ru-RU" dirty="0"/>
              <a:t> </a:t>
            </a:r>
            <a:r>
              <a:rPr lang="ru-RU" dirty="0" err="1"/>
              <a:t>increase</a:t>
            </a:r>
            <a:r>
              <a:rPr lang="ru-RU" dirty="0"/>
              <a:t> </a:t>
            </a:r>
            <a:r>
              <a:rPr lang="ru-RU" dirty="0" err="1"/>
              <a:t>in</a:t>
            </a:r>
            <a:r>
              <a:rPr lang="ru-RU" dirty="0"/>
              <a:t> </a:t>
            </a:r>
            <a:r>
              <a:rPr lang="ru-RU" dirty="0" err="1"/>
              <a:t>prime</a:t>
            </a:r>
            <a:r>
              <a:rPr lang="ru-RU" dirty="0"/>
              <a:t> </a:t>
            </a:r>
            <a:r>
              <a:rPr lang="ru-RU" dirty="0" err="1"/>
              <a:t>cost</a:t>
            </a:r>
            <a:r>
              <a:rPr lang="ru-RU" dirty="0"/>
              <a:t> </a:t>
            </a:r>
            <a:r>
              <a:rPr lang="ru-RU" dirty="0" err="1"/>
              <a:t>of</a:t>
            </a:r>
            <a:r>
              <a:rPr lang="ru-RU" dirty="0"/>
              <a:t> a </a:t>
            </a:r>
            <a:r>
              <a:rPr lang="ru-RU" dirty="0" err="1"/>
              <a:t>product</a:t>
            </a:r>
            <a:r>
              <a:rPr lang="ru-RU" dirty="0"/>
              <a:t> </a:t>
            </a:r>
            <a:r>
              <a:rPr lang="ru-RU" dirty="0" err="1"/>
              <a:t>at</a:t>
            </a:r>
            <a:r>
              <a:rPr lang="ru-RU" dirty="0"/>
              <a:t> </a:t>
            </a:r>
            <a:r>
              <a:rPr lang="ru-RU" dirty="0" err="1"/>
              <a:t>the</a:t>
            </a:r>
            <a:r>
              <a:rPr lang="ru-RU" dirty="0"/>
              <a:t> </a:t>
            </a:r>
            <a:r>
              <a:rPr lang="ru-RU" dirty="0" err="1"/>
              <a:t>remained</a:t>
            </a:r>
            <a:r>
              <a:rPr lang="ru-RU" dirty="0"/>
              <a:t> </a:t>
            </a:r>
            <a:r>
              <a:rPr lang="ru-RU" dirty="0" err="1"/>
              <a:t>price</a:t>
            </a:r>
            <a:r>
              <a:rPr lang="ru-RU" dirty="0"/>
              <a:t> </a:t>
            </a:r>
            <a:r>
              <a:rPr lang="ru-RU" dirty="0" err="1"/>
              <a:t>the</a:t>
            </a:r>
            <a:r>
              <a:rPr lang="ru-RU" dirty="0"/>
              <a:t> </a:t>
            </a:r>
            <a:r>
              <a:rPr lang="ru-RU" dirty="0" err="1"/>
              <a:t>organization</a:t>
            </a:r>
            <a:r>
              <a:rPr lang="ru-RU" dirty="0"/>
              <a:t> </a:t>
            </a:r>
            <a:r>
              <a:rPr lang="en-US" dirty="0" smtClean="0"/>
              <a:t>ha</a:t>
            </a:r>
            <a:r>
              <a:rPr lang="ru-RU" dirty="0" smtClean="0"/>
              <a:t>d </a:t>
            </a:r>
            <a:r>
              <a:rPr lang="ru-RU" dirty="0"/>
              <a:t>a </a:t>
            </a:r>
            <a:r>
              <a:rPr lang="ru-RU" dirty="0" err="1"/>
              <a:t>loss</a:t>
            </a:r>
            <a:r>
              <a:rPr lang="ru-RU" dirty="0"/>
              <a:t>.</a:t>
            </a:r>
          </a:p>
          <a:p>
            <a:pPr algn="just"/>
            <a:endParaRPr lang="ru-RU" dirty="0"/>
          </a:p>
        </p:txBody>
      </p:sp>
    </p:spTree>
    <p:extLst>
      <p:ext uri="{BB962C8B-B14F-4D97-AF65-F5344CB8AC3E}">
        <p14:creationId xmlns:p14="http://schemas.microsoft.com/office/powerpoint/2010/main" xmlns="" val="184779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778"/>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effectLst>
                  <a:outerShdw blurRad="38100" dist="38100" dir="2700000" algn="tl">
                    <a:srgbClr val="000000">
                      <a:alpha val="43137"/>
                    </a:srgbClr>
                  </a:outerShdw>
                </a:effectLst>
              </a:rPr>
              <a:t>    The scheme of formation of profit</a:t>
            </a:r>
            <a:endParaRPr lang="ru-RU" sz="3600" b="1" dirty="0">
              <a:effectLst>
                <a:outerShdw blurRad="38100" dist="38100" dir="2700000" algn="tl">
                  <a:srgbClr val="000000">
                    <a:alpha val="43137"/>
                  </a:srgbClr>
                </a:outerShdw>
              </a:effectLst>
            </a:endParaRPr>
          </a:p>
        </p:txBody>
      </p:sp>
      <p:sp>
        <p:nvSpPr>
          <p:cNvPr id="6" name="TextBox 5"/>
          <p:cNvSpPr txBox="1"/>
          <p:nvPr/>
        </p:nvSpPr>
        <p:spPr>
          <a:xfrm>
            <a:off x="539552" y="2348880"/>
            <a:ext cx="2016224"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lgerian" panose="04020705040A02060702" pitchFamily="82" charset="0"/>
              </a:rPr>
              <a:t>INCOME</a:t>
            </a:r>
            <a:endParaRPr lang="ru-RU" sz="3600" b="1" dirty="0">
              <a:effectLst>
                <a:outerShdw blurRad="38100" dist="38100" dir="2700000" algn="tl">
                  <a:srgbClr val="000000">
                    <a:alpha val="43137"/>
                  </a:srgbClr>
                </a:outerShdw>
              </a:effectLst>
              <a:latin typeface="+mj-lt"/>
            </a:endParaRPr>
          </a:p>
        </p:txBody>
      </p:sp>
      <p:sp>
        <p:nvSpPr>
          <p:cNvPr id="8" name="TextBox 7"/>
          <p:cNvSpPr txBox="1"/>
          <p:nvPr/>
        </p:nvSpPr>
        <p:spPr>
          <a:xfrm>
            <a:off x="3131840" y="2344905"/>
            <a:ext cx="2664296"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lgerian" panose="04020705040A02060702" pitchFamily="82" charset="0"/>
              </a:rPr>
              <a:t>expenses</a:t>
            </a:r>
            <a:endParaRPr lang="ru-RU" sz="3600" b="1" dirty="0">
              <a:effectLst>
                <a:outerShdw blurRad="38100" dist="38100" dir="2700000" algn="tl">
                  <a:srgbClr val="000000">
                    <a:alpha val="43137"/>
                  </a:srgbClr>
                </a:outerShdw>
              </a:effectLst>
            </a:endParaRPr>
          </a:p>
        </p:txBody>
      </p:sp>
      <p:sp>
        <p:nvSpPr>
          <p:cNvPr id="10" name="TextBox 9"/>
          <p:cNvSpPr txBox="1"/>
          <p:nvPr/>
        </p:nvSpPr>
        <p:spPr>
          <a:xfrm>
            <a:off x="7092280" y="2276872"/>
            <a:ext cx="1728192"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lgerian" panose="04020705040A02060702" pitchFamily="82" charset="0"/>
              </a:rPr>
              <a:t>profit</a:t>
            </a:r>
            <a:endParaRPr lang="en-US" sz="3600" b="1" dirty="0">
              <a:effectLst>
                <a:outerShdw blurRad="38100" dist="38100" dir="2700000" algn="tl">
                  <a:srgbClr val="000000">
                    <a:alpha val="43137"/>
                  </a:srgbClr>
                </a:outerShdw>
              </a:effectLst>
              <a:latin typeface="Algerian" panose="04020705040A02060702" pitchFamily="82" charset="0"/>
            </a:endParaRPr>
          </a:p>
        </p:txBody>
      </p:sp>
      <p:sp>
        <p:nvSpPr>
          <p:cNvPr id="12" name="TextBox 11"/>
          <p:cNvSpPr txBox="1"/>
          <p:nvPr/>
        </p:nvSpPr>
        <p:spPr>
          <a:xfrm>
            <a:off x="2483768" y="1949414"/>
            <a:ext cx="2940674" cy="1446550"/>
          </a:xfrm>
          <a:prstGeom prst="rect">
            <a:avLst/>
          </a:prstGeom>
          <a:noFill/>
        </p:spPr>
        <p:txBody>
          <a:bodyPr wrap="square" rtlCol="0">
            <a:spAutoFit/>
          </a:bodyPr>
          <a:lstStyle/>
          <a:p>
            <a:r>
              <a:rPr lang="en-US" sz="8800" b="1" dirty="0" smtClean="0">
                <a:effectLst>
                  <a:outerShdw blurRad="38100" dist="38100" dir="2700000" algn="tl">
                    <a:srgbClr val="000000">
                      <a:alpha val="43137"/>
                    </a:srgbClr>
                  </a:outerShdw>
                </a:effectLst>
                <a:latin typeface="Algerian" panose="04020705040A02060702" pitchFamily="82" charset="0"/>
              </a:rPr>
              <a:t>-</a:t>
            </a:r>
            <a:endParaRPr lang="ru-RU" sz="8800" b="1" dirty="0">
              <a:effectLst>
                <a:outerShdw blurRad="38100" dist="38100" dir="2700000" algn="tl">
                  <a:srgbClr val="000000">
                    <a:alpha val="43137"/>
                  </a:srgbClr>
                </a:outerShdw>
              </a:effectLst>
            </a:endParaRPr>
          </a:p>
        </p:txBody>
      </p:sp>
      <p:sp>
        <p:nvSpPr>
          <p:cNvPr id="14" name="Прямоугольник 13"/>
          <p:cNvSpPr/>
          <p:nvPr/>
        </p:nvSpPr>
        <p:spPr>
          <a:xfrm>
            <a:off x="6029962" y="2072524"/>
            <a:ext cx="726481" cy="1200329"/>
          </a:xfrm>
          <a:prstGeom prst="rect">
            <a:avLst/>
          </a:prstGeom>
        </p:spPr>
        <p:txBody>
          <a:bodyPr wrap="none">
            <a:spAutoFit/>
          </a:bodyPr>
          <a:lstStyle/>
          <a:p>
            <a:pPr lvl="0"/>
            <a:r>
              <a:rPr lang="en-US" sz="7200" b="1" dirty="0">
                <a:solidFill>
                  <a:prstClr val="black"/>
                </a:solidFill>
                <a:effectLst>
                  <a:outerShdw blurRad="38100" dist="38100" dir="2700000" algn="tl">
                    <a:srgbClr val="000000">
                      <a:alpha val="43137"/>
                    </a:srgbClr>
                  </a:outerShdw>
                </a:effectLst>
                <a:latin typeface="Algerian" panose="04020705040A02060702" pitchFamily="82" charset="0"/>
              </a:rPr>
              <a:t>=</a:t>
            </a:r>
            <a:endParaRPr lang="ru-RU" sz="7200" b="1" dirty="0">
              <a:solidFill>
                <a:prstClr val="black"/>
              </a:solidFill>
              <a:effectLst>
                <a:outerShdw blurRad="38100" dist="38100" dir="2700000" algn="tl">
                  <a:srgbClr val="000000">
                    <a:alpha val="43137"/>
                  </a:srgbClr>
                </a:outerShdw>
              </a:effectLst>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8759" y="2995211"/>
            <a:ext cx="5040560" cy="3154523"/>
          </a:xfrm>
          <a:prstGeom prst="rect">
            <a:avLst/>
          </a:prstGeom>
        </p:spPr>
      </p:pic>
    </p:spTree>
    <p:extLst>
      <p:ext uri="{BB962C8B-B14F-4D97-AF65-F5344CB8AC3E}">
        <p14:creationId xmlns:p14="http://schemas.microsoft.com/office/powerpoint/2010/main" xmlns="" val="165808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778"/>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b="1" dirty="0">
                <a:effectLst>
                  <a:outerShdw blurRad="38100" dist="38100" dir="2700000" algn="tl">
                    <a:srgbClr val="000000">
                      <a:alpha val="43137"/>
                    </a:srgbClr>
                  </a:outerShdw>
                </a:effectLst>
              </a:rPr>
              <a:t>Take stock of </a:t>
            </a:r>
            <a:r>
              <a:rPr lang="en-US" sz="3600" b="1" dirty="0" smtClean="0">
                <a:effectLst>
                  <a:outerShdw blurRad="38100" dist="38100" dir="2700000" algn="tl">
                    <a:srgbClr val="000000">
                      <a:alpha val="43137"/>
                    </a:srgbClr>
                  </a:outerShdw>
                </a:effectLst>
              </a:rPr>
              <a:t>lessons</a:t>
            </a:r>
            <a:endParaRPr lang="ru-RU" sz="3600" b="1" dirty="0">
              <a:effectLst>
                <a:outerShdw blurRad="38100" dist="38100" dir="2700000" algn="tl">
                  <a:srgbClr val="000000">
                    <a:alpha val="43137"/>
                  </a:srgbClr>
                </a:outerShdw>
              </a:effectLst>
            </a:endParaRPr>
          </a:p>
        </p:txBody>
      </p:sp>
      <p:pic>
        <p:nvPicPr>
          <p:cNvPr id="1026" name="Picture 2" descr="http://kudago.com/media/images/event/78/b7/78b7ca805e8eff6824ec8d1e338a15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781898"/>
            <a:ext cx="4128459" cy="309634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28" name="Picture 4" descr="http://suomik.com/images/stories/rabota/15104200_x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5" y="836712"/>
            <a:ext cx="4563708" cy="3042472"/>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30" name="Picture 6" descr="http://www.nkvclub.ru/wp-content/uploads/Biznes-konsaltin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4005064"/>
            <a:ext cx="4128460" cy="2808312"/>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32" name="Picture 8" descr="http://hleb.asia/wp-content/uploads/2015/08/1370513275_registracija-biznesa-v-ukraine-stala-namnogo-proshh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6" y="3969257"/>
            <a:ext cx="4563708" cy="285654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706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ru-RU" b="1" dirty="0" smtClean="0">
                <a:solidFill>
                  <a:srgbClr val="002060"/>
                </a:solidFill>
              </a:rPr>
              <a:t>МЕТОДИЧЕСКАЯ  РАЗРАБОТКА  </a:t>
            </a:r>
            <a:endParaRPr lang="ru-RU" dirty="0" smtClean="0">
              <a:solidFill>
                <a:srgbClr val="002060"/>
              </a:solidFill>
            </a:endParaRPr>
          </a:p>
          <a:p>
            <a:pPr marL="109728" indent="0" algn="ctr">
              <a:buNone/>
            </a:pPr>
            <a:r>
              <a:rPr lang="ru-RU" b="1" i="1" dirty="0" smtClean="0">
                <a:solidFill>
                  <a:srgbClr val="002060"/>
                </a:solidFill>
              </a:rPr>
              <a:t>открытого урока</a:t>
            </a:r>
            <a:endParaRPr lang="ru-RU" dirty="0" smtClean="0">
              <a:solidFill>
                <a:srgbClr val="002060"/>
              </a:solidFill>
            </a:endParaRPr>
          </a:p>
          <a:p>
            <a:pPr marL="109728" indent="0" algn="ctr">
              <a:buNone/>
            </a:pPr>
            <a:r>
              <a:rPr lang="ru-RU" b="1" dirty="0" smtClean="0">
                <a:solidFill>
                  <a:srgbClr val="002060"/>
                </a:solidFill>
              </a:rPr>
              <a:t>иностранного языка в группе Б-412</a:t>
            </a:r>
            <a:endParaRPr lang="en-US" dirty="0">
              <a:solidFill>
                <a:srgbClr val="002060"/>
              </a:solidFill>
            </a:endParaRPr>
          </a:p>
          <a:p>
            <a:pPr>
              <a:buNone/>
            </a:pPr>
            <a:r>
              <a:rPr lang="ru-RU" b="1" i="1" dirty="0" smtClean="0">
                <a:solidFill>
                  <a:srgbClr val="002060"/>
                </a:solidFill>
              </a:rPr>
              <a:t>Тема:  «</a:t>
            </a:r>
            <a:r>
              <a:rPr lang="ru-RU" i="1" dirty="0" smtClean="0">
                <a:solidFill>
                  <a:srgbClr val="002060"/>
                </a:solidFill>
              </a:rPr>
              <a:t>Использование глаголов страдательного залога в диалогической речи  (на примере профессиональных ситуациях)»</a:t>
            </a:r>
            <a:endParaRPr lang="ru-RU" dirty="0" smtClean="0">
              <a:solidFill>
                <a:srgbClr val="002060"/>
              </a:solidFill>
            </a:endParaRP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 </a:t>
            </a:r>
            <a:br>
              <a:rPr lang="ru-RU" dirty="0" smtClean="0"/>
            </a:br>
            <a:r>
              <a:rPr lang="ru-RU" dirty="0" smtClean="0"/>
              <a:t/>
            </a:r>
            <a:br>
              <a:rPr lang="ru-RU" dirty="0" smtClean="0"/>
            </a:br>
            <a:r>
              <a:rPr lang="ru-RU" sz="1600" b="0" dirty="0" smtClean="0"/>
              <a:t>Департамент образования города Москвы</a:t>
            </a:r>
            <a:br>
              <a:rPr lang="ru-RU" sz="1600" b="0" dirty="0" smtClean="0"/>
            </a:br>
            <a:r>
              <a:rPr lang="ru-RU" sz="1600" b="0" dirty="0" smtClean="0"/>
              <a:t>   Государственное бюджетное  профессиональное образовательное учреждение  города     Москвы «Московский колледж управления, гостиничного бизнеса и информационных </a:t>
            </a:r>
            <a:br>
              <a:rPr lang="ru-RU" sz="1600" b="0" dirty="0" smtClean="0"/>
            </a:br>
            <a:r>
              <a:rPr lang="ru-RU" sz="1600" b="0" dirty="0" smtClean="0"/>
              <a:t>         технологий  «Царицыно»</a:t>
            </a:r>
            <a:r>
              <a:rPr lang="ru-RU" b="0" dirty="0" smtClean="0"/>
              <a:t/>
            </a:r>
            <a:br>
              <a:rPr lang="ru-RU" b="0" dirty="0" smtClean="0"/>
            </a:br>
            <a:r>
              <a:rPr lang="ru-RU" b="0" dirty="0" smtClean="0"/>
              <a:t> </a:t>
            </a:r>
            <a:r>
              <a:rPr lang="ru-RU" dirty="0" smtClean="0"/>
              <a:t/>
            </a:r>
            <a:br>
              <a:rPr lang="ru-RU" dirty="0" smtClean="0"/>
            </a:br>
            <a:r>
              <a:rPr lang="ru-RU" dirty="0" smtClean="0"/>
              <a:t> </a:t>
            </a:r>
            <a:endParaRPr lang="ru-RU" dirty="0"/>
          </a:p>
        </p:txBody>
      </p:sp>
      <p:sp>
        <p:nvSpPr>
          <p:cNvPr id="4" name="Прямоугольник 3"/>
          <p:cNvSpPr/>
          <p:nvPr/>
        </p:nvSpPr>
        <p:spPr>
          <a:xfrm>
            <a:off x="5076056" y="6309320"/>
            <a:ext cx="3942105" cy="369332"/>
          </a:xfrm>
          <a:prstGeom prst="rect">
            <a:avLst/>
          </a:prstGeom>
        </p:spPr>
        <p:txBody>
          <a:bodyPr wrap="none">
            <a:spAutoFit/>
          </a:bodyPr>
          <a:lstStyle/>
          <a:p>
            <a:r>
              <a:rPr lang="ru-RU" b="1" dirty="0">
                <a:solidFill>
                  <a:srgbClr val="002060"/>
                </a:solidFill>
              </a:rPr>
              <a:t> Подготовила:</a:t>
            </a:r>
            <a:r>
              <a:rPr lang="ru-RU" dirty="0">
                <a:solidFill>
                  <a:srgbClr val="002060"/>
                </a:solidFill>
              </a:rPr>
              <a:t> Маматкулова А.Б.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778"/>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b="1" dirty="0" smtClean="0">
                <a:effectLst>
                  <a:outerShdw blurRad="38100" dist="38100" dir="2700000" algn="tl">
                    <a:srgbClr val="000000">
                      <a:alpha val="43137"/>
                    </a:srgbClr>
                  </a:outerShdw>
                </a:effectLst>
              </a:rPr>
              <a:t>Reflection</a:t>
            </a:r>
            <a:endParaRPr lang="ru-RU" sz="3600" b="1" dirty="0">
              <a:effectLst>
                <a:outerShdw blurRad="38100" dist="38100" dir="2700000" algn="tl">
                  <a:srgbClr val="000000">
                    <a:alpha val="43137"/>
                  </a:srgbClr>
                </a:outerShdw>
              </a:effectLst>
            </a:endParaRPr>
          </a:p>
        </p:txBody>
      </p:sp>
      <p:sp>
        <p:nvSpPr>
          <p:cNvPr id="2" name="Прямоугольник 1"/>
          <p:cNvSpPr/>
          <p:nvPr/>
        </p:nvSpPr>
        <p:spPr>
          <a:xfrm>
            <a:off x="2286000" y="958172"/>
            <a:ext cx="4572000" cy="4893647"/>
          </a:xfrm>
          <a:prstGeom prst="rect">
            <a:avLst/>
          </a:prstGeom>
        </p:spPr>
        <p:txBody>
          <a:bodyPr>
            <a:spAutoFit/>
          </a:bodyPr>
          <a:lstStyle/>
          <a:p>
            <a:pPr algn="ctr"/>
            <a:r>
              <a:rPr lang="en-US" sz="2400" dirty="0" smtClean="0"/>
              <a:t>Today I learned …</a:t>
            </a:r>
          </a:p>
          <a:p>
            <a:pPr algn="ctr"/>
            <a:endParaRPr lang="en-US" sz="2400" dirty="0" smtClean="0"/>
          </a:p>
          <a:p>
            <a:pPr algn="ctr"/>
            <a:r>
              <a:rPr lang="en-US" sz="2400" dirty="0" smtClean="0"/>
              <a:t>It was interesting …</a:t>
            </a:r>
          </a:p>
          <a:p>
            <a:pPr algn="ctr"/>
            <a:endParaRPr lang="en-US" sz="2400" dirty="0" smtClean="0"/>
          </a:p>
          <a:p>
            <a:pPr algn="ctr"/>
            <a:r>
              <a:rPr lang="en-US" sz="2400" dirty="0" smtClean="0"/>
              <a:t>It was hard …</a:t>
            </a:r>
          </a:p>
          <a:p>
            <a:pPr algn="ctr"/>
            <a:endParaRPr lang="en-US" sz="2400" dirty="0" smtClean="0"/>
          </a:p>
          <a:p>
            <a:pPr algn="ctr"/>
            <a:r>
              <a:rPr lang="en-US" sz="2400" dirty="0" smtClean="0"/>
              <a:t>I know …</a:t>
            </a:r>
          </a:p>
          <a:p>
            <a:pPr algn="ctr"/>
            <a:endParaRPr lang="en-US" sz="2400" dirty="0" smtClean="0"/>
          </a:p>
          <a:p>
            <a:pPr algn="ctr"/>
            <a:r>
              <a:rPr lang="en-US" sz="2400" dirty="0" smtClean="0"/>
              <a:t>Now I can …</a:t>
            </a:r>
          </a:p>
          <a:p>
            <a:pPr algn="ctr"/>
            <a:endParaRPr lang="en-US" sz="2400" dirty="0" smtClean="0"/>
          </a:p>
          <a:p>
            <a:pPr algn="ctr"/>
            <a:r>
              <a:rPr lang="en-US" sz="2400" dirty="0" smtClean="0"/>
              <a:t>I learned …</a:t>
            </a:r>
          </a:p>
          <a:p>
            <a:pPr algn="ctr"/>
            <a:endParaRPr lang="en-US" sz="2400" dirty="0" smtClean="0"/>
          </a:p>
          <a:p>
            <a:pPr algn="ctr"/>
            <a:r>
              <a:rPr lang="en-US" sz="2400" dirty="0" smtClean="0"/>
              <a:t>The lesson gave me …</a:t>
            </a:r>
            <a:endParaRPr lang="ru-RU" sz="2400" dirty="0"/>
          </a:p>
        </p:txBody>
      </p:sp>
      <p:pic>
        <p:nvPicPr>
          <p:cNvPr id="2050" name="Picture 2" descr="http://polezner.ru/wp-content/uploads/2014/06/biznes-idei-20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11668"/>
            <a:ext cx="3637820" cy="2917532"/>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2" name="Picture 4" descr="http://utmagazine.ru/uploads/content/%D0%BF%D0%BF%D0%BF%D0%BF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0250" y="2204864"/>
            <a:ext cx="333375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361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a:t>W</a:t>
            </a:r>
            <a:r>
              <a:rPr lang="en-US" dirty="0" smtClean="0"/>
              <a:t>ords (repeat)</a:t>
            </a:r>
          </a:p>
          <a:p>
            <a:endParaRPr lang="ru-RU" dirty="0"/>
          </a:p>
          <a:p>
            <a:r>
              <a:rPr lang="ru-RU" dirty="0" smtClean="0"/>
              <a:t>Составить диалог (с профессиональной </a:t>
            </a:r>
            <a:r>
              <a:rPr lang="ru-RU" dirty="0"/>
              <a:t>лексикой</a:t>
            </a:r>
            <a:r>
              <a:rPr lang="ru-RU" dirty="0" smtClean="0"/>
              <a:t>).</a:t>
            </a:r>
            <a:endParaRPr lang="ru-RU" dirty="0"/>
          </a:p>
          <a:p>
            <a:endParaRPr lang="ru-RU" dirty="0"/>
          </a:p>
        </p:txBody>
      </p:sp>
      <p:sp>
        <p:nvSpPr>
          <p:cNvPr id="3" name="Заголовок 2"/>
          <p:cNvSpPr>
            <a:spLocks noGrp="1"/>
          </p:cNvSpPr>
          <p:nvPr>
            <p:ph type="title"/>
          </p:nvPr>
        </p:nvSpPr>
        <p:spPr/>
        <p:txBody>
          <a:bodyPr/>
          <a:lstStyle/>
          <a:p>
            <a:pPr algn="ctr"/>
            <a:r>
              <a:rPr lang="en-US" dirty="0" smtClean="0"/>
              <a:t>Home work</a:t>
            </a:r>
            <a:endParaRPr lang="ru-RU" dirty="0"/>
          </a:p>
        </p:txBody>
      </p:sp>
    </p:spTree>
    <p:extLst>
      <p:ext uri="{BB962C8B-B14F-4D97-AF65-F5344CB8AC3E}">
        <p14:creationId xmlns:p14="http://schemas.microsoft.com/office/powerpoint/2010/main" xmlns="" val="152547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dirty="0" smtClean="0"/>
              <a:t>Video </a:t>
            </a:r>
            <a:r>
              <a:rPr lang="en-US" dirty="0" err="1" smtClean="0"/>
              <a:t>Vacabulary</a:t>
            </a:r>
            <a:endParaRPr lang="ru-RU" dirty="0"/>
          </a:p>
        </p:txBody>
      </p:sp>
      <p:pic>
        <p:nvPicPr>
          <p:cNvPr id="9" name="VV 41 - Financial English Vocabulary Taxes (Part 1).mp4">
            <a:hlinkClick r:id="" action="ppaction://media"/>
          </p:cNvPr>
          <p:cNvPicPr>
            <a:picLocks noGrp="1" noRot="1" noChangeAspect="1"/>
          </p:cNvPicPr>
          <p:nvPr>
            <p:ph idx="1"/>
            <a:videoFile r:link="rId1"/>
          </p:nvPr>
        </p:nvPicPr>
        <p:blipFill>
          <a:blip r:embed="rId3" cstate="print"/>
          <a:stretch>
            <a:fillRect/>
          </a:stretch>
        </p:blipFill>
        <p:spPr>
          <a:xfrm>
            <a:off x="467544" y="1412776"/>
            <a:ext cx="8280920" cy="453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9912" y="1027972"/>
            <a:ext cx="2736304" cy="5909310"/>
          </a:xfrm>
          <a:prstGeom prst="rect">
            <a:avLst/>
          </a:prstGeom>
          <a:noFill/>
        </p:spPr>
        <p:txBody>
          <a:bodyPr wrap="square" rtlCol="0">
            <a:spAutoFit/>
          </a:bodyPr>
          <a:lstStyle/>
          <a:p>
            <a:pPr>
              <a:lnSpc>
                <a:spcPct val="150000"/>
              </a:lnSpc>
            </a:pPr>
            <a:r>
              <a:rPr lang="en-US" dirty="0" smtClean="0"/>
              <a:t>1.PROFIT</a:t>
            </a:r>
          </a:p>
          <a:p>
            <a:pPr>
              <a:lnSpc>
                <a:spcPct val="150000"/>
              </a:lnSpc>
            </a:pPr>
            <a:r>
              <a:rPr lang="en-US" dirty="0" smtClean="0"/>
              <a:t>2.EXPENSES</a:t>
            </a:r>
          </a:p>
          <a:p>
            <a:pPr>
              <a:lnSpc>
                <a:spcPct val="150000"/>
              </a:lnSpc>
            </a:pPr>
            <a:r>
              <a:rPr lang="en-US" dirty="0" smtClean="0"/>
              <a:t>3.COAST PRICE</a:t>
            </a:r>
          </a:p>
          <a:p>
            <a:pPr>
              <a:lnSpc>
                <a:spcPct val="150000"/>
              </a:lnSpc>
            </a:pPr>
            <a:r>
              <a:rPr lang="en-US" dirty="0" smtClean="0"/>
              <a:t>4.ASSETS</a:t>
            </a:r>
          </a:p>
          <a:p>
            <a:pPr>
              <a:lnSpc>
                <a:spcPct val="150000"/>
              </a:lnSpc>
            </a:pPr>
            <a:r>
              <a:rPr lang="en-US" dirty="0" smtClean="0"/>
              <a:t>5.REALIZATION</a:t>
            </a:r>
          </a:p>
          <a:p>
            <a:pPr>
              <a:lnSpc>
                <a:spcPct val="150000"/>
              </a:lnSpc>
            </a:pPr>
            <a:r>
              <a:rPr lang="en-US" dirty="0" smtClean="0"/>
              <a:t>6.LIABILITIES</a:t>
            </a:r>
          </a:p>
          <a:p>
            <a:pPr>
              <a:lnSpc>
                <a:spcPct val="150000"/>
              </a:lnSpc>
            </a:pPr>
            <a:r>
              <a:rPr lang="en-US" dirty="0" smtClean="0"/>
              <a:t>7.TO SPEND</a:t>
            </a:r>
          </a:p>
          <a:p>
            <a:pPr>
              <a:lnSpc>
                <a:spcPct val="150000"/>
              </a:lnSpc>
            </a:pPr>
            <a:r>
              <a:rPr lang="en-US" dirty="0" smtClean="0"/>
              <a:t>8.INCOME STATEMENT</a:t>
            </a:r>
          </a:p>
          <a:p>
            <a:pPr>
              <a:lnSpc>
                <a:spcPct val="150000"/>
              </a:lnSpc>
            </a:pPr>
            <a:r>
              <a:rPr lang="en-US" dirty="0" smtClean="0"/>
              <a:t>9.CREDITOR</a:t>
            </a:r>
          </a:p>
          <a:p>
            <a:pPr>
              <a:lnSpc>
                <a:spcPct val="150000"/>
              </a:lnSpc>
            </a:pPr>
            <a:r>
              <a:rPr lang="en-US" dirty="0" smtClean="0"/>
              <a:t>10.TAX</a:t>
            </a:r>
          </a:p>
          <a:p>
            <a:pPr>
              <a:lnSpc>
                <a:spcPct val="150000"/>
              </a:lnSpc>
            </a:pPr>
            <a:r>
              <a:rPr lang="en-US" dirty="0" smtClean="0"/>
              <a:t>11.SALARY</a:t>
            </a:r>
          </a:p>
          <a:p>
            <a:pPr>
              <a:lnSpc>
                <a:spcPct val="150000"/>
              </a:lnSpc>
            </a:pPr>
            <a:r>
              <a:rPr lang="en-US" dirty="0" smtClean="0"/>
              <a:t>12.PAY CHECK</a:t>
            </a:r>
          </a:p>
          <a:p>
            <a:endParaRPr lang="en-US" dirty="0" smtClean="0"/>
          </a:p>
          <a:p>
            <a:endParaRPr lang="en-US" dirty="0" smtClean="0"/>
          </a:p>
          <a:p>
            <a:endParaRPr lang="en-US" dirty="0"/>
          </a:p>
        </p:txBody>
      </p:sp>
      <p:sp>
        <p:nvSpPr>
          <p:cNvPr id="6" name="TextBox 5"/>
          <p:cNvSpPr txBox="1"/>
          <p:nvPr/>
        </p:nvSpPr>
        <p:spPr>
          <a:xfrm>
            <a:off x="6588224" y="1052736"/>
            <a:ext cx="2808312" cy="5078313"/>
          </a:xfrm>
          <a:prstGeom prst="rect">
            <a:avLst/>
          </a:prstGeom>
          <a:noFill/>
        </p:spPr>
        <p:txBody>
          <a:bodyPr wrap="square" rtlCol="0">
            <a:spAutoFit/>
          </a:bodyPr>
          <a:lstStyle/>
          <a:p>
            <a:pPr>
              <a:lnSpc>
                <a:spcPct val="150000"/>
              </a:lnSpc>
            </a:pPr>
            <a:r>
              <a:rPr lang="en-US" dirty="0" smtClean="0"/>
              <a:t>A)</a:t>
            </a:r>
            <a:r>
              <a:rPr lang="ru-RU" dirty="0" smtClean="0"/>
              <a:t>Платежный чек</a:t>
            </a:r>
          </a:p>
          <a:p>
            <a:pPr>
              <a:lnSpc>
                <a:spcPct val="150000"/>
              </a:lnSpc>
            </a:pPr>
            <a:r>
              <a:rPr lang="ru-RU" dirty="0" smtClean="0"/>
              <a:t>Б)</a:t>
            </a:r>
            <a:r>
              <a:rPr lang="ru-RU" dirty="0"/>
              <a:t>Н</a:t>
            </a:r>
            <a:r>
              <a:rPr lang="ru-RU" dirty="0" smtClean="0"/>
              <a:t>алог </a:t>
            </a:r>
          </a:p>
          <a:p>
            <a:pPr>
              <a:lnSpc>
                <a:spcPct val="150000"/>
              </a:lnSpc>
            </a:pPr>
            <a:r>
              <a:rPr lang="ru-RU" dirty="0" smtClean="0"/>
              <a:t>В)Активы</a:t>
            </a:r>
          </a:p>
          <a:p>
            <a:pPr>
              <a:lnSpc>
                <a:spcPct val="150000"/>
              </a:lnSpc>
            </a:pPr>
            <a:r>
              <a:rPr lang="ru-RU" dirty="0" smtClean="0"/>
              <a:t>Г)Себестоимость</a:t>
            </a:r>
          </a:p>
          <a:p>
            <a:pPr>
              <a:lnSpc>
                <a:spcPct val="150000"/>
              </a:lnSpc>
            </a:pPr>
            <a:r>
              <a:rPr lang="ru-RU" dirty="0" smtClean="0"/>
              <a:t>Д)Прибыль</a:t>
            </a:r>
          </a:p>
          <a:p>
            <a:pPr>
              <a:lnSpc>
                <a:spcPct val="150000"/>
              </a:lnSpc>
            </a:pPr>
            <a:r>
              <a:rPr lang="ru-RU" dirty="0" smtClean="0"/>
              <a:t>Е)Зарплата</a:t>
            </a:r>
          </a:p>
          <a:p>
            <a:pPr>
              <a:lnSpc>
                <a:spcPct val="150000"/>
              </a:lnSpc>
            </a:pPr>
            <a:r>
              <a:rPr lang="ru-RU" dirty="0" smtClean="0"/>
              <a:t>Ж)Затраты</a:t>
            </a:r>
          </a:p>
          <a:p>
            <a:pPr>
              <a:lnSpc>
                <a:spcPct val="150000"/>
              </a:lnSpc>
            </a:pPr>
            <a:r>
              <a:rPr lang="ru-RU" dirty="0" smtClean="0"/>
              <a:t>З)Кредитор</a:t>
            </a:r>
          </a:p>
          <a:p>
            <a:pPr>
              <a:lnSpc>
                <a:spcPct val="150000"/>
              </a:lnSpc>
            </a:pPr>
            <a:r>
              <a:rPr lang="ru-RU" dirty="0" smtClean="0"/>
              <a:t>И)Отчет о доходах</a:t>
            </a:r>
          </a:p>
          <a:p>
            <a:pPr>
              <a:lnSpc>
                <a:spcPct val="150000"/>
              </a:lnSpc>
            </a:pPr>
            <a:r>
              <a:rPr lang="ru-RU" dirty="0" smtClean="0"/>
              <a:t>К)Реализация</a:t>
            </a:r>
          </a:p>
          <a:p>
            <a:pPr>
              <a:lnSpc>
                <a:spcPct val="150000"/>
              </a:lnSpc>
            </a:pPr>
            <a:r>
              <a:rPr lang="ru-RU" dirty="0" smtClean="0"/>
              <a:t>Л)Пассивы</a:t>
            </a:r>
          </a:p>
          <a:p>
            <a:pPr>
              <a:lnSpc>
                <a:spcPct val="150000"/>
              </a:lnSpc>
            </a:pPr>
            <a:r>
              <a:rPr lang="ru-RU" dirty="0" smtClean="0"/>
              <a:t>М) Тратить</a:t>
            </a:r>
            <a:endParaRPr lang="ru-RU" dirty="0"/>
          </a:p>
        </p:txBody>
      </p:sp>
      <p:sp>
        <p:nvSpPr>
          <p:cNvPr id="8" name="TextBox 7"/>
          <p:cNvSpPr txBox="1"/>
          <p:nvPr/>
        </p:nvSpPr>
        <p:spPr>
          <a:xfrm>
            <a:off x="23052" y="37015"/>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effectLst>
                  <a:outerShdw blurRad="38100" dist="38100" dir="2700000" algn="tl">
                    <a:srgbClr val="000000">
                      <a:alpha val="43137"/>
                    </a:srgbClr>
                  </a:outerShdw>
                </a:effectLst>
              </a:rPr>
              <a:t>                 Match the words with their meaning</a:t>
            </a:r>
            <a:endParaRPr lang="ru-RU" sz="2400" dirty="0">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49" y="620688"/>
            <a:ext cx="3649731" cy="2664296"/>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62" y="3717032"/>
            <a:ext cx="3729965" cy="2886484"/>
          </a:xfrm>
          <a:prstGeom prst="rect">
            <a:avLst/>
          </a:prstGeom>
        </p:spPr>
      </p:pic>
    </p:spTree>
    <p:extLst>
      <p:ext uri="{BB962C8B-B14F-4D97-AF65-F5344CB8AC3E}">
        <p14:creationId xmlns:p14="http://schemas.microsoft.com/office/powerpoint/2010/main" xmlns="" val="273735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3826768" cy="4525963"/>
          </a:xfrm>
        </p:spPr>
        <p:txBody>
          <a:bodyPr>
            <a:normAutofit fontScale="55000" lnSpcReduction="20000"/>
          </a:bodyPr>
          <a:lstStyle/>
          <a:p>
            <a:pPr marL="109728" indent="0" algn="r">
              <a:lnSpc>
                <a:spcPct val="150000"/>
              </a:lnSpc>
              <a:buNone/>
            </a:pPr>
            <a:r>
              <a:rPr lang="ru-RU" dirty="0" smtClean="0"/>
              <a:t>1.  </a:t>
            </a:r>
            <a:r>
              <a:rPr lang="en-US" dirty="0" smtClean="0"/>
              <a:t>PROFIT</a:t>
            </a:r>
          </a:p>
          <a:p>
            <a:pPr marL="109728" indent="0" algn="r">
              <a:lnSpc>
                <a:spcPct val="150000"/>
              </a:lnSpc>
              <a:buNone/>
            </a:pPr>
            <a:r>
              <a:rPr lang="ru-RU" dirty="0" smtClean="0"/>
              <a:t>2.  </a:t>
            </a:r>
            <a:r>
              <a:rPr lang="en-US" dirty="0" smtClean="0"/>
              <a:t>EXPENSES</a:t>
            </a:r>
          </a:p>
          <a:p>
            <a:pPr marL="109728" indent="0" algn="r">
              <a:lnSpc>
                <a:spcPct val="150000"/>
              </a:lnSpc>
              <a:buNone/>
            </a:pPr>
            <a:r>
              <a:rPr lang="ru-RU" dirty="0" smtClean="0"/>
              <a:t>3.  </a:t>
            </a:r>
            <a:r>
              <a:rPr lang="en-US" dirty="0" smtClean="0"/>
              <a:t>COAST PRICE</a:t>
            </a:r>
          </a:p>
          <a:p>
            <a:pPr marL="109728" indent="0" algn="r">
              <a:lnSpc>
                <a:spcPct val="150000"/>
              </a:lnSpc>
              <a:buNone/>
            </a:pPr>
            <a:r>
              <a:rPr lang="ru-RU" dirty="0" smtClean="0"/>
              <a:t>4.  </a:t>
            </a:r>
            <a:r>
              <a:rPr lang="en-US" dirty="0" smtClean="0"/>
              <a:t>ASSETS</a:t>
            </a:r>
          </a:p>
          <a:p>
            <a:pPr marL="109728" indent="0" algn="r">
              <a:lnSpc>
                <a:spcPct val="150000"/>
              </a:lnSpc>
              <a:buNone/>
            </a:pPr>
            <a:r>
              <a:rPr lang="ru-RU" dirty="0" smtClean="0"/>
              <a:t>5.  </a:t>
            </a:r>
            <a:r>
              <a:rPr lang="en-US" dirty="0" smtClean="0"/>
              <a:t>REALIZATION</a:t>
            </a:r>
          </a:p>
          <a:p>
            <a:pPr marL="109728" indent="0" algn="r">
              <a:lnSpc>
                <a:spcPct val="150000"/>
              </a:lnSpc>
              <a:buNone/>
            </a:pPr>
            <a:r>
              <a:rPr lang="ru-RU" dirty="0" smtClean="0"/>
              <a:t>6.  </a:t>
            </a:r>
            <a:r>
              <a:rPr lang="en-US" dirty="0" smtClean="0"/>
              <a:t>LIABILITIES</a:t>
            </a:r>
          </a:p>
          <a:p>
            <a:pPr marL="109728" indent="0" algn="r">
              <a:lnSpc>
                <a:spcPct val="150000"/>
              </a:lnSpc>
              <a:buNone/>
            </a:pPr>
            <a:r>
              <a:rPr lang="ru-RU" dirty="0" smtClean="0"/>
              <a:t>7.  </a:t>
            </a:r>
            <a:r>
              <a:rPr lang="en-US" dirty="0" smtClean="0"/>
              <a:t>TO SPEND</a:t>
            </a:r>
          </a:p>
          <a:p>
            <a:pPr marL="109728" indent="0" algn="r">
              <a:lnSpc>
                <a:spcPct val="150000"/>
              </a:lnSpc>
              <a:buNone/>
            </a:pPr>
            <a:r>
              <a:rPr lang="ru-RU" dirty="0"/>
              <a:t>8</a:t>
            </a:r>
            <a:r>
              <a:rPr lang="ru-RU" dirty="0" smtClean="0"/>
              <a:t>.  </a:t>
            </a:r>
            <a:r>
              <a:rPr lang="en-US" dirty="0" smtClean="0"/>
              <a:t>INCOME STATEMENT    </a:t>
            </a:r>
            <a:r>
              <a:rPr lang="ru-RU" dirty="0" smtClean="0"/>
              <a:t>                                          </a:t>
            </a:r>
            <a:r>
              <a:rPr lang="en-US" dirty="0" smtClean="0"/>
              <a:t>  </a:t>
            </a:r>
          </a:p>
          <a:p>
            <a:pPr marL="109728" indent="0" algn="r">
              <a:lnSpc>
                <a:spcPct val="150000"/>
              </a:lnSpc>
              <a:buNone/>
            </a:pPr>
            <a:r>
              <a:rPr lang="ru-RU" dirty="0" smtClean="0"/>
              <a:t>9.  </a:t>
            </a:r>
            <a:r>
              <a:rPr lang="en-US" dirty="0" smtClean="0"/>
              <a:t>CREDITOR</a:t>
            </a:r>
          </a:p>
          <a:p>
            <a:pPr marL="109728" indent="0" algn="r">
              <a:lnSpc>
                <a:spcPct val="150000"/>
              </a:lnSpc>
              <a:buNone/>
            </a:pPr>
            <a:r>
              <a:rPr lang="ru-RU" dirty="0" smtClean="0"/>
              <a:t>10.  </a:t>
            </a:r>
            <a:r>
              <a:rPr lang="en-US" dirty="0" smtClean="0"/>
              <a:t>TAX</a:t>
            </a:r>
          </a:p>
          <a:p>
            <a:pPr marL="109728" indent="0" algn="r">
              <a:lnSpc>
                <a:spcPct val="170000"/>
              </a:lnSpc>
              <a:buNone/>
            </a:pPr>
            <a:r>
              <a:rPr lang="ru-RU" dirty="0" smtClean="0"/>
              <a:t>11.  </a:t>
            </a:r>
            <a:r>
              <a:rPr lang="en-US" dirty="0" smtClean="0"/>
              <a:t>SALARY</a:t>
            </a:r>
          </a:p>
          <a:p>
            <a:pPr marL="109728" indent="0" algn="r">
              <a:lnSpc>
                <a:spcPct val="150000"/>
              </a:lnSpc>
              <a:buNone/>
            </a:pPr>
            <a:r>
              <a:rPr lang="ru-RU" dirty="0" smtClean="0"/>
              <a:t>12.  </a:t>
            </a:r>
            <a:r>
              <a:rPr lang="en-US" dirty="0" smtClean="0"/>
              <a:t>PAY CHECK</a:t>
            </a:r>
          </a:p>
          <a:p>
            <a:pPr algn="r"/>
            <a:endParaRPr lang="ru-RU" dirty="0"/>
          </a:p>
        </p:txBody>
      </p:sp>
      <p:sp>
        <p:nvSpPr>
          <p:cNvPr id="3" name="Заголовок 2"/>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Vocabulary</a:t>
            </a:r>
            <a:endParaRPr lang="ru-RU" dirty="0">
              <a:effectLst>
                <a:outerShdw blurRad="38100" dist="38100" dir="2700000" algn="tl">
                  <a:srgbClr val="000000">
                    <a:alpha val="43137"/>
                  </a:srgbClr>
                </a:outerShdw>
              </a:effectLst>
            </a:endParaRPr>
          </a:p>
        </p:txBody>
      </p:sp>
      <p:sp>
        <p:nvSpPr>
          <p:cNvPr id="4" name="Прямоугольник 3"/>
          <p:cNvSpPr/>
          <p:nvPr/>
        </p:nvSpPr>
        <p:spPr>
          <a:xfrm>
            <a:off x="4519813" y="1440027"/>
            <a:ext cx="4572000" cy="4356001"/>
          </a:xfrm>
          <a:prstGeom prst="rect">
            <a:avLst/>
          </a:prstGeom>
        </p:spPr>
        <p:txBody>
          <a:bodyPr>
            <a:spAutoFit/>
          </a:bodyPr>
          <a:lstStyle/>
          <a:p>
            <a:pPr marL="342900" indent="-342900">
              <a:lnSpc>
                <a:spcPct val="150000"/>
              </a:lnSpc>
              <a:buFont typeface="+mj-lt"/>
              <a:buAutoNum type="arabicPeriod"/>
            </a:pPr>
            <a:r>
              <a:rPr lang="ru-RU" sz="1540" dirty="0" smtClean="0"/>
              <a:t>Прибыль</a:t>
            </a:r>
            <a:r>
              <a:rPr lang="en-US" sz="1540" dirty="0" smtClean="0"/>
              <a:t>   </a:t>
            </a:r>
            <a:endParaRPr lang="ru-RU" sz="1540" dirty="0" smtClean="0"/>
          </a:p>
          <a:p>
            <a:pPr marL="342900" indent="-342900">
              <a:lnSpc>
                <a:spcPct val="150000"/>
              </a:lnSpc>
              <a:buFont typeface="+mj-lt"/>
              <a:buAutoNum type="arabicPeriod"/>
            </a:pPr>
            <a:r>
              <a:rPr lang="ru-RU" sz="1540" dirty="0" smtClean="0"/>
              <a:t>Затраты</a:t>
            </a:r>
          </a:p>
          <a:p>
            <a:pPr marL="342900" indent="-342900">
              <a:lnSpc>
                <a:spcPct val="150000"/>
              </a:lnSpc>
              <a:buFont typeface="+mj-lt"/>
              <a:buAutoNum type="arabicPeriod"/>
            </a:pPr>
            <a:r>
              <a:rPr lang="ru-RU" sz="1540" dirty="0" smtClean="0"/>
              <a:t>Себестоимость</a:t>
            </a:r>
            <a:r>
              <a:rPr lang="en-US" sz="1540" dirty="0" smtClean="0"/>
              <a:t> </a:t>
            </a:r>
            <a:endParaRPr lang="ru-RU" sz="1540" dirty="0" smtClean="0"/>
          </a:p>
          <a:p>
            <a:pPr marL="342900" indent="-342900">
              <a:lnSpc>
                <a:spcPct val="150000"/>
              </a:lnSpc>
              <a:buFont typeface="+mj-lt"/>
              <a:buAutoNum type="arabicPeriod"/>
            </a:pPr>
            <a:r>
              <a:rPr lang="ru-RU" sz="1540" dirty="0" smtClean="0"/>
              <a:t>Активы</a:t>
            </a:r>
          </a:p>
          <a:p>
            <a:pPr marL="342900" indent="-342900">
              <a:lnSpc>
                <a:spcPct val="150000"/>
              </a:lnSpc>
              <a:buFont typeface="+mj-lt"/>
              <a:buAutoNum type="arabicPeriod"/>
            </a:pPr>
            <a:r>
              <a:rPr lang="ru-RU" sz="1540" dirty="0" smtClean="0"/>
              <a:t>Реализация</a:t>
            </a:r>
          </a:p>
          <a:p>
            <a:pPr marL="342900" indent="-342900">
              <a:lnSpc>
                <a:spcPct val="150000"/>
              </a:lnSpc>
              <a:buFont typeface="+mj-lt"/>
              <a:buAutoNum type="arabicPeriod"/>
            </a:pPr>
            <a:r>
              <a:rPr lang="ru-RU" sz="1540" dirty="0" smtClean="0"/>
              <a:t>Пассивы</a:t>
            </a:r>
          </a:p>
          <a:p>
            <a:pPr marL="342900" indent="-342900">
              <a:lnSpc>
                <a:spcPct val="150000"/>
              </a:lnSpc>
              <a:buFont typeface="+mj-lt"/>
              <a:buAutoNum type="arabicPeriod"/>
            </a:pPr>
            <a:r>
              <a:rPr lang="ru-RU" sz="1540" dirty="0" smtClean="0"/>
              <a:t>Тратить</a:t>
            </a:r>
          </a:p>
          <a:p>
            <a:pPr marL="342900" indent="-342900">
              <a:lnSpc>
                <a:spcPct val="150000"/>
              </a:lnSpc>
              <a:buFont typeface="+mj-lt"/>
              <a:buAutoNum type="arabicPeriod"/>
            </a:pPr>
            <a:r>
              <a:rPr lang="ru-RU" sz="1540" dirty="0" smtClean="0"/>
              <a:t>Отчет о доходах</a:t>
            </a:r>
            <a:r>
              <a:rPr lang="en-US" sz="1540" dirty="0" smtClean="0"/>
              <a:t>    </a:t>
            </a:r>
            <a:endParaRPr lang="ru-RU" sz="1540" dirty="0" smtClean="0"/>
          </a:p>
          <a:p>
            <a:pPr marL="342900" indent="-342900">
              <a:lnSpc>
                <a:spcPct val="150000"/>
              </a:lnSpc>
              <a:buFont typeface="+mj-lt"/>
              <a:buAutoNum type="arabicPeriod"/>
            </a:pPr>
            <a:r>
              <a:rPr lang="ru-RU" sz="1540" dirty="0" smtClean="0"/>
              <a:t>Кредитор</a:t>
            </a:r>
          </a:p>
          <a:p>
            <a:pPr marL="342900" indent="-342900">
              <a:lnSpc>
                <a:spcPct val="150000"/>
              </a:lnSpc>
              <a:buFont typeface="+mj-lt"/>
              <a:buAutoNum type="arabicPeriod"/>
            </a:pPr>
            <a:r>
              <a:rPr lang="ru-RU" sz="1540" dirty="0" smtClean="0"/>
              <a:t>Налог</a:t>
            </a:r>
          </a:p>
          <a:p>
            <a:pPr marL="342900" indent="-342900">
              <a:lnSpc>
                <a:spcPct val="150000"/>
              </a:lnSpc>
              <a:buFont typeface="+mj-lt"/>
              <a:buAutoNum type="arabicPeriod"/>
            </a:pPr>
            <a:r>
              <a:rPr lang="ru-RU" sz="1540" dirty="0" smtClean="0"/>
              <a:t>Зарплата</a:t>
            </a:r>
          </a:p>
          <a:p>
            <a:pPr marL="342900" indent="-342900">
              <a:lnSpc>
                <a:spcPct val="150000"/>
              </a:lnSpc>
              <a:buFont typeface="+mj-lt"/>
              <a:buAutoNum type="arabicPeriod"/>
            </a:pPr>
            <a:r>
              <a:rPr lang="ru-RU" sz="1540" dirty="0" smtClean="0"/>
              <a:t>Платежный чек</a:t>
            </a:r>
            <a:endParaRPr lang="ru-RU" sz="154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dirty="0" smtClean="0"/>
              <a:t>Passive voice</a:t>
            </a:r>
            <a:endParaRPr lang="ru-RU" dirty="0"/>
          </a:p>
        </p:txBody>
      </p:sp>
      <p:pic>
        <p:nvPicPr>
          <p:cNvPr id="4" name="Видеоурок по английскому языку- Passive Voice - Страдательный залог.mp4">
            <a:hlinkClick r:id="" action="ppaction://media"/>
          </p:cNvPr>
          <p:cNvPicPr>
            <a:picLocks noGrp="1" noRot="1" noChangeAspect="1"/>
          </p:cNvPicPr>
          <p:nvPr>
            <p:ph idx="1"/>
            <a:videoFile r:link="rId1"/>
          </p:nvPr>
        </p:nvPicPr>
        <p:blipFill>
          <a:blip r:embed="rId3" cstate="print"/>
          <a:stretch>
            <a:fillRect/>
          </a:stretch>
        </p:blipFill>
        <p:spPr>
          <a:xfrm>
            <a:off x="467544" y="1412776"/>
            <a:ext cx="8280920" cy="4536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68760"/>
            <a:ext cx="8229600" cy="4738531"/>
          </a:xfrm>
        </p:spPr>
        <p:txBody>
          <a:bodyPr>
            <a:normAutofit fontScale="77500" lnSpcReduction="20000"/>
          </a:bodyPr>
          <a:lstStyle/>
          <a:p>
            <a:pPr>
              <a:lnSpc>
                <a:spcPct val="120000"/>
              </a:lnSpc>
            </a:pPr>
            <a:r>
              <a:rPr lang="ru-RU" dirty="0" smtClean="0"/>
              <a:t>Я </a:t>
            </a:r>
            <a:r>
              <a:rPr lang="ru-RU" dirty="0"/>
              <a:t>сделала </a:t>
            </a:r>
            <a:r>
              <a:rPr lang="ru-RU" dirty="0" smtClean="0"/>
              <a:t>отчет.</a:t>
            </a:r>
            <a:endParaRPr lang="ru-RU" dirty="0"/>
          </a:p>
          <a:p>
            <a:pPr>
              <a:lnSpc>
                <a:spcPct val="120000"/>
              </a:lnSpc>
            </a:pPr>
            <a:r>
              <a:rPr lang="ru-RU" dirty="0" smtClean="0"/>
              <a:t>Она </a:t>
            </a:r>
            <a:r>
              <a:rPr lang="ru-RU" dirty="0"/>
              <a:t>прочитала отчет</a:t>
            </a:r>
            <a:r>
              <a:rPr lang="ru-RU" dirty="0" smtClean="0"/>
              <a:t>.</a:t>
            </a:r>
            <a:endParaRPr lang="ru-RU" dirty="0"/>
          </a:p>
          <a:p>
            <a:pPr>
              <a:lnSpc>
                <a:spcPct val="120000"/>
              </a:lnSpc>
            </a:pPr>
            <a:r>
              <a:rPr lang="ru-RU" dirty="0" smtClean="0"/>
              <a:t>Они </a:t>
            </a:r>
            <a:r>
              <a:rPr lang="ru-RU" dirty="0"/>
              <a:t>потратили 150 </a:t>
            </a:r>
            <a:r>
              <a:rPr lang="ru-RU" dirty="0" smtClean="0"/>
              <a:t>тысяч </a:t>
            </a:r>
            <a:r>
              <a:rPr lang="ru-RU" dirty="0"/>
              <a:t>рублей за 9 месяцев</a:t>
            </a:r>
            <a:r>
              <a:rPr lang="ru-RU" dirty="0" smtClean="0"/>
              <a:t>.</a:t>
            </a:r>
            <a:endParaRPr lang="ru-RU" dirty="0"/>
          </a:p>
          <a:p>
            <a:pPr>
              <a:lnSpc>
                <a:spcPct val="120000"/>
              </a:lnSpc>
            </a:pPr>
            <a:r>
              <a:rPr lang="ru-RU" dirty="0" smtClean="0"/>
              <a:t>Я </a:t>
            </a:r>
            <a:r>
              <a:rPr lang="ru-RU" dirty="0"/>
              <a:t>заплатила налог</a:t>
            </a:r>
            <a:r>
              <a:rPr lang="ru-RU" dirty="0" smtClean="0"/>
              <a:t>.</a:t>
            </a:r>
            <a:endParaRPr lang="ru-RU" dirty="0"/>
          </a:p>
          <a:p>
            <a:pPr>
              <a:lnSpc>
                <a:spcPct val="120000"/>
              </a:lnSpc>
            </a:pPr>
            <a:r>
              <a:rPr lang="ru-RU" dirty="0" smtClean="0"/>
              <a:t>Кредитор </a:t>
            </a:r>
            <a:r>
              <a:rPr lang="ru-RU" dirty="0"/>
              <a:t>выплатил кредит .</a:t>
            </a:r>
          </a:p>
          <a:p>
            <a:pPr>
              <a:lnSpc>
                <a:spcPct val="120000"/>
              </a:lnSpc>
            </a:pPr>
            <a:r>
              <a:rPr lang="ru-RU" dirty="0" smtClean="0"/>
              <a:t>Бухгалтер </a:t>
            </a:r>
            <a:r>
              <a:rPr lang="ru-RU" dirty="0"/>
              <a:t>выписал чек.</a:t>
            </a:r>
          </a:p>
          <a:p>
            <a:pPr>
              <a:lnSpc>
                <a:spcPct val="120000"/>
              </a:lnSpc>
            </a:pPr>
            <a:r>
              <a:rPr lang="ru-RU" dirty="0" smtClean="0"/>
              <a:t>Компания </a:t>
            </a:r>
            <a:r>
              <a:rPr lang="ru-RU" dirty="0"/>
              <a:t>получила хорошую прибыль. </a:t>
            </a:r>
          </a:p>
          <a:p>
            <a:pPr>
              <a:lnSpc>
                <a:spcPct val="120000"/>
              </a:lnSpc>
            </a:pPr>
            <a:r>
              <a:rPr lang="ru-RU" dirty="0" smtClean="0"/>
              <a:t>Мы </a:t>
            </a:r>
            <a:r>
              <a:rPr lang="ru-RU" dirty="0"/>
              <a:t>потратили 70 тысяч рублей.</a:t>
            </a:r>
          </a:p>
          <a:p>
            <a:pPr>
              <a:lnSpc>
                <a:spcPct val="120000"/>
              </a:lnSpc>
            </a:pPr>
            <a:r>
              <a:rPr lang="ru-RU" dirty="0" smtClean="0"/>
              <a:t>Я </a:t>
            </a:r>
            <a:r>
              <a:rPr lang="ru-RU" dirty="0"/>
              <a:t>получил прибыль</a:t>
            </a:r>
          </a:p>
          <a:p>
            <a:pPr>
              <a:lnSpc>
                <a:spcPct val="120000"/>
              </a:lnSpc>
            </a:pPr>
            <a:r>
              <a:rPr lang="ru-RU" dirty="0" smtClean="0"/>
              <a:t>Она </a:t>
            </a:r>
            <a:r>
              <a:rPr lang="ru-RU" dirty="0"/>
              <a:t>выписала чек </a:t>
            </a:r>
          </a:p>
          <a:p>
            <a:pPr>
              <a:lnSpc>
                <a:spcPct val="120000"/>
              </a:lnSpc>
            </a:pPr>
            <a:r>
              <a:rPr lang="ru-RU" dirty="0" smtClean="0"/>
              <a:t>Они </a:t>
            </a:r>
            <a:r>
              <a:rPr lang="ru-RU" dirty="0"/>
              <a:t>подняли цены </a:t>
            </a:r>
          </a:p>
          <a:p>
            <a:pPr>
              <a:lnSpc>
                <a:spcPct val="120000"/>
              </a:lnSpc>
            </a:pPr>
            <a:r>
              <a:rPr lang="ru-RU" dirty="0" smtClean="0"/>
              <a:t>Директор </a:t>
            </a:r>
            <a:r>
              <a:rPr lang="ru-RU" dirty="0"/>
              <a:t>получил заказ. </a:t>
            </a:r>
          </a:p>
          <a:p>
            <a:endParaRPr lang="ru-RU" dirty="0"/>
          </a:p>
        </p:txBody>
      </p:sp>
      <p:sp>
        <p:nvSpPr>
          <p:cNvPr id="3" name="Заголовок 2"/>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Translate sentences and change into the Passive Voice :</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3270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504" y="764704"/>
            <a:ext cx="8856984" cy="5242587"/>
          </a:xfrm>
        </p:spPr>
        <p:txBody>
          <a:bodyPr>
            <a:normAutofit/>
          </a:bodyPr>
          <a:lstStyle/>
          <a:p>
            <a:pPr marL="109728" indent="0" algn="ctr">
              <a:buNone/>
            </a:pPr>
            <a:r>
              <a:rPr lang="en-US" sz="2500" dirty="0" smtClean="0"/>
              <a:t>(</a:t>
            </a:r>
            <a:r>
              <a:rPr lang="en-US" sz="2500" dirty="0"/>
              <a:t>accounting assistant </a:t>
            </a:r>
            <a:r>
              <a:rPr lang="en-US" sz="2500" dirty="0" err="1" smtClean="0"/>
              <a:t>Mrs.Berg</a:t>
            </a:r>
            <a:r>
              <a:rPr lang="en-US" sz="2500" dirty="0" smtClean="0"/>
              <a:t> </a:t>
            </a:r>
            <a:r>
              <a:rPr lang="en-US" sz="2500" dirty="0"/>
              <a:t>and accountant </a:t>
            </a:r>
            <a:r>
              <a:rPr lang="en-US" sz="2500" dirty="0" err="1" smtClean="0"/>
              <a:t>Mrs.Lee</a:t>
            </a:r>
            <a:r>
              <a:rPr lang="en-US" sz="2500" dirty="0" smtClean="0"/>
              <a:t>)</a:t>
            </a:r>
            <a:endParaRPr lang="ru-RU" sz="2500" dirty="0" smtClean="0"/>
          </a:p>
          <a:p>
            <a:pPr marL="109728" indent="0" algn="ctr">
              <a:buNone/>
            </a:pPr>
            <a:r>
              <a:rPr lang="ru-RU" sz="2500" dirty="0" smtClean="0"/>
              <a:t>Опорная лексика </a:t>
            </a:r>
            <a:r>
              <a:rPr lang="ru-RU" sz="2500" dirty="0" smtClean="0"/>
              <a:t>:</a:t>
            </a:r>
            <a:endParaRPr lang="ru-RU" sz="2500" dirty="0" smtClean="0"/>
          </a:p>
          <a:p>
            <a:pPr marL="109728" indent="0" algn="ctr">
              <a:buNone/>
            </a:pPr>
            <a:r>
              <a:rPr lang="en-US" dirty="0" smtClean="0"/>
              <a:t> </a:t>
            </a:r>
            <a:r>
              <a:rPr lang="en-US" dirty="0" smtClean="0"/>
              <a:t>were expenses </a:t>
            </a:r>
            <a:r>
              <a:rPr lang="en-US" dirty="0"/>
              <a:t>increased </a:t>
            </a:r>
            <a:endParaRPr lang="ru-RU" dirty="0" smtClean="0"/>
          </a:p>
          <a:p>
            <a:pPr marL="109728" indent="0" algn="ctr">
              <a:buNone/>
            </a:pPr>
            <a:r>
              <a:rPr lang="en-US" dirty="0" smtClean="0"/>
              <a:t> </a:t>
            </a:r>
            <a:r>
              <a:rPr lang="en-US" dirty="0" smtClean="0"/>
              <a:t>connection</a:t>
            </a:r>
            <a:endParaRPr lang="ru-RU" dirty="0" smtClean="0"/>
          </a:p>
          <a:p>
            <a:pPr marL="109728" indent="0" algn="ctr">
              <a:buNone/>
            </a:pPr>
            <a:r>
              <a:rPr lang="en-US" dirty="0" smtClean="0"/>
              <a:t> </a:t>
            </a:r>
            <a:r>
              <a:rPr lang="en-US" dirty="0" smtClean="0"/>
              <a:t>Prime cost </a:t>
            </a:r>
            <a:endParaRPr lang="ru-RU" dirty="0" smtClean="0"/>
          </a:p>
          <a:p>
            <a:pPr marL="109728" indent="0" algn="ctr">
              <a:buNone/>
            </a:pPr>
            <a:r>
              <a:rPr lang="en-US" dirty="0" smtClean="0"/>
              <a:t>influence </a:t>
            </a:r>
            <a:r>
              <a:rPr lang="en-US" dirty="0" smtClean="0"/>
              <a:t>expenses</a:t>
            </a:r>
            <a:endParaRPr lang="ru-RU" dirty="0" smtClean="0"/>
          </a:p>
          <a:p>
            <a:pPr marL="109728" indent="0" algn="ctr">
              <a:buNone/>
            </a:pPr>
            <a:r>
              <a:rPr lang="en-US" dirty="0" smtClean="0"/>
              <a:t>paid</a:t>
            </a:r>
            <a:endParaRPr lang="ru-RU" dirty="0" smtClean="0"/>
          </a:p>
          <a:p>
            <a:pPr marL="109728" indent="0" algn="ctr">
              <a:buNone/>
            </a:pPr>
            <a:r>
              <a:rPr lang="en-US" dirty="0" smtClean="0"/>
              <a:t>tax</a:t>
            </a:r>
            <a:endParaRPr lang="ru-RU" dirty="0" smtClean="0"/>
          </a:p>
          <a:p>
            <a:endParaRPr lang="ru-RU" dirty="0"/>
          </a:p>
          <a:p>
            <a:endParaRPr lang="ru-RU" dirty="0"/>
          </a:p>
          <a:p>
            <a:endParaRPr lang="ru-RU" dirty="0"/>
          </a:p>
        </p:txBody>
      </p:sp>
      <p:sp>
        <p:nvSpPr>
          <p:cNvPr id="5" name="Заголовок 2"/>
          <p:cNvSpPr>
            <a:spLocks noGrp="1"/>
          </p:cNvSpPr>
          <p:nvPr>
            <p:ph type="title"/>
          </p:nvPr>
        </p:nvSpPr>
        <p:spPr>
          <a:xfrm>
            <a:off x="457200" y="-99392"/>
            <a:ext cx="8229600" cy="1143000"/>
          </a:xfrm>
        </p:spPr>
        <p:txBody>
          <a:bodyPr/>
          <a:lstStyle/>
          <a:p>
            <a:pPr algn="ctr"/>
            <a:r>
              <a:rPr lang="ru-RU" dirty="0" smtClean="0"/>
              <a:t>Диалог 1</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504" y="764704"/>
            <a:ext cx="8856984" cy="5242587"/>
          </a:xfrm>
        </p:spPr>
        <p:txBody>
          <a:bodyPr>
            <a:normAutofit/>
          </a:bodyPr>
          <a:lstStyle/>
          <a:p>
            <a:pPr marL="109728" indent="0" algn="ctr">
              <a:buNone/>
            </a:pPr>
            <a:r>
              <a:rPr lang="en-US" dirty="0" smtClean="0"/>
              <a:t>(Clerk Tony </a:t>
            </a:r>
            <a:r>
              <a:rPr lang="en-US" dirty="0"/>
              <a:t>and </a:t>
            </a:r>
            <a:r>
              <a:rPr lang="en-US" dirty="0" smtClean="0"/>
              <a:t>bookkeeper </a:t>
            </a:r>
            <a:r>
              <a:rPr lang="en-US" dirty="0"/>
              <a:t>Alexandra</a:t>
            </a:r>
            <a:r>
              <a:rPr lang="en-US" dirty="0" smtClean="0"/>
              <a:t>)</a:t>
            </a:r>
            <a:endParaRPr lang="ru-RU" dirty="0"/>
          </a:p>
          <a:p>
            <a:pPr>
              <a:buNone/>
            </a:pPr>
            <a:r>
              <a:rPr lang="en-US" dirty="0" smtClean="0"/>
              <a:t>                    </a:t>
            </a:r>
            <a:r>
              <a:rPr lang="ru-RU" dirty="0" smtClean="0"/>
              <a:t>Опорная лексика:</a:t>
            </a:r>
            <a:r>
              <a:rPr lang="en-US" dirty="0" smtClean="0"/>
              <a:t> </a:t>
            </a:r>
            <a:endParaRPr lang="ru-RU" dirty="0" smtClean="0"/>
          </a:p>
          <a:p>
            <a:r>
              <a:rPr lang="en-US" dirty="0" smtClean="0"/>
              <a:t>the salary</a:t>
            </a:r>
            <a:r>
              <a:rPr lang="en-US" dirty="0" smtClean="0"/>
              <a:t> </a:t>
            </a:r>
            <a:endParaRPr lang="ru-RU" dirty="0" smtClean="0"/>
          </a:p>
          <a:p>
            <a:r>
              <a:rPr lang="en-US" dirty="0" smtClean="0"/>
              <a:t>d</a:t>
            </a:r>
            <a:r>
              <a:rPr lang="en-US" dirty="0" smtClean="0"/>
              <a:t>etain</a:t>
            </a:r>
            <a:endParaRPr lang="ru-RU" dirty="0" smtClean="0"/>
          </a:p>
          <a:p>
            <a:r>
              <a:rPr lang="en-US" dirty="0" smtClean="0"/>
              <a:t> </a:t>
            </a:r>
            <a:r>
              <a:rPr lang="en-US" dirty="0" smtClean="0"/>
              <a:t>pay </a:t>
            </a:r>
            <a:r>
              <a:rPr lang="en-US" dirty="0" smtClean="0"/>
              <a:t>slip</a:t>
            </a:r>
            <a:endParaRPr lang="ru-RU" dirty="0" smtClean="0"/>
          </a:p>
          <a:p>
            <a:r>
              <a:rPr lang="en-US" dirty="0" smtClean="0"/>
              <a:t> lender</a:t>
            </a:r>
          </a:p>
          <a:p>
            <a:r>
              <a:rPr lang="en-US" dirty="0" smtClean="0"/>
              <a:t> tax</a:t>
            </a:r>
            <a:r>
              <a:rPr lang="en-US" dirty="0" smtClean="0"/>
              <a:t> </a:t>
            </a:r>
            <a:endParaRPr lang="en-US" dirty="0" smtClean="0"/>
          </a:p>
          <a:p>
            <a:r>
              <a:rPr lang="en-US" dirty="0" smtClean="0"/>
              <a:t>credit</a:t>
            </a:r>
            <a:endParaRPr lang="ru-RU" dirty="0" smtClean="0"/>
          </a:p>
          <a:p>
            <a:endParaRPr lang="ru-RU" dirty="0" smtClean="0"/>
          </a:p>
          <a:p>
            <a:endParaRPr lang="ru-RU" dirty="0"/>
          </a:p>
          <a:p>
            <a:endParaRPr lang="ru-RU" dirty="0"/>
          </a:p>
          <a:p>
            <a:endParaRPr lang="ru-RU" dirty="0"/>
          </a:p>
          <a:p>
            <a:endParaRPr lang="ru-RU" dirty="0"/>
          </a:p>
        </p:txBody>
      </p:sp>
      <p:sp>
        <p:nvSpPr>
          <p:cNvPr id="5" name="Заголовок 2"/>
          <p:cNvSpPr>
            <a:spLocks noGrp="1"/>
          </p:cNvSpPr>
          <p:nvPr>
            <p:ph type="title"/>
          </p:nvPr>
        </p:nvSpPr>
        <p:spPr>
          <a:xfrm>
            <a:off x="457200" y="-99392"/>
            <a:ext cx="8229600" cy="1080120"/>
          </a:xfrm>
        </p:spPr>
        <p:txBody>
          <a:bodyPr/>
          <a:lstStyle/>
          <a:p>
            <a:pPr algn="ctr"/>
            <a:r>
              <a:rPr lang="ru-RU" dirty="0" smtClean="0"/>
              <a:t>Диалог 2</a:t>
            </a:r>
            <a:endParaRPr lang="ru-RU" dirty="0"/>
          </a:p>
        </p:txBody>
      </p:sp>
    </p:spTree>
    <p:extLst>
      <p:ext uri="{BB962C8B-B14F-4D97-AF65-F5344CB8AC3E}">
        <p14:creationId xmlns:p14="http://schemas.microsoft.com/office/powerpoint/2010/main" xmlns="" val="846868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974</TotalTime>
  <Words>1380</Words>
  <Application>Microsoft Office PowerPoint</Application>
  <PresentationFormat>Экран (4:3)</PresentationFormat>
  <Paragraphs>341</Paragraphs>
  <Slides>21</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Открытая</vt:lpstr>
      <vt:lpstr>Слайд 1</vt:lpstr>
      <vt:lpstr>   Департамент образования города Москвы    Государственное бюджетное  профессиональное образовательное учреждение  города     Москвы «Московский колледж управления, гостиничного бизнеса и информационных           технологий  «Царицыно»    </vt:lpstr>
      <vt:lpstr>Video Vacabulary</vt:lpstr>
      <vt:lpstr>Слайд 4</vt:lpstr>
      <vt:lpstr>Vocabulary</vt:lpstr>
      <vt:lpstr>Passive voice</vt:lpstr>
      <vt:lpstr>Translate sentences and change into the Passive Voice : </vt:lpstr>
      <vt:lpstr>Диалог 1</vt:lpstr>
      <vt:lpstr>Диалог 2</vt:lpstr>
      <vt:lpstr>Financial report</vt:lpstr>
      <vt:lpstr>Questions to the video (Financial report) </vt:lpstr>
      <vt:lpstr>Create dialogues in English</vt:lpstr>
      <vt:lpstr>Вариант 1</vt:lpstr>
      <vt:lpstr>Вариант 2</vt:lpstr>
      <vt:lpstr>Вариант 3</vt:lpstr>
      <vt:lpstr>Вариант 4</vt:lpstr>
      <vt:lpstr>Слайд 17</vt:lpstr>
      <vt:lpstr>Слайд 18</vt:lpstr>
      <vt:lpstr>Слайд 19</vt:lpstr>
      <vt:lpstr>Слайд 20</vt:lpstr>
      <vt:lpstr>Home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cp:lastModifiedBy>
  <cp:revision>61</cp:revision>
  <dcterms:created xsi:type="dcterms:W3CDTF">2015-11-05T07:51:57Z</dcterms:created>
  <dcterms:modified xsi:type="dcterms:W3CDTF">2015-12-03T23:18:42Z</dcterms:modified>
</cp:coreProperties>
</file>