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5" r:id="rId3"/>
    <p:sldId id="268" r:id="rId4"/>
    <p:sldId id="278" r:id="rId5"/>
    <p:sldId id="280" r:id="rId6"/>
    <p:sldId id="257" r:id="rId7"/>
    <p:sldId id="256" r:id="rId8"/>
    <p:sldId id="258" r:id="rId9"/>
    <p:sldId id="260" r:id="rId10"/>
    <p:sldId id="259" r:id="rId11"/>
    <p:sldId id="261" r:id="rId12"/>
    <p:sldId id="263" r:id="rId13"/>
    <p:sldId id="262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22" autoAdjust="0"/>
  </p:normalViewPr>
  <p:slideViewPr>
    <p:cSldViewPr>
      <p:cViewPr varScale="1">
        <p:scale>
          <a:sx n="68" d="100"/>
          <a:sy n="68" d="100"/>
        </p:scale>
        <p:origin x="-142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24380-2E93-4E76-852B-CAFAFDB5A8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C193A-2536-40B7-A166-7D9449120B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D9214-1028-4A16-8B1F-2174E252FC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109392F-DF77-40C3-805F-2DB55E4DEF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7961EB9-2BE6-4FE9-8342-1BF40F4ED2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6B7FF1-7EF7-43D6-91E5-9F41E5643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504C44-3F1E-4C63-ADB1-1D0F9595E9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D9DE12-2474-46D1-9F8C-D9010628A7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4CCDA0-D5F9-4A7B-B70B-39BB382A5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3DF5E-1808-41A1-B78C-FC62B79FA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CEF17-6750-4C5C-8DD0-61177E6B6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C3216A-7DE4-4EF5-9F7C-40619D283F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C987E-3E9C-44E8-8ABB-A50376F7FC6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C3C57-3D53-4CB1-A907-40137873C7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18241-E203-4343-B47D-E27DF9207A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456AB8-37B2-4210-8243-C77B65C4F2E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0_5ed42_1c98e5b0_XL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260350"/>
            <a:ext cx="3057525" cy="1900238"/>
          </a:xfrm>
          <a:noFill/>
          <a:ln/>
        </p:spPr>
      </p:pic>
      <p:pic>
        <p:nvPicPr>
          <p:cNvPr id="34830" name="Picture 14" descr="2013_12_02_Braunalgen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3800" y="188913"/>
            <a:ext cx="3892550" cy="2187575"/>
          </a:xfrm>
          <a:noFill/>
          <a:ln/>
        </p:spPr>
      </p:pic>
      <p:pic>
        <p:nvPicPr>
          <p:cNvPr id="34829" name="Picture 13" descr="aqa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1046163" y="4437063"/>
            <a:ext cx="2735262" cy="2187575"/>
          </a:xfrm>
          <a:noFill/>
          <a:ln/>
        </p:spPr>
      </p:pic>
      <p:pic>
        <p:nvPicPr>
          <p:cNvPr id="34827" name="Picture 11" descr="1261_900"/>
          <p:cNvPicPr>
            <a:picLocks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5940425" y="4437063"/>
            <a:ext cx="2914650" cy="2185987"/>
          </a:xfrm>
          <a:noFill/>
          <a:ln/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7920037" cy="3024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4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folHlink"/>
                    </a:gs>
                    <a:gs pos="100000">
                      <a:srgbClr val="0033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Видеозагадки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157788"/>
            <a:ext cx="8785225" cy="1512887"/>
          </a:xfrm>
        </p:spPr>
        <p:txBody>
          <a:bodyPr/>
          <a:lstStyle/>
          <a:p>
            <a:r>
              <a:rPr lang="ru-RU" sz="2800"/>
              <a:t>Как называется водоросль обитающая у побережья Южной Америки, достигающая длины 60м?</a:t>
            </a:r>
          </a:p>
        </p:txBody>
      </p:sp>
      <p:pic>
        <p:nvPicPr>
          <p:cNvPr id="13323" name="Picture 11" descr="732900_ori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44538" y="260350"/>
            <a:ext cx="7869237" cy="4681538"/>
          </a:xfrm>
          <a:noFill/>
          <a:ln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6a00e55015291788330133f0664ac1970b-800wi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288" y="188913"/>
            <a:ext cx="8135937" cy="5351462"/>
          </a:xfrm>
          <a:noFill/>
          <a:ln/>
        </p:spPr>
      </p:pic>
      <p:sp>
        <p:nvSpPr>
          <p:cNvPr id="184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5157788"/>
            <a:ext cx="8785225" cy="1512887"/>
          </a:xfrm>
          <a:solidFill>
            <a:srgbClr val="CCCCFF"/>
          </a:solidFill>
        </p:spPr>
        <p:txBody>
          <a:bodyPr/>
          <a:lstStyle/>
          <a:p>
            <a:r>
              <a:rPr lang="ru-RU" sz="2800"/>
              <a:t>Как называется водоросль обитающая у побережья Южной Америки, достигающая длины 60м?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284663" y="333375"/>
            <a:ext cx="4643437" cy="579438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Ответ. Макроцистис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4978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Как называется вещество выделяемое из водоросли филлофора? Для чего используют это вещество?</a:t>
            </a:r>
          </a:p>
        </p:txBody>
      </p:sp>
      <p:pic>
        <p:nvPicPr>
          <p:cNvPr id="23560" name="Picture 8" descr="phyllophora-crispa2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2565400"/>
            <a:ext cx="5543550" cy="4157663"/>
          </a:xfrm>
          <a:noFill/>
          <a:ln/>
        </p:spPr>
      </p:pic>
      <p:pic>
        <p:nvPicPr>
          <p:cNvPr id="23561" name="Picture 9" descr="560e63684a49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643438" y="1700213"/>
            <a:ext cx="4316412" cy="31892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8" name="Picture 32" descr="image004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148263" y="1196975"/>
            <a:ext cx="3597275" cy="4525963"/>
          </a:xfrm>
          <a:noFill/>
          <a:ln/>
        </p:spPr>
      </p:pic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250825" y="333375"/>
            <a:ext cx="84978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Как называется вещество выделяемое из водоросли филлофора? Для чего используют это вещество?</a:t>
            </a: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468313" y="5661025"/>
            <a:ext cx="8497887" cy="946150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Ответ. Вещество – агар. агар, используют как желатин (загуститель)</a:t>
            </a:r>
          </a:p>
        </p:txBody>
      </p:sp>
      <p:pic>
        <p:nvPicPr>
          <p:cNvPr id="19487" name="Picture 31" descr="2719203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9750" y="1989138"/>
            <a:ext cx="4038600" cy="32480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legendi_pro_tsentr_zagadka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39750" y="2276475"/>
            <a:ext cx="7874000" cy="4318000"/>
          </a:xfrm>
          <a:noFill/>
          <a:ln/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395288" y="188913"/>
            <a:ext cx="84978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С Бермудским треугольником часто путают это море, расположенное к юго-востоку от него. Как называется море? Чем оно знаменито?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9" name="Picture 11" descr="ki"/>
          <p:cNvPicPr>
            <a:picLocks noChangeAspect="1" noChangeArrowheads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2492375"/>
            <a:ext cx="4533900" cy="3128963"/>
          </a:xfrm>
          <a:noFill/>
          <a:ln/>
        </p:spPr>
      </p:pic>
      <p:pic>
        <p:nvPicPr>
          <p:cNvPr id="37897" name="Picture 9" descr="Lge_Sargassum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188913"/>
            <a:ext cx="3265487" cy="2449512"/>
          </a:xfrm>
          <a:noFill/>
          <a:ln/>
        </p:spPr>
      </p:pic>
      <p:pic>
        <p:nvPicPr>
          <p:cNvPr id="37898" name="Picture 10" descr="200px-Sargassum_muticum3"/>
          <p:cNvPicPr>
            <a:picLocks noChangeAspect="1" noChangeArrowheads="1"/>
          </p:cNvPicPr>
          <p:nvPr>
            <p:ph sz="half" idx="3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156325" y="188913"/>
            <a:ext cx="2819400" cy="5145087"/>
          </a:xfrm>
          <a:noFill/>
          <a:ln/>
        </p:spPr>
      </p:pic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323850" y="5661025"/>
            <a:ext cx="85693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Ответ. Саргассово море, образовано водорослью саргассум.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7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 descr="am_79213_5668012_619814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3213100"/>
            <a:ext cx="5184775" cy="3429000"/>
          </a:xfrm>
          <a:noFill/>
          <a:ln/>
        </p:spPr>
      </p:pic>
      <p:pic>
        <p:nvPicPr>
          <p:cNvPr id="43016" name="Picture 8" descr="55b52be415c21_1437936612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4932363" y="2276475"/>
            <a:ext cx="4038600" cy="2663825"/>
          </a:xfrm>
          <a:noFill/>
          <a:ln/>
        </p:spPr>
      </p:pic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250825" y="404813"/>
            <a:ext cx="87137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«Красный снег» встречается во многих местах Земли – и в суровых условиях высокогорий, и в зоне вечных снегов Арктики, и на ледяных морях Антарктиды. Что является причиной?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 descr="tmosffpiociirc1"/>
          <p:cNvPicPr>
            <a:picLocks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825" y="333375"/>
            <a:ext cx="4495800" cy="2830513"/>
          </a:xfrm>
          <a:noFill/>
          <a:ln/>
        </p:spPr>
      </p:pic>
      <p:pic>
        <p:nvPicPr>
          <p:cNvPr id="46088" name="Picture 8" descr="timthumb"/>
          <p:cNvPicPr>
            <a:picLocks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364163" y="333375"/>
            <a:ext cx="3262312" cy="4525963"/>
          </a:xfrm>
          <a:noFill/>
          <a:ln/>
        </p:spPr>
      </p:pic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250825" y="5229225"/>
            <a:ext cx="871378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Ответ. Водоросль - хламидомонада снежная придает снегу красный цвет.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Какую водоросль можно использовать в космосе? Почему?</a:t>
            </a:r>
          </a:p>
        </p:txBody>
      </p:sp>
      <p:pic>
        <p:nvPicPr>
          <p:cNvPr id="50182" name="Picture 6" descr="Chlorella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4638" y="1600200"/>
            <a:ext cx="6054725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5288" y="404813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Какую водоросль можно использовать в космосе? Почему?</a:t>
            </a:r>
          </a:p>
        </p:txBody>
      </p:sp>
      <p:pic>
        <p:nvPicPr>
          <p:cNvPr id="48135" name="Picture 7" descr="alge_gruen_10_300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341438"/>
            <a:ext cx="6553200" cy="4278312"/>
          </a:xfrm>
          <a:noFill/>
          <a:ln/>
        </p:spPr>
      </p:pic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84963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/>
              <a:t>Ответ. Водоросль – хлорелла. Она источник О</a:t>
            </a:r>
            <a:r>
              <a:rPr lang="ru-RU" sz="2000"/>
              <a:t>2</a:t>
            </a:r>
            <a:r>
              <a:rPr lang="ru-RU" sz="3200"/>
              <a:t> и Н</a:t>
            </a:r>
            <a:r>
              <a:rPr lang="ru-RU" sz="2000"/>
              <a:t>2</a:t>
            </a:r>
            <a:r>
              <a:rPr lang="ru-RU" sz="3200"/>
              <a:t>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lide0158_image105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3357563"/>
            <a:ext cx="3816350" cy="2863850"/>
          </a:xfrm>
          <a:noFill/>
          <a:ln/>
        </p:spPr>
      </p:pic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79388" y="188913"/>
            <a:ext cx="864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Назовите водоросли на фотографиях</a:t>
            </a:r>
          </a:p>
        </p:txBody>
      </p:sp>
      <p:pic>
        <p:nvPicPr>
          <p:cNvPr id="25611" name="Picture 11" descr="chlorella (1)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196975"/>
            <a:ext cx="3810000" cy="2867025"/>
          </a:xfrm>
          <a:noFill/>
          <a:ln/>
        </p:spPr>
      </p:pic>
      <p:pic>
        <p:nvPicPr>
          <p:cNvPr id="25612" name="Picture 12" descr="20140613162536_1564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765175"/>
            <a:ext cx="4249737" cy="2381250"/>
          </a:xfrm>
          <a:noFill/>
          <a:ln/>
        </p:spPr>
      </p:pic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79388" y="3789363"/>
            <a:ext cx="7921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79388" y="3789363"/>
            <a:ext cx="7921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8172450" y="2636838"/>
            <a:ext cx="792163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4643438" y="5157788"/>
            <a:ext cx="7921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7" name="Picture 7" descr="Scandinavia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700338" y="1700213"/>
            <a:ext cx="3387725" cy="4924425"/>
          </a:xfrm>
          <a:noFill/>
          <a:ln/>
        </p:spPr>
      </p:pic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8642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Назовите страну, в которой красные водоросли используют во время отлива для корма овец. Объясните почему?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8" name="Picture 10" descr="Scandinavia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9388" y="1484313"/>
            <a:ext cx="3557587" cy="5173662"/>
          </a:xfrm>
          <a:noFill/>
          <a:ln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50825" y="188913"/>
            <a:ext cx="864235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Назовите страну, в которой красные водоросли используют во время отлива для корма овец. Объясните почему?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3779838" y="3716338"/>
            <a:ext cx="50768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Ответ.</a:t>
            </a:r>
            <a:r>
              <a:rPr lang="ru-RU" sz="3200"/>
              <a:t> Норвегия. Красные водоросли содержат йод, калиевые соли, спирт, уксусную кислоту.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0158_image105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859338" y="3357563"/>
            <a:ext cx="3816350" cy="2863850"/>
          </a:xfrm>
          <a:noFill/>
          <a:ln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58775" y="5300663"/>
            <a:ext cx="8785225" cy="1160462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/>
              <a:t>Ответ.</a:t>
            </a:r>
          </a:p>
          <a:p>
            <a:pPr>
              <a:spcBef>
                <a:spcPct val="50000"/>
              </a:spcBef>
            </a:pPr>
            <a:r>
              <a:rPr lang="ru-RU" sz="2800" b="1"/>
              <a:t>1 - Хлорелла; 2 - Вольвокс; 3 - Хламидомонада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79388" y="188913"/>
            <a:ext cx="8640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Назовите водоросли на фотографиях</a:t>
            </a:r>
          </a:p>
        </p:txBody>
      </p:sp>
      <p:pic>
        <p:nvPicPr>
          <p:cNvPr id="33797" name="Picture 5" descr="chlorella (1)"/>
          <p:cNvPicPr>
            <a:picLocks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850" y="1196975"/>
            <a:ext cx="3810000" cy="2867025"/>
          </a:xfrm>
          <a:noFill/>
          <a:ln/>
        </p:spPr>
      </p:pic>
      <p:pic>
        <p:nvPicPr>
          <p:cNvPr id="33798" name="Picture 6" descr="20140613162536_15644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4643438" y="765175"/>
            <a:ext cx="4249737" cy="2381250"/>
          </a:xfrm>
          <a:noFill/>
          <a:ln/>
        </p:spPr>
      </p:pic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179388" y="3789363"/>
            <a:ext cx="7921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79388" y="3789363"/>
            <a:ext cx="7921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8172450" y="2636838"/>
            <a:ext cx="792163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4643438" y="5157788"/>
            <a:ext cx="792162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250825" y="188913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Назовите водоросли на фотографиях</a:t>
            </a:r>
            <a:endParaRPr lang="ru-RU" sz="3200"/>
          </a:p>
        </p:txBody>
      </p:sp>
      <p:grpSp>
        <p:nvGrpSpPr>
          <p:cNvPr id="54298" name="Group 26"/>
          <p:cNvGrpSpPr>
            <a:grpSpLocks/>
          </p:cNvGrpSpPr>
          <p:nvPr/>
        </p:nvGrpSpPr>
        <p:grpSpPr bwMode="auto">
          <a:xfrm>
            <a:off x="179388" y="836613"/>
            <a:ext cx="3506787" cy="4994275"/>
            <a:chOff x="113" y="527"/>
            <a:chExt cx="2209" cy="3146"/>
          </a:xfrm>
        </p:grpSpPr>
        <p:grpSp>
          <p:nvGrpSpPr>
            <p:cNvPr id="54294" name="Group 22"/>
            <p:cNvGrpSpPr>
              <a:grpSpLocks/>
            </p:cNvGrpSpPr>
            <p:nvPr/>
          </p:nvGrpSpPr>
          <p:grpSpPr bwMode="auto">
            <a:xfrm>
              <a:off x="281" y="527"/>
              <a:ext cx="2041" cy="2988"/>
              <a:chOff x="278" y="943"/>
              <a:chExt cx="2194" cy="3125"/>
            </a:xfrm>
          </p:grpSpPr>
          <p:pic>
            <p:nvPicPr>
              <p:cNvPr id="54284" name="Picture 12" descr="201103111209121369182852_algaeimg6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95" y="943"/>
                <a:ext cx="2177" cy="148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4293" name="Picture 21" descr="spiro in hand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8" y="2440"/>
                <a:ext cx="2176" cy="162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4295" name="Text Box 23"/>
            <p:cNvSpPr txBox="1">
              <a:spLocks noChangeArrowheads="1"/>
            </p:cNvSpPr>
            <p:nvPr/>
          </p:nvSpPr>
          <p:spPr bwMode="auto">
            <a:xfrm>
              <a:off x="113" y="3385"/>
              <a:ext cx="36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4299" name="Group 27"/>
          <p:cNvGrpSpPr>
            <a:grpSpLocks/>
          </p:cNvGrpSpPr>
          <p:nvPr/>
        </p:nvGrpSpPr>
        <p:grpSpPr bwMode="auto">
          <a:xfrm>
            <a:off x="3779838" y="1125538"/>
            <a:ext cx="2419350" cy="4129087"/>
            <a:chOff x="2381" y="709"/>
            <a:chExt cx="1524" cy="2601"/>
          </a:xfrm>
        </p:grpSpPr>
        <p:pic>
          <p:nvPicPr>
            <p:cNvPr id="54283" name="Picture 11" descr="bahit_kompot_imperij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" y="709"/>
              <a:ext cx="1524" cy="24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4296" name="Text Box 24"/>
            <p:cNvSpPr txBox="1">
              <a:spLocks noChangeArrowheads="1"/>
            </p:cNvSpPr>
            <p:nvPr/>
          </p:nvSpPr>
          <p:spPr bwMode="auto">
            <a:xfrm>
              <a:off x="2472" y="3022"/>
              <a:ext cx="36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4300" name="Group 28"/>
          <p:cNvGrpSpPr>
            <a:grpSpLocks/>
          </p:cNvGrpSpPr>
          <p:nvPr/>
        </p:nvGrpSpPr>
        <p:grpSpPr bwMode="auto">
          <a:xfrm>
            <a:off x="6227763" y="1989138"/>
            <a:ext cx="2655887" cy="4633912"/>
            <a:chOff x="3902" y="1253"/>
            <a:chExt cx="1673" cy="2919"/>
          </a:xfrm>
        </p:grpSpPr>
        <p:pic>
          <p:nvPicPr>
            <p:cNvPr id="54291" name="Picture 19" descr="12999584664700323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05" y="1253"/>
              <a:ext cx="1470" cy="28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3902" y="3884"/>
              <a:ext cx="36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54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4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5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423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Назовите водоросли на фотографиях</a:t>
            </a:r>
            <a:endParaRPr lang="ru-RU" sz="320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179388" y="692150"/>
            <a:ext cx="3506787" cy="4994275"/>
            <a:chOff x="113" y="527"/>
            <a:chExt cx="2209" cy="3146"/>
          </a:xfrm>
        </p:grpSpPr>
        <p:grpSp>
          <p:nvGrpSpPr>
            <p:cNvPr id="58372" name="Group 4"/>
            <p:cNvGrpSpPr>
              <a:grpSpLocks/>
            </p:cNvGrpSpPr>
            <p:nvPr/>
          </p:nvGrpSpPr>
          <p:grpSpPr bwMode="auto">
            <a:xfrm>
              <a:off x="281" y="527"/>
              <a:ext cx="2041" cy="2988"/>
              <a:chOff x="278" y="943"/>
              <a:chExt cx="2194" cy="3125"/>
            </a:xfrm>
          </p:grpSpPr>
          <p:pic>
            <p:nvPicPr>
              <p:cNvPr id="58373" name="Picture 5" descr="201103111209121369182852_algaeimg6"/>
              <p:cNvPicPr>
                <a:picLocks noChangeAspect="1" noChangeArrowheads="1"/>
              </p:cNvPicPr>
              <p:nvPr/>
            </p:nvPicPr>
            <p:blipFill>
              <a:blip r:embed="rId2" cstate="email"/>
              <a:srcRect/>
              <a:stretch>
                <a:fillRect/>
              </a:stretch>
            </p:blipFill>
            <p:spPr bwMode="auto">
              <a:xfrm>
                <a:off x="295" y="943"/>
                <a:ext cx="2177" cy="1483"/>
              </a:xfrm>
              <a:prstGeom prst="rect">
                <a:avLst/>
              </a:prstGeom>
              <a:noFill/>
              <a:ln/>
              <a:effectLst/>
            </p:spPr>
          </p:pic>
          <p:pic>
            <p:nvPicPr>
              <p:cNvPr id="58374" name="Picture 6" descr="spiro in hand"/>
              <p:cNvPicPr>
                <a:picLocks noChangeAspect="1"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278" y="2440"/>
                <a:ext cx="2176" cy="1628"/>
              </a:xfrm>
              <a:prstGeom prst="rect">
                <a:avLst/>
              </a:prstGeom>
              <a:noFill/>
              <a:ln/>
              <a:effectLst/>
            </p:spPr>
          </p:pic>
        </p:grpSp>
        <p:sp>
          <p:nvSpPr>
            <p:cNvPr id="58375" name="Text Box 7"/>
            <p:cNvSpPr txBox="1">
              <a:spLocks noChangeArrowheads="1"/>
            </p:cNvSpPr>
            <p:nvPr/>
          </p:nvSpPr>
          <p:spPr bwMode="auto">
            <a:xfrm>
              <a:off x="113" y="3385"/>
              <a:ext cx="36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58376" name="Group 8"/>
          <p:cNvGrpSpPr>
            <a:grpSpLocks/>
          </p:cNvGrpSpPr>
          <p:nvPr/>
        </p:nvGrpSpPr>
        <p:grpSpPr bwMode="auto">
          <a:xfrm>
            <a:off x="3779838" y="981075"/>
            <a:ext cx="2419350" cy="4129088"/>
            <a:chOff x="2381" y="709"/>
            <a:chExt cx="1524" cy="2601"/>
          </a:xfrm>
        </p:grpSpPr>
        <p:pic>
          <p:nvPicPr>
            <p:cNvPr id="58377" name="Picture 9" descr="bahit_kompot_imperija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381" y="709"/>
              <a:ext cx="1524" cy="2405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378" name="Text Box 10"/>
            <p:cNvSpPr txBox="1">
              <a:spLocks noChangeArrowheads="1"/>
            </p:cNvSpPr>
            <p:nvPr/>
          </p:nvSpPr>
          <p:spPr bwMode="auto">
            <a:xfrm>
              <a:off x="2472" y="3022"/>
              <a:ext cx="36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8379" name="Group 11"/>
          <p:cNvGrpSpPr>
            <a:grpSpLocks/>
          </p:cNvGrpSpPr>
          <p:nvPr/>
        </p:nvGrpSpPr>
        <p:grpSpPr bwMode="auto">
          <a:xfrm>
            <a:off x="6300788" y="836613"/>
            <a:ext cx="2655887" cy="4633912"/>
            <a:chOff x="3902" y="1253"/>
            <a:chExt cx="1673" cy="2919"/>
          </a:xfrm>
        </p:grpSpPr>
        <p:pic>
          <p:nvPicPr>
            <p:cNvPr id="58380" name="Picture 12" descr="129995846647003238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105" y="1253"/>
              <a:ext cx="1470" cy="288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58381" name="Text Box 13"/>
            <p:cNvSpPr txBox="1">
              <a:spLocks noChangeArrowheads="1"/>
            </p:cNvSpPr>
            <p:nvPr/>
          </p:nvSpPr>
          <p:spPr bwMode="auto">
            <a:xfrm>
              <a:off x="3902" y="3884"/>
              <a:ext cx="363" cy="28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395288" y="5589588"/>
            <a:ext cx="84248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/>
              <a:t>Ответ. 1- Спирогира; 2- улотрикс;                        3- кладофора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29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r>
              <a:rPr lang="ru-RU" sz="3600" kern="10">
                <a:ln/>
                <a:gradFill rotWithShape="1">
                  <a:gsLst>
                    <a:gs pos="0">
                      <a:srgbClr val="008000"/>
                    </a:gs>
                    <a:gs pos="100000">
                      <a:srgbClr val="3333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Что такое фитобентос?</a:t>
            </a:r>
          </a:p>
        </p:txBody>
      </p:sp>
      <p:pic>
        <p:nvPicPr>
          <p:cNvPr id="4102" name="Picture 6" descr="img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76375" y="1557338"/>
            <a:ext cx="6337300" cy="47529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50825" y="404813"/>
            <a:ext cx="86423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rgbClr val="333300"/>
                    </a:gs>
                  </a:gsLst>
                  <a:path path="rect">
                    <a:fillToRect l="50000" t="50000" r="50000" b="50000"/>
                  </a:path>
                </a:gradFill>
                <a:latin typeface="Arial"/>
                <a:cs typeface="Arial"/>
              </a:rPr>
              <a:t>Что такое фитобентос?</a:t>
            </a:r>
          </a:p>
        </p:txBody>
      </p:sp>
      <p:pic>
        <p:nvPicPr>
          <p:cNvPr id="2059" name="Picture 11" descr="img5"/>
          <p:cNvPicPr>
            <a:picLocks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47813" y="981075"/>
            <a:ext cx="6696075" cy="5022850"/>
          </a:xfrm>
          <a:noFill/>
          <a:ln/>
        </p:spPr>
      </p:pic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55650" y="5516563"/>
            <a:ext cx="7775575" cy="1190625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/>
              <a:t>Ответ. Фитобентос – это придонная растительность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569325" cy="18002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</a:t>
            </a:r>
            <a:r>
              <a:rPr lang="ru-RU" sz="2800"/>
              <a:t>Учеными было замечено, что ламинария сахарная лучше растет в тех бухтах и заливах морей, которые находятся поблизости от городов. С чем это связано?</a:t>
            </a:r>
          </a:p>
        </p:txBody>
      </p:sp>
      <p:pic>
        <p:nvPicPr>
          <p:cNvPr id="9228" name="Picture 12" descr="mors-k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989138"/>
            <a:ext cx="7056438" cy="46799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8913"/>
            <a:ext cx="8569325" cy="18002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/>
              <a:t>	</a:t>
            </a:r>
            <a:r>
              <a:rPr lang="ru-RU" sz="2800"/>
              <a:t>Учеными было замечено, что ламинария сахарная лучше растет в тех бухтах и заливах морей, которые находятся поблизости от городов. С чем это связано?</a:t>
            </a:r>
          </a:p>
        </p:txBody>
      </p:sp>
      <p:pic>
        <p:nvPicPr>
          <p:cNvPr id="16387" name="Picture 3" descr="mors-kap"/>
          <p:cNvPicPr>
            <a:picLocks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1989138"/>
            <a:ext cx="7056438" cy="4679950"/>
          </a:xfrm>
          <a:noFill/>
          <a:ln/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9388" y="6165850"/>
            <a:ext cx="8964612" cy="51911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Ответ. В этих водах много органических веществ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305</Words>
  <Application>Microsoft Office PowerPoint</Application>
  <PresentationFormat>Экран (4:3)</PresentationFormat>
  <Paragraphs>44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ALLA</dc:creator>
  <cp:lastModifiedBy>re</cp:lastModifiedBy>
  <cp:revision>11</cp:revision>
  <dcterms:created xsi:type="dcterms:W3CDTF">2015-11-12T19:54:43Z</dcterms:created>
  <dcterms:modified xsi:type="dcterms:W3CDTF">2016-01-06T23:13:29Z</dcterms:modified>
</cp:coreProperties>
</file>