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0" r:id="rId3"/>
    <p:sldId id="257" r:id="rId4"/>
    <p:sldId id="269" r:id="rId5"/>
    <p:sldId id="271" r:id="rId6"/>
    <p:sldId id="272" r:id="rId7"/>
    <p:sldId id="273" r:id="rId8"/>
    <p:sldId id="274" r:id="rId9"/>
    <p:sldId id="275" r:id="rId10"/>
    <p:sldId id="279" r:id="rId11"/>
    <p:sldId id="278" r:id="rId12"/>
    <p:sldId id="267" r:id="rId13"/>
    <p:sldId id="259" r:id="rId14"/>
    <p:sldId id="282" r:id="rId15"/>
    <p:sldId id="260" r:id="rId16"/>
    <p:sldId id="261" r:id="rId17"/>
    <p:sldId id="263" r:id="rId18"/>
    <p:sldId id="268" r:id="rId19"/>
    <p:sldId id="266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FFFF99"/>
    <a:srgbClr val="CCCCFF"/>
    <a:srgbClr val="FFCCFF"/>
    <a:srgbClr val="FFFFFF"/>
    <a:srgbClr val="CCFF99"/>
    <a:srgbClr val="996600"/>
    <a:srgbClr val="99FFCC"/>
    <a:srgbClr val="8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93" autoAdjust="0"/>
  </p:normalViewPr>
  <p:slideViewPr>
    <p:cSldViewPr>
      <p:cViewPr>
        <p:scale>
          <a:sx n="70" d="100"/>
          <a:sy n="70" d="100"/>
        </p:scale>
        <p:origin x="-10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EE48-73A7-450A-A3E3-51284D5A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077B6-61F5-4E35-8EDC-E89190A0D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FD5F-E033-4D60-AE8C-C0D8E13F3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24CEF-2F85-4F69-9548-D8382BB40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FBD2-D908-45DE-89A9-C3A181989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28E4-E0C8-4E1B-AE92-7632B9B8E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AE00-E2A7-4609-A41C-782D9E989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128D9-DDA0-4D54-B36D-BC4059C24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B02DC-8B57-4B14-BCA1-5500B6922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722AA-19D8-44E1-97B8-9DBB3CD9B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0B9C-BE20-484D-95B1-221754AB0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853D9-0A8C-4ED6-B7F8-62C883C99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BD5490-0EA2-46C4-9861-DB253FBCC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33CC"/>
            </a:gs>
            <a:gs pos="50000">
              <a:srgbClr val="00CCFF"/>
            </a:gs>
            <a:gs pos="100000">
              <a:srgbClr val="00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28662" y="2428868"/>
            <a:ext cx="7500990" cy="71438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000" b="1" i="1" dirty="0" smtClean="0">
                <a:solidFill>
                  <a:srgbClr val="0000CC"/>
                </a:solidFill>
              </a:rPr>
              <a:t>(ТЕХНИКА РУЧНОГО ВЫПОЛНЕНИЯ БУФОВ)</a:t>
            </a:r>
          </a:p>
        </p:txBody>
      </p:sp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>
            <a:off x="684213" y="928670"/>
            <a:ext cx="784860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ДИВАННАЯ ПОДУШКА</a:t>
            </a:r>
          </a:p>
        </p:txBody>
      </p:sp>
      <p:pic>
        <p:nvPicPr>
          <p:cNvPr id="59402" name="Picture 10" descr="Изображение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214688"/>
            <a:ext cx="40989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5572140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1400" b="1" i="1" dirty="0" smtClean="0">
                <a:solidFill>
                  <a:srgbClr val="0000CC"/>
                </a:solidFill>
                <a:latin typeface="+mn-lt"/>
              </a:rPr>
              <a:t>Ключникова Инна Александровна учитель технологии </a:t>
            </a:r>
          </a:p>
          <a:p>
            <a:pPr marL="0" indent="0" algn="ctr" eaLnBrk="1" hangingPunct="1">
              <a:buFontTx/>
              <a:buNone/>
            </a:pPr>
            <a:r>
              <a:rPr lang="ru-RU" sz="1400" b="1" i="1" dirty="0" smtClean="0">
                <a:solidFill>
                  <a:srgbClr val="0000CC"/>
                </a:solidFill>
                <a:latin typeface="+mn-lt"/>
              </a:rPr>
              <a:t>МБОУ СОШ № 22 г. Озёрска Челябинской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94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build="p"/>
      <p:bldP spid="594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00"/>
            </a:gs>
            <a:gs pos="50000">
              <a:srgbClr val="CCFF99"/>
            </a:gs>
            <a:gs pos="100000">
              <a:srgbClr val="99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Отделка тесьмой, кружевом</a:t>
            </a:r>
            <a:r>
              <a:rPr lang="ru-RU" sz="2400" dirty="0" smtClean="0">
                <a:latin typeface="Comic Sans MS" pitchFamily="66" charset="0"/>
              </a:rPr>
              <a:t> - создание узора путём настрачивания этих материалов на изделие.</a:t>
            </a:r>
          </a:p>
        </p:txBody>
      </p:sp>
      <p:pic>
        <p:nvPicPr>
          <p:cNvPr id="117767" name="Picture 7" descr="Изображение 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  <p:pic>
        <p:nvPicPr>
          <p:cNvPr id="117768" name="Picture 8" descr="Изображение 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00"/>
            </a:gs>
            <a:gs pos="50000">
              <a:srgbClr val="CCCCFF"/>
            </a:gs>
            <a:gs pos="100000">
              <a:srgbClr val="99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Буфы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– это групповые складки, сборки, закреплённые на отдельных участках швейных изделий.</a:t>
            </a:r>
          </a:p>
        </p:txBody>
      </p:sp>
      <p:pic>
        <p:nvPicPr>
          <p:cNvPr id="98310" name="Picture 6" descr="Изображение 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9900"/>
            </a:gs>
            <a:gs pos="50000">
              <a:srgbClr val="FFFF66"/>
            </a:gs>
            <a:gs pos="100000">
              <a:srgbClr val="00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7058025" cy="22304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Схема реализации идеи</a:t>
            </a:r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3563938" y="3284538"/>
            <a:ext cx="2089150" cy="12239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Диванная </a:t>
            </a:r>
          </a:p>
          <a:p>
            <a:pPr algn="ctr"/>
            <a:r>
              <a:rPr lang="ru-RU" b="1"/>
              <a:t>подушка</a:t>
            </a:r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3708400" y="1412875"/>
            <a:ext cx="1800225" cy="1223963"/>
          </a:xfrm>
          <a:prstGeom prst="ellipse">
            <a:avLst/>
          </a:prstGeom>
          <a:solidFill>
            <a:srgbClr val="EC8CF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</a:rPr>
              <a:t>Назначение</a:t>
            </a:r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3708400" y="5157788"/>
            <a:ext cx="1800225" cy="1223962"/>
          </a:xfrm>
          <a:prstGeom prst="ellipse">
            <a:avLst/>
          </a:prstGeom>
          <a:solidFill>
            <a:srgbClr val="F6062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</a:rPr>
              <a:t>Ткань</a:t>
            </a:r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6300788" y="3284538"/>
            <a:ext cx="1800225" cy="1223962"/>
          </a:xfrm>
          <a:prstGeom prst="ellipse">
            <a:avLst/>
          </a:prstGeom>
          <a:solidFill>
            <a:srgbClr val="FF33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</a:rPr>
              <a:t>Размер</a:t>
            </a:r>
          </a:p>
        </p:txBody>
      </p:sp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1042988" y="3284538"/>
            <a:ext cx="1800225" cy="1223962"/>
          </a:xfrm>
          <a:prstGeom prst="ellipse">
            <a:avLst/>
          </a:prstGeom>
          <a:solidFill>
            <a:srgbClr val="CC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</a:rPr>
              <a:t>Наполнитель</a:t>
            </a:r>
          </a:p>
        </p:txBody>
      </p:sp>
      <p:sp>
        <p:nvSpPr>
          <p:cNvPr id="87050" name="Oval 10"/>
          <p:cNvSpPr>
            <a:spLocks noChangeArrowheads="1"/>
          </p:cNvSpPr>
          <p:nvPr/>
        </p:nvSpPr>
        <p:spPr bwMode="auto">
          <a:xfrm>
            <a:off x="5580063" y="4581525"/>
            <a:ext cx="1800225" cy="122396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</a:rPr>
              <a:t>Цвет</a:t>
            </a:r>
          </a:p>
        </p:txBody>
      </p:sp>
      <p:sp>
        <p:nvSpPr>
          <p:cNvPr id="87051" name="Oval 11"/>
          <p:cNvSpPr>
            <a:spLocks noChangeArrowheads="1"/>
          </p:cNvSpPr>
          <p:nvPr/>
        </p:nvSpPr>
        <p:spPr bwMode="auto">
          <a:xfrm>
            <a:off x="1835150" y="4581525"/>
            <a:ext cx="1800225" cy="1223963"/>
          </a:xfrm>
          <a:prstGeom prst="ellipse">
            <a:avLst/>
          </a:prstGeom>
          <a:solidFill>
            <a:srgbClr val="3FECF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</a:rPr>
              <a:t>Застёжка</a:t>
            </a:r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>
            <a:off x="5508625" y="1989138"/>
            <a:ext cx="1800225" cy="1223962"/>
          </a:xfrm>
          <a:prstGeom prst="ellipse">
            <a:avLst/>
          </a:prstGeom>
          <a:solidFill>
            <a:srgbClr val="33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</a:rPr>
              <a:t>Форма</a:t>
            </a:r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1979613" y="2060575"/>
            <a:ext cx="1800225" cy="122396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Arial" pitchFamily="34" charset="0"/>
              </a:rPr>
              <a:t>Технология</a:t>
            </a:r>
          </a:p>
        </p:txBody>
      </p:sp>
      <p:sp>
        <p:nvSpPr>
          <p:cNvPr id="13324" name="Line 26"/>
          <p:cNvSpPr>
            <a:spLocks noChangeShapeType="1"/>
          </p:cNvSpPr>
          <p:nvPr/>
        </p:nvSpPr>
        <p:spPr bwMode="auto">
          <a:xfrm>
            <a:off x="4643438" y="4508500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28"/>
          <p:cNvSpPr>
            <a:spLocks noChangeShapeType="1"/>
          </p:cNvSpPr>
          <p:nvPr/>
        </p:nvSpPr>
        <p:spPr bwMode="auto">
          <a:xfrm>
            <a:off x="4643438" y="263683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29"/>
          <p:cNvSpPr>
            <a:spLocks noChangeShapeType="1"/>
          </p:cNvSpPr>
          <p:nvPr/>
        </p:nvSpPr>
        <p:spPr bwMode="auto">
          <a:xfrm>
            <a:off x="5651500" y="3860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31"/>
          <p:cNvSpPr>
            <a:spLocks noChangeShapeType="1"/>
          </p:cNvSpPr>
          <p:nvPr/>
        </p:nvSpPr>
        <p:spPr bwMode="auto">
          <a:xfrm>
            <a:off x="2843213" y="386080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33"/>
          <p:cNvSpPr>
            <a:spLocks noChangeShapeType="1"/>
          </p:cNvSpPr>
          <p:nvPr/>
        </p:nvSpPr>
        <p:spPr bwMode="auto">
          <a:xfrm flipH="1">
            <a:off x="5364163" y="3068638"/>
            <a:ext cx="4318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34"/>
          <p:cNvSpPr>
            <a:spLocks noChangeShapeType="1"/>
          </p:cNvSpPr>
          <p:nvPr/>
        </p:nvSpPr>
        <p:spPr bwMode="auto">
          <a:xfrm>
            <a:off x="3563938" y="3068638"/>
            <a:ext cx="4318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35"/>
          <p:cNvSpPr>
            <a:spLocks noChangeShapeType="1"/>
          </p:cNvSpPr>
          <p:nvPr/>
        </p:nvSpPr>
        <p:spPr bwMode="auto">
          <a:xfrm flipV="1">
            <a:off x="3419475" y="4292600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36"/>
          <p:cNvSpPr>
            <a:spLocks noChangeShapeType="1"/>
          </p:cNvSpPr>
          <p:nvPr/>
        </p:nvSpPr>
        <p:spPr bwMode="auto">
          <a:xfrm flipH="1" flipV="1">
            <a:off x="5364163" y="4365625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70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 animBg="1"/>
      <p:bldP spid="870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3333FF"/>
            </a:gs>
            <a:gs pos="50000">
              <a:srgbClr val="00CCFF"/>
            </a:gs>
            <a:gs pos="100000">
              <a:srgbClr val="3333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Учитывая требования – выбрать ткани, подходящие для выполнения буфов</a:t>
            </a:r>
          </a:p>
        </p:txBody>
      </p:sp>
      <p:graphicFrame>
        <p:nvGraphicFramePr>
          <p:cNvPr id="34968" name="Group 152"/>
          <p:cNvGraphicFramePr>
            <a:graphicFrameLocks noGrp="1"/>
          </p:cNvGraphicFramePr>
          <p:nvPr>
            <p:ph idx="1"/>
          </p:nvPr>
        </p:nvGraphicFramePr>
        <p:xfrm>
          <a:off x="1331913" y="1773238"/>
          <a:ext cx="6626225" cy="3898583"/>
        </p:xfrm>
        <a:graphic>
          <a:graphicData uri="http://schemas.openxmlformats.org/drawingml/2006/table">
            <a:tbl>
              <a:tblPr/>
              <a:tblGrid>
                <a:gridCol w="3673475"/>
                <a:gridCol w="29527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Требования к тканям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Виды тканей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79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упругая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несминаемая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гладкокрашеная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хорошая драпируемость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атласная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или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ворсовая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лицевая  поверхность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креп-сатин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ситец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креп-атлас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флок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капрон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бархат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фланель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велюр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портьерные ткани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4350" name="Picture 132" descr="Кот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5734050"/>
            <a:ext cx="2190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9900"/>
            </a:gs>
            <a:gs pos="50000">
              <a:srgbClr val="FFFF66"/>
            </a:gs>
            <a:gs pos="100000">
              <a:srgbClr val="00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003300"/>
                </a:solidFill>
              </a:rPr>
              <a:t>Кроссворд</a:t>
            </a:r>
            <a:endParaRPr lang="ru-RU" sz="1800" b="1" i="1" dirty="0" smtClean="0">
              <a:solidFill>
                <a:srgbClr val="003300"/>
              </a:solidFill>
            </a:endParaRPr>
          </a:p>
        </p:txBody>
      </p:sp>
      <p:pic>
        <p:nvPicPr>
          <p:cNvPr id="1027" name="Picture 3" descr="C:\Users\Инна\Pictures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4657" y="1142984"/>
            <a:ext cx="8392185" cy="55721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3438" y="1214422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ш</a:t>
            </a:r>
            <a:endParaRPr lang="ru-RU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121442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е</a:t>
            </a:r>
            <a:endParaRPr lang="ru-RU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8534" y="121442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р</a:t>
            </a:r>
            <a:endParaRPr lang="ru-RU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121442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с</a:t>
            </a:r>
            <a:endParaRPr lang="ru-RU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5930" y="1214422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т</a:t>
            </a:r>
            <a:endParaRPr lang="ru-RU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4662" y="1214422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ь</a:t>
            </a:r>
            <a:endParaRPr lang="ru-RU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16" y="2571744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+mn-lt"/>
              </a:rPr>
              <a:t>п</a:t>
            </a:r>
            <a:endParaRPr lang="ru-RU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8" y="1928802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и</a:t>
            </a:r>
            <a:endParaRPr lang="ru-RU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25717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+mn-lt"/>
              </a:rPr>
              <a:t>н</a:t>
            </a:r>
            <a:endParaRPr lang="ru-RU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6578" y="3286124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т</a:t>
            </a:r>
            <a:endParaRPr lang="ru-RU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6578" y="392906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е</a:t>
            </a:r>
            <a:endParaRPr lang="ru-RU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6578" y="463017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+mn-lt"/>
              </a:rPr>
              <a:t>п</a:t>
            </a:r>
            <a:endParaRPr lang="ru-RU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6578" y="5286388"/>
            <a:ext cx="3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о</a:t>
            </a:r>
            <a:endParaRPr lang="ru-RU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8" y="59874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+mn-lt"/>
              </a:rPr>
              <a:t>н</a:t>
            </a:r>
            <a:endParaRPr lang="ru-RU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250" y="321468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у</a:t>
            </a:r>
            <a:endParaRPr lang="ru-RU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0250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+mn-lt"/>
              </a:rPr>
              <a:t>х</a:t>
            </a:r>
            <a:endParaRPr lang="ru-R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5852" y="257174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е</a:t>
            </a:r>
            <a:endParaRPr lang="ru-RU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0232" y="257174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р</a:t>
            </a:r>
            <a:endParaRPr lang="ru-RU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59510" y="257174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о</a:t>
            </a:r>
            <a:endParaRPr lang="ru-RU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00232" y="1214422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+mn-lt"/>
              </a:rPr>
              <a:t>п</a:t>
            </a:r>
            <a:endParaRPr lang="ru-RU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0232" y="32861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о</a:t>
            </a:r>
            <a:endParaRPr lang="ru-RU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00232" y="464344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о</a:t>
            </a:r>
            <a:endParaRPr lang="ru-RU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0232" y="3929066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л</a:t>
            </a:r>
            <a:endParaRPr lang="ru-RU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0232" y="19288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о</a:t>
            </a:r>
            <a:endParaRPr lang="ru-RU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00232" y="528638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+mn-lt"/>
              </a:rPr>
              <a:t>н</a:t>
            </a:r>
            <a:endParaRPr lang="ru-RU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5852" y="3929066"/>
            <a:ext cx="3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о</a:t>
            </a:r>
            <a:endParaRPr lang="ru-RU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12408" y="3929066"/>
            <a:ext cx="35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л</a:t>
            </a:r>
            <a:endParaRPr lang="ru-RU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7554" y="392906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о</a:t>
            </a:r>
            <a:endParaRPr lang="ru-RU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77662" y="3929066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+mn-lt"/>
              </a:rPr>
              <a:t>ф</a:t>
            </a:r>
            <a:endParaRPr lang="ru-RU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4876" y="3929066"/>
            <a:ext cx="35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а</a:t>
            </a:r>
            <a:endParaRPr lang="ru-RU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29256" y="3929066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+mn-lt"/>
              </a:rPr>
              <a:t>й</a:t>
            </a:r>
            <a:endParaRPr lang="ru-RU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72198" y="3929066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б</a:t>
            </a:r>
            <a:endParaRPr lang="ru-RU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00958" y="392906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р</a:t>
            </a:r>
            <a:endParaRPr lang="ru-RU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40830" y="3286124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в</a:t>
            </a:r>
            <a:endParaRPr lang="ru-RU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14876" y="4630175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т</a:t>
            </a:r>
            <a:endParaRPr lang="ru-RU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14876" y="52863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а</a:t>
            </a:r>
            <a:endParaRPr lang="ru-RU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3912" y="21431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00232" y="78579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14876" y="28244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86578" y="78579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14810" y="13572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44" y="27146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2844" y="40719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3300"/>
            </a:gs>
            <a:gs pos="50000">
              <a:srgbClr val="FFCCFF"/>
            </a:gs>
            <a:gs pos="100000">
              <a:srgbClr val="FF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 для изготовления диванной подушки в технике буфов</a:t>
            </a:r>
            <a:r>
              <a:rPr lang="ru-RU" sz="2800" b="1" i="1" smtClean="0"/>
              <a:t> </a:t>
            </a:r>
          </a:p>
        </p:txBody>
      </p:sp>
      <p:graphicFrame>
        <p:nvGraphicFramePr>
          <p:cNvPr id="36961" name="Group 97"/>
          <p:cNvGraphicFramePr>
            <a:graphicFrameLocks noGrp="1"/>
          </p:cNvGraphicFramePr>
          <p:nvPr>
            <p:ph idx="1"/>
          </p:nvPr>
        </p:nvGraphicFramePr>
        <p:xfrm>
          <a:off x="1042988" y="2349500"/>
          <a:ext cx="7129462" cy="3384551"/>
        </p:xfrm>
        <a:graphic>
          <a:graphicData uri="http://schemas.openxmlformats.org/drawingml/2006/table">
            <a:tbl>
              <a:tblPr/>
              <a:tblGrid>
                <a:gridCol w="2233612"/>
                <a:gridCol w="2447925"/>
                <a:gridCol w="24479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Ткани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Застёжки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Наполнители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80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креп-атлас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флок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бархат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велюр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портьерные ткани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тесьма-молния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пуговицы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велкро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запах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холлофайбер</a:t>
                      </a:r>
                      <a:endParaRPr kumimoji="0" lang="ru-RU" sz="20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пух, перо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поролон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шерсть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синтепон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вата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6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9900"/>
            </a:gs>
            <a:gs pos="50000">
              <a:srgbClr val="FFFF66"/>
            </a:gs>
            <a:gs pos="100000">
              <a:srgbClr val="00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003300"/>
                </a:solidFill>
              </a:rPr>
              <a:t>Схема разметки сетки</a:t>
            </a:r>
            <a:br>
              <a:rPr lang="ru-RU" sz="3200" b="1" i="1" dirty="0" smtClean="0">
                <a:solidFill>
                  <a:srgbClr val="003300"/>
                </a:solidFill>
              </a:rPr>
            </a:br>
            <a:r>
              <a:rPr lang="ru-RU" sz="3600" b="1" i="1" dirty="0" smtClean="0">
                <a:solidFill>
                  <a:srgbClr val="003300"/>
                </a:solidFill>
              </a:rPr>
              <a:t>        </a:t>
            </a:r>
            <a:r>
              <a:rPr lang="ru-RU" sz="3600" i="1" dirty="0" smtClean="0">
                <a:solidFill>
                  <a:srgbClr val="003300"/>
                </a:solidFill>
              </a:rPr>
              <a:t> </a:t>
            </a:r>
            <a:r>
              <a:rPr lang="ru-RU" sz="1800" i="1" dirty="0" smtClean="0">
                <a:solidFill>
                  <a:srgbClr val="003300"/>
                </a:solidFill>
              </a:rPr>
              <a:t>«</a:t>
            </a:r>
            <a:r>
              <a:rPr lang="ru-RU" sz="1800" b="1" dirty="0" smtClean="0">
                <a:solidFill>
                  <a:srgbClr val="003300"/>
                </a:solidFill>
              </a:rPr>
              <a:t>СТЯЖКА»,  </a:t>
            </a:r>
            <a:r>
              <a:rPr lang="ru-RU" sz="1800" dirty="0" smtClean="0">
                <a:solidFill>
                  <a:srgbClr val="003300"/>
                </a:solidFill>
              </a:rPr>
              <a:t>               «</a:t>
            </a:r>
            <a:r>
              <a:rPr lang="ru-RU" sz="1800" b="1" dirty="0" smtClean="0">
                <a:solidFill>
                  <a:srgbClr val="003300"/>
                </a:solidFill>
              </a:rPr>
              <a:t>ПЕРЕХОД»</a:t>
            </a:r>
            <a:endParaRPr lang="ru-RU" sz="1800" b="1" i="1" dirty="0" smtClean="0">
              <a:solidFill>
                <a:srgbClr val="003300"/>
              </a:solidFill>
            </a:endParaRPr>
          </a:p>
        </p:txBody>
      </p:sp>
      <p:graphicFrame>
        <p:nvGraphicFramePr>
          <p:cNvPr id="50457" name="Group 281"/>
          <p:cNvGraphicFramePr>
            <a:graphicFrameLocks noGrp="1"/>
          </p:cNvGraphicFramePr>
          <p:nvPr>
            <p:ph idx="1"/>
          </p:nvPr>
        </p:nvGraphicFramePr>
        <p:xfrm>
          <a:off x="2195513" y="1844675"/>
          <a:ext cx="4751387" cy="4525963"/>
        </p:xfrm>
        <a:graphic>
          <a:graphicData uri="http://schemas.openxmlformats.org/drawingml/2006/table">
            <a:tbl>
              <a:tblPr/>
              <a:tblGrid>
                <a:gridCol w="987425"/>
                <a:gridCol w="955675"/>
                <a:gridCol w="936625"/>
                <a:gridCol w="936625"/>
                <a:gridCol w="935037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н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н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6450" name="Line 275"/>
          <p:cNvSpPr>
            <a:spLocks noChangeShapeType="1"/>
          </p:cNvSpPr>
          <p:nvPr/>
        </p:nvSpPr>
        <p:spPr bwMode="auto">
          <a:xfrm>
            <a:off x="2195513" y="1412875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1" name="Line 276"/>
          <p:cNvSpPr>
            <a:spLocks noChangeShapeType="1"/>
          </p:cNvSpPr>
          <p:nvPr/>
        </p:nvSpPr>
        <p:spPr bwMode="auto">
          <a:xfrm>
            <a:off x="4643438" y="1412875"/>
            <a:ext cx="93662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452" name="Picture 278" descr="Восклицани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523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143108" y="628652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472" y="6050181"/>
            <a:ext cx="1548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Начало работы</a:t>
            </a:r>
            <a:endParaRPr lang="ru-RU" sz="1400" b="1" dirty="0">
              <a:latin typeface="+mn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42910" y="6357958"/>
            <a:ext cx="142876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3366FF"/>
            </a:gs>
            <a:gs pos="50000">
              <a:schemeClr val="bg1"/>
            </a:gs>
            <a:gs pos="100000">
              <a:srgbClr val="33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2133600"/>
            <a:ext cx="7221538" cy="3976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i="1" smtClean="0"/>
              <a:t>Площадь сетки в готовом изделии уменьшается </a:t>
            </a:r>
            <a:r>
              <a:rPr lang="ru-RU" sz="2000" b="1" i="1" smtClean="0">
                <a:solidFill>
                  <a:srgbClr val="FF3300"/>
                </a:solidFill>
              </a:rPr>
              <a:t>в два раза.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/>
              <a:t>Размер квадрата должен быть </a:t>
            </a:r>
            <a:r>
              <a:rPr lang="ru-RU" sz="2000" b="1" i="1" smtClean="0">
                <a:solidFill>
                  <a:srgbClr val="FF3300"/>
                </a:solidFill>
              </a:rPr>
              <a:t>3</a:t>
            </a:r>
            <a:r>
              <a:rPr lang="en-US" sz="2000" b="1" i="1" smtClean="0">
                <a:solidFill>
                  <a:srgbClr val="FF3300"/>
                </a:solidFill>
                <a:cs typeface="Arial" pitchFamily="34" charset="0"/>
              </a:rPr>
              <a:t>×</a:t>
            </a:r>
            <a:r>
              <a:rPr lang="ru-RU" sz="2000" b="1" i="1" smtClean="0">
                <a:solidFill>
                  <a:srgbClr val="FF3300"/>
                </a:solidFill>
              </a:rPr>
              <a:t>3 см.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/>
              <a:t>Количество квадратов должно быть </a:t>
            </a:r>
            <a:r>
              <a:rPr lang="ru-RU" sz="2000" b="1" i="1" smtClean="0">
                <a:solidFill>
                  <a:srgbClr val="FF3300"/>
                </a:solidFill>
              </a:rPr>
              <a:t>нечётным.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/>
              <a:t>Поля по периметру наволочки должны быть</a:t>
            </a:r>
            <a:r>
              <a:rPr lang="ru-RU" sz="2000" b="1" i="1" smtClean="0">
                <a:solidFill>
                  <a:srgbClr val="FF3300"/>
                </a:solidFill>
              </a:rPr>
              <a:t> шириной 8 – 10 см.</a:t>
            </a:r>
            <a:endParaRPr lang="ru-RU" sz="2000" b="1" i="1" u="sng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/>
              <a:t>Буфы выполняются ниткой </a:t>
            </a:r>
            <a:r>
              <a:rPr lang="ru-RU" sz="2000" b="1" i="1" smtClean="0">
                <a:solidFill>
                  <a:srgbClr val="FF3300"/>
                </a:solidFill>
              </a:rPr>
              <a:t>вдвое</a:t>
            </a:r>
            <a:r>
              <a:rPr lang="ru-RU" sz="2000" b="1" i="1" smtClean="0"/>
              <a:t> № 45, в цвет ткани.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/>
              <a:t>          «стяжка»  - стягивание углов тремя стежками с закрепкой;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/>
              <a:t>               «переход» с закрепкой без стягивания.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i="1" smtClean="0"/>
          </a:p>
          <a:p>
            <a:pPr eaLnBrk="1" hangingPunct="1">
              <a:lnSpc>
                <a:spcPct val="90000"/>
              </a:lnSpc>
            </a:pPr>
            <a:endParaRPr lang="ru-RU" sz="2400" b="1" i="1" smtClean="0"/>
          </a:p>
        </p:txBody>
      </p:sp>
      <p:sp>
        <p:nvSpPr>
          <p:cNvPr id="17411" name="WordArt 9"/>
          <p:cNvSpPr>
            <a:spLocks noChangeArrowheads="1" noChangeShapeType="1" noTextEdit="1"/>
          </p:cNvSpPr>
          <p:nvPr/>
        </p:nvSpPr>
        <p:spPr bwMode="auto">
          <a:xfrm>
            <a:off x="2411413" y="908050"/>
            <a:ext cx="55435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Памятка</a:t>
            </a:r>
          </a:p>
        </p:txBody>
      </p:sp>
      <p:sp>
        <p:nvSpPr>
          <p:cNvPr id="16388" name="Line 15"/>
          <p:cNvSpPr>
            <a:spLocks noChangeShapeType="1"/>
          </p:cNvSpPr>
          <p:nvPr/>
        </p:nvSpPr>
        <p:spPr bwMode="auto">
          <a:xfrm>
            <a:off x="1331913" y="4797425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16"/>
          <p:cNvSpPr>
            <a:spLocks noChangeShapeType="1"/>
          </p:cNvSpPr>
          <p:nvPr/>
        </p:nvSpPr>
        <p:spPr bwMode="auto">
          <a:xfrm>
            <a:off x="1331913" y="5445125"/>
            <a:ext cx="647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4" name="Picture 17" descr="Памятка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76250"/>
            <a:ext cx="1066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 build="p"/>
      <p:bldP spid="16388" grpId="0" animBg="1"/>
      <p:bldP spid="163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0066"/>
            </a:gs>
            <a:gs pos="50000">
              <a:schemeClr val="bg1"/>
            </a:gs>
            <a:gs pos="100000">
              <a:srgbClr val="FF00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260350"/>
            <a:ext cx="657383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Расчёт количества ткани на диванную подушку</a:t>
            </a:r>
          </a:p>
        </p:txBody>
      </p:sp>
      <p:graphicFrame>
        <p:nvGraphicFramePr>
          <p:cNvPr id="88137" name="Group 73"/>
          <p:cNvGraphicFramePr>
            <a:graphicFrameLocks noGrp="1"/>
          </p:cNvGraphicFramePr>
          <p:nvPr/>
        </p:nvGraphicFramePr>
        <p:xfrm>
          <a:off x="468313" y="1700213"/>
          <a:ext cx="8280400" cy="1615440"/>
        </p:xfrm>
        <a:graphic>
          <a:graphicData uri="http://schemas.openxmlformats.org/drawingml/2006/table">
            <a:tbl>
              <a:tblPr/>
              <a:tblGrid>
                <a:gridCol w="1800225"/>
                <a:gridCol w="3816350"/>
                <a:gridCol w="2663825"/>
              </a:tblGrid>
              <a:tr h="1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Приблизи-тельный размер стороны сетки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(размер подушки – ширина двух полей)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×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2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(45 – 18)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×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 2 = 54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136" name="Group 72"/>
          <p:cNvGraphicFramePr>
            <a:graphicFrameLocks noGrp="1"/>
          </p:cNvGraphicFramePr>
          <p:nvPr/>
        </p:nvGraphicFramePr>
        <p:xfrm>
          <a:off x="468313" y="3500438"/>
          <a:ext cx="8280400" cy="1008063"/>
        </p:xfrm>
        <a:graphic>
          <a:graphicData uri="http://schemas.openxmlformats.org/drawingml/2006/table">
            <a:tbl>
              <a:tblPr/>
              <a:tblGrid>
                <a:gridCol w="1800225"/>
                <a:gridCol w="3816350"/>
                <a:gridCol w="266382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Количество квадратов в сетке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размер стороны сетки :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54 : 3 =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142" name="Group 78"/>
          <p:cNvGraphicFramePr>
            <a:graphicFrameLocks noGrp="1"/>
          </p:cNvGraphicFramePr>
          <p:nvPr/>
        </p:nvGraphicFramePr>
        <p:xfrm>
          <a:off x="468313" y="4652963"/>
          <a:ext cx="8280400" cy="1615440"/>
        </p:xfrm>
        <a:graphic>
          <a:graphicData uri="http://schemas.openxmlformats.org/drawingml/2006/table">
            <a:tbl>
              <a:tblPr/>
              <a:tblGrid>
                <a:gridCol w="1800225"/>
                <a:gridCol w="3816350"/>
                <a:gridCol w="2663825"/>
              </a:tblGrid>
              <a:tr h="140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Размер стороны верхней детали наволочки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ширина двух полей + (количество квадратов вдоль одной стороны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×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3) + припуски на швы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18 + (17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×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 3) + 3 = 72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8465" name="Picture 39" descr="Памятка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60350"/>
            <a:ext cx="1066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00CC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77771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пооперационной обработки диванной подушки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781300"/>
            <a:ext cx="7127875" cy="32400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i="1" dirty="0" smtClean="0">
                <a:solidFill>
                  <a:srgbClr val="660066"/>
                </a:solidFill>
              </a:rPr>
              <a:t>Разметка сетки на верхней детали наволочки.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i="1" dirty="0" smtClean="0">
                <a:solidFill>
                  <a:srgbClr val="660066"/>
                </a:solidFill>
              </a:rPr>
              <a:t>Раскрой верхней детали наволочки.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i="1" dirty="0" smtClean="0">
                <a:solidFill>
                  <a:srgbClr val="660066"/>
                </a:solidFill>
              </a:rPr>
              <a:t>Выполнение буфов и складок.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i="1" dirty="0" smtClean="0">
                <a:solidFill>
                  <a:srgbClr val="660066"/>
                </a:solidFill>
              </a:rPr>
              <a:t>Разметка и раскрой нижней детали наволочки.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i="1" dirty="0" smtClean="0">
                <a:solidFill>
                  <a:srgbClr val="660066"/>
                </a:solidFill>
              </a:rPr>
              <a:t>Обработка застёжки.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i="1" dirty="0" smtClean="0">
                <a:solidFill>
                  <a:srgbClr val="660066"/>
                </a:solidFill>
              </a:rPr>
              <a:t>Соединение верхней и нижней деталей наволочки.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i="1" dirty="0" smtClean="0">
                <a:solidFill>
                  <a:srgbClr val="660066"/>
                </a:solidFill>
              </a:rPr>
              <a:t>Изготовление внутренней наволочки.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i="1" dirty="0" smtClean="0">
                <a:solidFill>
                  <a:srgbClr val="660066"/>
                </a:solidFill>
              </a:rPr>
              <a:t>Заполнение подушки </a:t>
            </a:r>
            <a:r>
              <a:rPr lang="ru-RU" sz="2000" b="1" i="1" dirty="0" err="1" smtClean="0">
                <a:solidFill>
                  <a:srgbClr val="660066"/>
                </a:solidFill>
              </a:rPr>
              <a:t>холлофайбером</a:t>
            </a:r>
            <a:r>
              <a:rPr lang="ru-RU" sz="2000" b="1" i="1" dirty="0" smtClean="0">
                <a:solidFill>
                  <a:srgbClr val="660066"/>
                </a:solidFill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ru-RU" sz="2000" b="1" i="1" dirty="0" smtClean="0">
              <a:solidFill>
                <a:srgbClr val="660066"/>
              </a:solidFill>
            </a:endParaRPr>
          </a:p>
        </p:txBody>
      </p:sp>
      <p:pic>
        <p:nvPicPr>
          <p:cNvPr id="19460" name="Picture 6" descr="Восклицани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523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00"/>
            </a:gs>
            <a:gs pos="50000">
              <a:srgbClr val="CCFF99"/>
            </a:gs>
            <a:gs pos="100000">
              <a:srgbClr val="99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нос00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5048250" cy="59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1625" y="642938"/>
            <a:ext cx="6143625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Цели:</a:t>
            </a: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Познакомиться с различными техниками художественного оформления швейных изделий.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Освоить технику ручного выполнения буфов.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Изготовить декоративную диванную подушку.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42852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996600"/>
                </a:solidFill>
              </a:rPr>
              <a:t>План разметки деталей наволочки</a:t>
            </a:r>
            <a:br>
              <a:rPr lang="ru-RU" sz="3200" b="1" i="1" dirty="0" smtClean="0">
                <a:solidFill>
                  <a:srgbClr val="996600"/>
                </a:solidFill>
              </a:rPr>
            </a:br>
            <a:endParaRPr lang="ru-RU" sz="1800" b="1" i="1" dirty="0" smtClean="0">
              <a:solidFill>
                <a:srgbClr val="996600"/>
              </a:solidFill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57158" y="1928802"/>
            <a:ext cx="8429684" cy="4714908"/>
            <a:chOff x="720" y="720"/>
            <a:chExt cx="13860" cy="7920"/>
          </a:xfrm>
        </p:grpSpPr>
        <p:cxnSp>
          <p:nvCxnSpPr>
            <p:cNvPr id="2051" name="AutoShape 3"/>
            <p:cNvCxnSpPr>
              <a:cxnSpLocks noChangeShapeType="1"/>
            </p:cNvCxnSpPr>
            <p:nvPr/>
          </p:nvCxnSpPr>
          <p:spPr bwMode="auto">
            <a:xfrm>
              <a:off x="8640" y="720"/>
              <a:ext cx="0" cy="792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2052" name="AutoShape 4"/>
            <p:cNvCxnSpPr>
              <a:cxnSpLocks noChangeShapeType="1"/>
            </p:cNvCxnSpPr>
            <p:nvPr/>
          </p:nvCxnSpPr>
          <p:spPr bwMode="auto">
            <a:xfrm>
              <a:off x="720" y="8640"/>
              <a:ext cx="7920" cy="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2053" name="AutoShape 5"/>
            <p:cNvCxnSpPr>
              <a:cxnSpLocks noChangeShapeType="1"/>
            </p:cNvCxnSpPr>
            <p:nvPr/>
          </p:nvCxnSpPr>
          <p:spPr bwMode="auto">
            <a:xfrm>
              <a:off x="720" y="720"/>
              <a:ext cx="7920" cy="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>
              <a:off x="720" y="720"/>
              <a:ext cx="0" cy="792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>
              <a:off x="1820" y="720"/>
              <a:ext cx="0" cy="79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>
              <a:off x="7540" y="720"/>
              <a:ext cx="0" cy="79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>
              <a:off x="720" y="1800"/>
              <a:ext cx="792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>
              <a:off x="720" y="7560"/>
              <a:ext cx="792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>
              <a:off x="11610" y="720"/>
              <a:ext cx="0" cy="522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>
              <a:off x="14580" y="720"/>
              <a:ext cx="0" cy="522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>
              <a:off x="8640" y="5940"/>
              <a:ext cx="5940" cy="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2062" name="AutoShape 14"/>
            <p:cNvCxnSpPr>
              <a:cxnSpLocks noChangeShapeType="1"/>
            </p:cNvCxnSpPr>
            <p:nvPr/>
          </p:nvCxnSpPr>
          <p:spPr bwMode="auto">
            <a:xfrm>
              <a:off x="11280" y="720"/>
              <a:ext cx="0" cy="5220"/>
            </a:xfrm>
            <a:prstGeom prst="straightConnector1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2063" name="AutoShape 15"/>
            <p:cNvCxnSpPr>
              <a:cxnSpLocks noChangeShapeType="1"/>
            </p:cNvCxnSpPr>
            <p:nvPr/>
          </p:nvCxnSpPr>
          <p:spPr bwMode="auto">
            <a:xfrm>
              <a:off x="11940" y="720"/>
              <a:ext cx="0" cy="5220"/>
            </a:xfrm>
            <a:prstGeom prst="straightConnector1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2064" name="AutoShape 16"/>
            <p:cNvCxnSpPr>
              <a:cxnSpLocks noChangeShapeType="1"/>
            </p:cNvCxnSpPr>
            <p:nvPr/>
          </p:nvCxnSpPr>
          <p:spPr bwMode="auto">
            <a:xfrm>
              <a:off x="8640" y="720"/>
              <a:ext cx="5940" cy="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</p:cxnSp>
      </p:grpSp>
      <p:sp>
        <p:nvSpPr>
          <p:cNvPr id="28" name="TextBox 27"/>
          <p:cNvSpPr txBox="1"/>
          <p:nvPr/>
        </p:nvSpPr>
        <p:spPr>
          <a:xfrm>
            <a:off x="1357290" y="98796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+mn-lt"/>
              </a:rPr>
              <a:t>Разметка выполняется с учётом припусков на швы</a:t>
            </a:r>
            <a:endParaRPr lang="ru-RU" sz="1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5558869"/>
            <a:ext cx="34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CC"/>
                </a:solidFill>
                <a:latin typeface="+mn-lt"/>
              </a:rPr>
              <a:t>Прибавка для застёжки на молнию</a:t>
            </a:r>
            <a:endParaRPr lang="ru-RU" sz="1600" b="1" i="1" dirty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6786578" y="5072074"/>
            <a:ext cx="428628" cy="571504"/>
            <a:chOff x="6858016" y="4857760"/>
            <a:chExt cx="428628" cy="571504"/>
          </a:xfrm>
        </p:grpSpPr>
        <p:cxnSp>
          <p:nvCxnSpPr>
            <p:cNvPr id="31" name="Прямая со стрелкой 30"/>
            <p:cNvCxnSpPr/>
            <p:nvPr/>
          </p:nvCxnSpPr>
          <p:spPr>
            <a:xfrm rot="16200000" flipV="1">
              <a:off x="6679421" y="5036355"/>
              <a:ext cx="571504" cy="214314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rot="5400000" flipH="1" flipV="1">
              <a:off x="6893735" y="5036355"/>
              <a:ext cx="571504" cy="214314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571604" y="1518810"/>
            <a:ext cx="2595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+mn-lt"/>
              </a:rPr>
              <a:t>1 деталь верхней части</a:t>
            </a:r>
            <a:endParaRPr lang="ru-RU" sz="1600" b="1" dirty="0"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86446" y="1518810"/>
            <a:ext cx="2517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+mn-lt"/>
              </a:rPr>
              <a:t>2 детали нижней части</a:t>
            </a:r>
            <a:endParaRPr lang="ru-RU" sz="1600" b="1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28860" y="6143644"/>
            <a:ext cx="76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+mn-lt"/>
              </a:rPr>
              <a:t>Поля</a:t>
            </a:r>
            <a:endParaRPr lang="ru-RU" sz="1800" b="1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32385" y="4029022"/>
            <a:ext cx="905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Сетка</a:t>
            </a:r>
            <a:endParaRPr lang="ru-RU" sz="2000" b="1" dirty="0"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16200000">
            <a:off x="340679" y="4091660"/>
            <a:ext cx="767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latin typeface="+mn-lt"/>
              </a:rPr>
              <a:t>Поля</a:t>
            </a:r>
            <a:endParaRPr lang="ru-RU" sz="1800" b="1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57422" y="2059536"/>
            <a:ext cx="767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latin typeface="+mn-lt"/>
              </a:rPr>
              <a:t>Поля</a:t>
            </a:r>
            <a:endParaRPr lang="ru-RU" sz="1800" b="1" dirty="0">
              <a:latin typeface="+mn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4399475" y="4173028"/>
            <a:ext cx="857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+mn-lt"/>
              </a:rPr>
              <a:t>Поля</a:t>
            </a:r>
            <a:endParaRPr lang="ru-RU" sz="1800" b="1" dirty="0">
              <a:latin typeface="+mn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3300"/>
            </a:gs>
            <a:gs pos="50000">
              <a:srgbClr val="FFCCFF"/>
            </a:gs>
            <a:gs pos="100000">
              <a:srgbClr val="FF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2009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Подушки в интерьере</a:t>
            </a:r>
          </a:p>
        </p:txBody>
      </p:sp>
      <p:pic>
        <p:nvPicPr>
          <p:cNvPr id="5140" name="Picture 20" descr="Подушки в интерьере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>
          <a:xfrm>
            <a:off x="971550" y="1989138"/>
            <a:ext cx="7200900" cy="4056062"/>
          </a:xfrm>
          <a:noFill/>
          <a:ln w="28575">
            <a:solidFill>
              <a:srgbClr val="996600"/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00"/>
            </a:gs>
            <a:gs pos="50000">
              <a:srgbClr val="FFFF99"/>
            </a:gs>
            <a:gs pos="100000">
              <a:srgbClr val="99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6" name="Rectangle 18"/>
          <p:cNvSpPr>
            <a:spLocks noGrp="1" noChangeArrowheads="1"/>
          </p:cNvSpPr>
          <p:nvPr>
            <p:ph type="title"/>
          </p:nvPr>
        </p:nvSpPr>
        <p:spPr>
          <a:xfrm>
            <a:off x="4429125" y="274638"/>
            <a:ext cx="4257675" cy="27971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Вышивка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– нанесение узора при помощи цветных нитей, золотой и серебряной проволоки, жемчуга бисера и др.</a:t>
            </a:r>
          </a:p>
        </p:txBody>
      </p:sp>
      <p:pic>
        <p:nvPicPr>
          <p:cNvPr id="89109" name="Picture 21" descr="Изображение 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3500438"/>
            <a:ext cx="4038600" cy="3028950"/>
          </a:xfrm>
          <a:noFill/>
        </p:spPr>
      </p:pic>
      <p:pic>
        <p:nvPicPr>
          <p:cNvPr id="89110" name="Picture 22" descr="000_0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429000"/>
            <a:ext cx="40671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00_007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00"/>
            </a:gs>
            <a:gs pos="50000">
              <a:srgbClr val="FFCCCC"/>
            </a:gs>
            <a:gs pos="100000">
              <a:srgbClr val="99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Мережка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– разновидность счётной сквозной вышивки. Она создаёт лёгкий ажурный орнамент.</a:t>
            </a:r>
          </a:p>
        </p:txBody>
      </p:sp>
      <p:pic>
        <p:nvPicPr>
          <p:cNvPr id="91142" name="Picture 6" descr="Изображение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00"/>
            </a:gs>
            <a:gs pos="50000">
              <a:srgbClr val="CCFF99"/>
            </a:gs>
            <a:gs pos="100000">
              <a:srgbClr val="99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Аппликация </a:t>
            </a:r>
            <a:r>
              <a:rPr lang="ru-RU" sz="2400" dirty="0" smtClean="0">
                <a:latin typeface="Comic Sans MS" pitchFamily="66" charset="0"/>
              </a:rPr>
              <a:t>– выполнение узора из различных материалов с последующим прикреплением его на изделие.</a:t>
            </a:r>
          </a:p>
        </p:txBody>
      </p:sp>
      <p:pic>
        <p:nvPicPr>
          <p:cNvPr id="92166" name="Picture 6" descr="Изображение 0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7145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00"/>
            </a:gs>
            <a:gs pos="50000">
              <a:srgbClr val="CCFFFF"/>
            </a:gs>
            <a:gs pos="100000">
              <a:srgbClr val="99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Лоскутная техника (</a:t>
            </a:r>
            <a:r>
              <a:rPr lang="ru-R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печворк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)</a:t>
            </a:r>
            <a:r>
              <a:rPr lang="ru-RU" sz="2400" dirty="0" smtClean="0">
                <a:latin typeface="Comic Sans MS" pitchFamily="66" charset="0"/>
              </a:rPr>
              <a:t> – составление узорчатого полотна из различных лоскутков ткани.</a:t>
            </a:r>
          </a:p>
        </p:txBody>
      </p:sp>
      <p:pic>
        <p:nvPicPr>
          <p:cNvPr id="93190" name="Picture 6" descr="Изображение 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00"/>
            </a:gs>
            <a:gs pos="50000">
              <a:srgbClr val="FFFF99"/>
            </a:gs>
            <a:gs pos="100000">
              <a:srgbClr val="99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Узелковый батик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– создание рисунка на ткани при помощи красителей, после завязывания ткани в узелки.</a:t>
            </a:r>
          </a:p>
        </p:txBody>
      </p:sp>
      <p:pic>
        <p:nvPicPr>
          <p:cNvPr id="94214" name="Picture 6" descr="Изображение 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00"/>
            </a:gs>
            <a:gs pos="50000">
              <a:srgbClr val="FFCCFF"/>
            </a:gs>
            <a:gs pos="100000">
              <a:srgbClr val="99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274638"/>
            <a:ext cx="88201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Переплетение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– создание узорчатого полотна с помощью переплетения лент, полосок ткани или тесьмы.</a:t>
            </a:r>
          </a:p>
        </p:txBody>
      </p:sp>
      <p:pic>
        <p:nvPicPr>
          <p:cNvPr id="95238" name="Picture 6" descr="Изображение 0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570</Words>
  <Application>Microsoft PowerPoint</Application>
  <PresentationFormat>Экран (4:3)</PresentationFormat>
  <Paragraphs>167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Вышивка – нанесение узора при помощи цветных нитей, золотой и серебряной проволоки, жемчуга бисера и др.</vt:lpstr>
      <vt:lpstr>Мережка – разновидность счётной сквозной вышивки. Она создаёт лёгкий ажурный орнамент.</vt:lpstr>
      <vt:lpstr>Аппликация – выполнение узора из различных материалов с последующим прикреплением его на изделие.</vt:lpstr>
      <vt:lpstr>Лоскутная техника (печворк) – составление узорчатого полотна из различных лоскутков ткани.</vt:lpstr>
      <vt:lpstr>Узелковый батик – создание рисунка на ткани при помощи красителей, после завязывания ткани в узелки.</vt:lpstr>
      <vt:lpstr>Переплетение – создание узорчатого полотна с помощью переплетения лент, полосок ткани или тесьмы.</vt:lpstr>
      <vt:lpstr>Отделка тесьмой, кружевом - создание узора путём настрачивания этих материалов на изделие.</vt:lpstr>
      <vt:lpstr>Буфы – это групповые складки, сборки, закреплённые на отдельных участках швейных изделий.</vt:lpstr>
      <vt:lpstr>Слайд 12</vt:lpstr>
      <vt:lpstr>Учитывая требования – выбрать ткани, подходящие для выполнения буфов</vt:lpstr>
      <vt:lpstr>Кроссворд</vt:lpstr>
      <vt:lpstr>Материалы для изготовления диванной подушки в технике буфов </vt:lpstr>
      <vt:lpstr>Схема разметки сетки          «СТЯЖКА»,                 «ПЕРЕХОД»</vt:lpstr>
      <vt:lpstr>Слайд 17</vt:lpstr>
      <vt:lpstr>Расчёт количества ткани на диванную подушку</vt:lpstr>
      <vt:lpstr>Последовательность пооперационной обработки диванной подушки</vt:lpstr>
      <vt:lpstr>План разметки деталей наволочки </vt:lpstr>
    </vt:vector>
  </TitlesOfParts>
  <Company>МОУ СОШ №22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Художественное оформление швейных изделий</dc:title>
  <dc:creator>РМУ</dc:creator>
  <cp:lastModifiedBy>Инна</cp:lastModifiedBy>
  <cp:revision>107</cp:revision>
  <dcterms:created xsi:type="dcterms:W3CDTF">2007-03-13T06:03:11Z</dcterms:created>
  <dcterms:modified xsi:type="dcterms:W3CDTF">2015-11-11T13:35:58Z</dcterms:modified>
</cp:coreProperties>
</file>