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3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CC8A3F-0CBF-4AB0-9DDB-79619C1D2137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D607D2-623C-4F19-BCE1-7B924142A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10 КЛАССЫ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УСТНАЯ КОМАНДНАЯ ОЛИМПИАДА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14348" y="357166"/>
            <a:ext cx="7858180" cy="694928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200" dirty="0" smtClean="0"/>
              <a:t>АДМИНИСТРАЦИЯ ЛУЖСКОГО МУНИЦИПАЛЬНОГО РАЙОНА ЛЕНИНГРАДСКОЙ ОБЛАСТИ</a:t>
            </a:r>
          </a:p>
          <a:p>
            <a:pPr algn="ctr"/>
            <a:r>
              <a:rPr lang="ru-RU" sz="3200" dirty="0" smtClean="0"/>
              <a:t>МУНИЦИПАЛЬНОЕ ОБЩЕОБРАЗОВАТЕЛЬНОЕ УЧРЕЖДЕНИЕ</a:t>
            </a:r>
          </a:p>
          <a:p>
            <a:pPr algn="ctr"/>
            <a:r>
              <a:rPr lang="ru-RU" sz="3200" dirty="0" smtClean="0"/>
              <a:t> «СРЕДНЯЯ ОБЩЕОБРАЗОВАТЕЛЬНАЯ ШКОЛА № 6»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5 (4 балла, 3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39589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dirty="0" smtClean="0"/>
              <a:t>В компьютерной программе </a:t>
            </a:r>
            <a:r>
              <a:rPr lang="ru-RU" sz="3600" dirty="0" err="1" smtClean="0"/>
              <a:t>Excel</a:t>
            </a:r>
            <a:r>
              <a:rPr lang="ru-RU" sz="3600" dirty="0" smtClean="0"/>
              <a:t> столбцы таблиц нумеруются латинскими буквами. Первые 26 столбцов занумерованы от A до Z, 27-й столбец обозначен AA, 28-й — AB и т.д. </a:t>
            </a:r>
          </a:p>
          <a:p>
            <a:pPr lvl="0">
              <a:buNone/>
            </a:pPr>
            <a:r>
              <a:rPr lang="ru-RU" sz="3600" dirty="0" smtClean="0"/>
              <a:t>Как занумерован 700-й столбец?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7969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ZX.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186766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>
              <a:buNone/>
            </a:pPr>
            <a:r>
              <a:rPr lang="ru-RU" sz="3200" b="1" dirty="0" smtClean="0"/>
              <a:t>700 = 26·26 + 24, поэтому цикл вторых букв от A до Z повторится 26 раз. Поскольку в обозначении первых 26 столбцов первая буква не писалась, то последний 26-й цикл будет соответствовать букве Y. Осталось ещё 24 столбца. Первая буква в их обозначении будет Z, а вторые буквы будут от A до X.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6 (6 баллов, 5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Большой треугольник разбит тремя жирными отрезками на четыре треугольника и три четырёхугольника. Сумма периметров четырёхугольников равна 25 см. Сумма периметров четырёх треугольников равна 20 см. Периметр исходного большого треугольника равен 19 см. Найдите сумму длин жирных отрезков. </a:t>
            </a:r>
          </a:p>
          <a:p>
            <a:endParaRPr lang="ru-RU" dirty="0"/>
          </a:p>
        </p:txBody>
      </p:sp>
      <p:pic>
        <p:nvPicPr>
          <p:cNvPr id="4" name="Рисунок 3" descr="http://mmmf.msu.ru/vecher/circles/z6/7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437112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13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>
              <a:buNone/>
            </a:pPr>
            <a:r>
              <a:rPr lang="ru-RU" sz="3200" dirty="0" smtClean="0"/>
              <a:t>Рассмотрим сумму периметров всех частей. Длины всех жирных отрезков будут посчитаны по 2 раза, а длины сторон исходного треугольника по 1 разу. То есть, чтобы получить сумму длин жирных отрезков нужно вычесть из полученной суммы периметр исходного треугольника и разделить на 2. </a:t>
            </a:r>
          </a:p>
          <a:p>
            <a:pPr>
              <a:buNone/>
            </a:pPr>
            <a:r>
              <a:rPr lang="ru-RU" sz="3200" dirty="0" smtClean="0"/>
              <a:t>Итого получаем (25 + 20 − 19)⁄2 = 13.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7 ( 5 баллов, 3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pPr lvl="0">
              <a:buNone/>
            </a:pPr>
            <a:r>
              <a:rPr lang="ru-RU" sz="3200" dirty="0" smtClean="0"/>
              <a:t>16 карточек занумеровали от числами 1 до 16. </a:t>
            </a:r>
          </a:p>
          <a:p>
            <a:pPr lvl="0">
              <a:buNone/>
            </a:pPr>
            <a:r>
              <a:rPr lang="ru-RU" sz="3200" dirty="0" smtClean="0"/>
              <a:t>Выложите их вдоль одной прямой так, чтобы сумма номеров на любых двух соседних карточках была точным квадратом?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72400" cy="34358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  <a:b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Число 16 может стоять только с краю, так как среди оставшихся чисел нет двух таких, которые в сумме с 16 дают квадраты.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52" y="1556792"/>
          <a:ext cx="798843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  <a:gridCol w="499277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71600" y="335699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27584" y="62068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620688"/>
            <a:ext cx="7772400" cy="864096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8 (5 баллов, 4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3600" dirty="0" smtClean="0"/>
              <a:t>Найдите значение выражения</a:t>
            </a:r>
          </a:p>
          <a:p>
            <a:pPr algn="ctr">
              <a:buNone/>
            </a:pPr>
            <a:r>
              <a:rPr lang="ru-RU" sz="3600" dirty="0" smtClean="0"/>
              <a:t>   </a:t>
            </a:r>
          </a:p>
          <a:p>
            <a:pPr algn="ctr">
              <a:buNone/>
            </a:pPr>
            <a:r>
              <a:rPr lang="ru-RU" sz="3600" dirty="0" smtClean="0"/>
              <a:t>         ,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</a:p>
          <a:p>
            <a:pPr algn="ctr">
              <a:buNone/>
            </a:pPr>
            <a:r>
              <a:rPr lang="ru-RU" sz="3600" dirty="0" smtClean="0"/>
              <a:t>если </a:t>
            </a:r>
            <a:r>
              <a:rPr lang="ru-RU" sz="3600" i="1" dirty="0" smtClean="0"/>
              <a:t>x</a:t>
            </a:r>
            <a:r>
              <a:rPr lang="ru-RU" sz="3600" baseline="30000" dirty="0" smtClean="0"/>
              <a:t>2 </a:t>
            </a:r>
            <a:r>
              <a:rPr lang="ru-RU" sz="3600" dirty="0" smtClean="0"/>
              <a:t>+ </a:t>
            </a:r>
            <a:r>
              <a:rPr lang="ru-RU" sz="3600" i="1" dirty="0" smtClean="0"/>
              <a:t>y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 = 6</a:t>
            </a:r>
            <a:r>
              <a:rPr lang="ru-RU" sz="3600" i="1" dirty="0" smtClean="0"/>
              <a:t>xy</a:t>
            </a:r>
            <a:r>
              <a:rPr lang="ru-RU" sz="3600" dirty="0" smtClean="0"/>
              <a:t> и </a:t>
            </a:r>
            <a:r>
              <a:rPr lang="ru-RU" sz="3600" i="1" dirty="0" err="1" smtClean="0"/>
              <a:t>x</a:t>
            </a:r>
            <a:r>
              <a:rPr lang="ru-RU" sz="3600" dirty="0" smtClean="0"/>
              <a:t> </a:t>
            </a:r>
            <a:r>
              <a:rPr lang="en-US" sz="3600" dirty="0" smtClean="0"/>
              <a:t>&gt;</a:t>
            </a:r>
            <a:r>
              <a:rPr lang="ru-RU" sz="3600" dirty="0" smtClean="0"/>
              <a:t> </a:t>
            </a:r>
            <a:r>
              <a:rPr lang="ru-RU" sz="3600" i="1" dirty="0" err="1" smtClean="0"/>
              <a:t>y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х</a:t>
            </a:r>
            <a:r>
              <a:rPr lang="ru-RU" sz="3600" i="1" dirty="0" smtClean="0"/>
              <a:t> &gt;0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707904" y="2636911"/>
          <a:ext cx="1440160" cy="1609591"/>
        </p:xfrm>
        <a:graphic>
          <a:graphicData uri="http://schemas.openxmlformats.org/presentationml/2006/ole">
            <p:oleObj spid="_x0000_s3077" name="Формула" r:id="rId3" imgW="431613" imgH="482391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99792" y="620688"/>
          <a:ext cx="875319" cy="792088"/>
        </p:xfrm>
        <a:graphic>
          <a:graphicData uri="http://schemas.openxmlformats.org/presentationml/2006/ole">
            <p:oleObj spid="_x0000_s28686" name="Формула" r:id="rId3" imgW="266469" imgH="241091" progId="Equation.3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62880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Так как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323528" y="2708920"/>
          <a:ext cx="8676456" cy="1493224"/>
        </p:xfrm>
        <a:graphic>
          <a:graphicData uri="http://schemas.openxmlformats.org/presentationml/2006/ole">
            <p:oleObj spid="_x0000_s28687" name="Формула" r:id="rId4" imgW="3251200" imgH="55880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67544" y="4581128"/>
            <a:ext cx="7772400" cy="78296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то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 noChangeAspect="1"/>
          </p:cNvGraphicFramePr>
          <p:nvPr/>
        </p:nvGraphicFramePr>
        <p:xfrm>
          <a:off x="1547664" y="4437112"/>
          <a:ext cx="2203450" cy="1290638"/>
        </p:xfrm>
        <a:graphic>
          <a:graphicData uri="http://schemas.openxmlformats.org/presentationml/2006/ole">
            <p:oleObj spid="_x0000_s28688" name="Формула" r:id="rId5" imgW="8255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9 (5 баллов, 3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3637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Даны 10 точек, расположенные в виде «равностороннего треугольника». Какое наименьшее количество точек необходимо зачеркнуть, чтобы нельзя было построить ни одного равностороннего треугольника с вершинами в оставшихся точках.</a:t>
            </a:r>
            <a:endParaRPr lang="ru-RU" sz="32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797152"/>
            <a:ext cx="173626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36718" t="19753" r="39518"/>
          <a:stretch>
            <a:fillRect/>
          </a:stretch>
        </p:blipFill>
        <p:spPr bwMode="auto">
          <a:xfrm>
            <a:off x="2051720" y="1988840"/>
            <a:ext cx="45365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1714488"/>
            <a:ext cx="250033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 (3 балла, 2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Средний возраст одиннадцати футболистов – 22 года. Во время игры один из игроков получил травму и ушел с поля. Средний возраст оставшихся игроков стал 21 год. Сколько лет футболисту, ушедшему с поля?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10 (6 баллов, 5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83568" y="2132856"/>
          <a:ext cx="8028384" cy="3530656"/>
        </p:xfrm>
        <a:graphic>
          <a:graphicData uri="http://schemas.openxmlformats.org/presentationml/2006/ole">
            <p:oleObj spid="_x0000_s30727" name="Формула" r:id="rId3" imgW="2921000" imgH="1282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-1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85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11313" y="2205038"/>
          <a:ext cx="6097587" cy="4305300"/>
        </p:xfrm>
        <a:graphic>
          <a:graphicData uri="http://schemas.openxmlformats.org/presentationml/2006/ole">
            <p:oleObj spid="_x0000_s34822" name="Формула" r:id="rId3" imgW="2247900" imgH="1587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11 (4 балла, 3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 Найдите наибольшее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натуральное </a:t>
            </a:r>
            <a:r>
              <a:rPr lang="ru-RU" sz="4000" i="1" dirty="0" err="1" smtClean="0"/>
              <a:t>n</a:t>
            </a:r>
            <a:r>
              <a:rPr lang="ru-RU" sz="4000" i="1" dirty="0" smtClean="0"/>
              <a:t> </a:t>
            </a:r>
            <a:r>
              <a:rPr lang="ru-RU" sz="4000" dirty="0" smtClean="0"/>
              <a:t>такое, что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i="1" dirty="0" smtClean="0"/>
              <a:t>n</a:t>
            </a:r>
            <a:r>
              <a:rPr lang="ru-RU" sz="4000" i="1" baseline="30000" dirty="0" smtClean="0"/>
              <a:t>200</a:t>
            </a:r>
            <a:r>
              <a:rPr lang="ru-RU" sz="4000" dirty="0" smtClean="0"/>
              <a:t> &lt; 5</a:t>
            </a:r>
            <a:r>
              <a:rPr lang="ru-RU" sz="4000" baseline="30000" dirty="0" smtClean="0"/>
              <a:t>300</a:t>
            </a:r>
            <a:endParaRPr lang="ru-RU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dirty="0" smtClean="0"/>
              <a:t>(</a:t>
            </a:r>
            <a:r>
              <a:rPr lang="ru-RU" sz="3600" i="1" dirty="0" smtClean="0"/>
              <a:t>n</a:t>
            </a:r>
            <a:r>
              <a:rPr lang="ru-RU" sz="3600" i="1" baseline="30000" dirty="0" smtClean="0"/>
              <a:t>2</a:t>
            </a:r>
            <a:r>
              <a:rPr lang="ru-RU" sz="3600" dirty="0" smtClean="0"/>
              <a:t>)</a:t>
            </a:r>
            <a:r>
              <a:rPr lang="ru-RU" sz="3600" baseline="30000" dirty="0" smtClean="0"/>
              <a:t>100</a:t>
            </a:r>
            <a:r>
              <a:rPr lang="ru-RU" sz="3600" dirty="0" smtClean="0"/>
              <a:t>&lt;(5</a:t>
            </a:r>
            <a:r>
              <a:rPr lang="ru-RU" sz="3600" baseline="30000" dirty="0" smtClean="0"/>
              <a:t>3</a:t>
            </a:r>
            <a:r>
              <a:rPr lang="ru-RU" sz="3600" dirty="0" smtClean="0"/>
              <a:t>)</a:t>
            </a:r>
            <a:r>
              <a:rPr lang="ru-RU" sz="3600" baseline="30000" dirty="0" smtClean="0"/>
              <a:t>100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Учитывая, что </a:t>
            </a:r>
            <a:r>
              <a:rPr lang="ru-RU" sz="3600" b="1" i="1" dirty="0" err="1" smtClean="0"/>
              <a:t>n</a:t>
            </a:r>
            <a:r>
              <a:rPr lang="ru-RU" sz="3600" b="1" i="1" dirty="0" smtClean="0"/>
              <a:t> </a:t>
            </a:r>
            <a:r>
              <a:rPr lang="ru-RU" sz="3600" b="1" dirty="0" smtClean="0"/>
              <a:t>– натуральное число, достаточно найти наибольшее натуральное решение неравенства </a:t>
            </a:r>
            <a:r>
              <a:rPr lang="ru-RU" sz="3600" b="1" i="1" dirty="0" smtClean="0"/>
              <a:t>n</a:t>
            </a:r>
            <a:r>
              <a:rPr lang="ru-RU" sz="3600" b="1" i="1" baseline="30000" dirty="0" smtClean="0"/>
              <a:t>2</a:t>
            </a:r>
            <a:r>
              <a:rPr lang="ru-RU" sz="3600" b="1" dirty="0" smtClean="0"/>
              <a:t>&lt; 125.</a:t>
            </a:r>
          </a:p>
          <a:p>
            <a:pPr>
              <a:buNone/>
            </a:pPr>
            <a:r>
              <a:rPr lang="ru-RU" sz="3600" dirty="0" smtClean="0"/>
              <a:t>Т.к. 11</a:t>
            </a:r>
            <a:r>
              <a:rPr lang="en-US" sz="3600" baseline="30000" dirty="0" smtClean="0"/>
              <a:t>2</a:t>
            </a:r>
            <a:r>
              <a:rPr lang="ru-RU" sz="3600" dirty="0" smtClean="0"/>
              <a:t> &lt; 125 &lt; 12</a:t>
            </a:r>
            <a:r>
              <a:rPr lang="en-US" sz="3600" baseline="30000" dirty="0" smtClean="0"/>
              <a:t>2</a:t>
            </a:r>
            <a:r>
              <a:rPr lang="ru-RU" sz="3600" dirty="0" smtClean="0"/>
              <a:t>, то </a:t>
            </a:r>
            <a:r>
              <a:rPr lang="ru-RU" sz="3600" i="1" dirty="0" err="1" smtClean="0"/>
              <a:t>п</a:t>
            </a:r>
            <a:r>
              <a:rPr lang="ru-RU" sz="3600" dirty="0" smtClean="0"/>
              <a:t> = 11</a:t>
            </a:r>
            <a:endParaRPr lang="ru-RU" sz="36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12 (6 баллов, 4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3600" dirty="0" smtClean="0"/>
              <a:t>В диване живут клопы и блохи. Если в несколько раз станет больше клопов, то всего насекомых станет 2012, а если во столько же раз станет больше блох (а количество клопов не изменится), то всего насекомых будет 2011. Сколько насекомых в диване сейчас?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1341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13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98488" y="1895475"/>
          <a:ext cx="8201025" cy="4440238"/>
        </p:xfrm>
        <a:graphic>
          <a:graphicData uri="http://schemas.openxmlformats.org/presentationml/2006/ole">
            <p:oleObj spid="_x0000_s35846" name="Формула" r:id="rId3" imgW="2984500" imgH="1612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13 (5 баллов, 3 мин.) 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В детский сад завезли карточки для обучения чтению: на некоторых из них написан слог МА, на остальных – слог НЯ. Каждый ребенок получил по три карточки и стал составлять слова. Оказалось, что из своих карточек 20 детей могут сложить слово МАМА, 30 детей – слово НЯНЯ, а 40 детей – слово МАНЯ. У скольких детей все три карточки одинаковые?</a:t>
            </a:r>
            <a:endParaRPr lang="ru-RU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10 детей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20+30 =50 всего детей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50- 40 = 10 </a:t>
            </a:r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323" y="304800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14 (6 баллов, 5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85056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Построить график функции: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07704" y="2924944"/>
          <a:ext cx="5353638" cy="1296144"/>
        </p:xfrm>
        <a:graphic>
          <a:graphicData uri="http://schemas.openxmlformats.org/presentationml/2006/ole">
            <p:oleObj spid="_x0000_s46086" name="Формула" r:id="rId3" imgW="1206500" imgH="292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467544" y="1412776"/>
          <a:ext cx="4752528" cy="4666332"/>
        </p:xfrm>
        <a:graphic>
          <a:graphicData uri="http://schemas.openxmlformats.org/presentationml/2006/ole">
            <p:oleObj spid="_x0000_s47110" name="Формула" r:id="rId3" imgW="2032000" imgH="1993900" progId="Equation.3">
              <p:embed/>
            </p:oleObj>
          </a:graphicData>
        </a:graphic>
      </p:graphicFrame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5436096" y="2060848"/>
            <a:ext cx="2943225" cy="2409825"/>
            <a:chOff x="2389" y="9219"/>
            <a:chExt cx="4635" cy="3795"/>
          </a:xfrm>
        </p:grpSpPr>
        <p:grpSp>
          <p:nvGrpSpPr>
            <p:cNvPr id="47108" name="Group 4"/>
            <p:cNvGrpSpPr>
              <a:grpSpLocks/>
            </p:cNvGrpSpPr>
            <p:nvPr/>
          </p:nvGrpSpPr>
          <p:grpSpPr bwMode="auto">
            <a:xfrm>
              <a:off x="2389" y="9219"/>
              <a:ext cx="4635" cy="3795"/>
              <a:chOff x="2389" y="9219"/>
              <a:chExt cx="4635" cy="3795"/>
            </a:xfrm>
          </p:grpSpPr>
          <p:grpSp>
            <p:nvGrpSpPr>
              <p:cNvPr id="47109" name="Group 5"/>
              <p:cNvGrpSpPr>
                <a:grpSpLocks/>
              </p:cNvGrpSpPr>
              <p:nvPr/>
            </p:nvGrpSpPr>
            <p:grpSpPr bwMode="auto">
              <a:xfrm>
                <a:off x="2389" y="9219"/>
                <a:ext cx="4635" cy="3795"/>
                <a:chOff x="2667" y="9570"/>
                <a:chExt cx="4635" cy="3795"/>
              </a:xfrm>
            </p:grpSpPr>
            <p:grpSp>
              <p:nvGrpSpPr>
                <p:cNvPr id="47110" name="Group 6"/>
                <p:cNvGrpSpPr>
                  <a:grpSpLocks/>
                </p:cNvGrpSpPr>
                <p:nvPr/>
              </p:nvGrpSpPr>
              <p:grpSpPr bwMode="auto">
                <a:xfrm>
                  <a:off x="2667" y="9570"/>
                  <a:ext cx="4635" cy="3795"/>
                  <a:chOff x="2640" y="9570"/>
                  <a:chExt cx="4635" cy="3795"/>
                </a:xfrm>
              </p:grpSpPr>
              <p:cxnSp>
                <p:nvCxnSpPr>
                  <p:cNvPr id="47111" name="AutoShape 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70" y="9570"/>
                    <a:ext cx="1" cy="379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47112" name="AutoShape 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40" y="11820"/>
                    <a:ext cx="4635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47113" name="Group 9"/>
                <p:cNvGrpSpPr>
                  <a:grpSpLocks/>
                </p:cNvGrpSpPr>
                <p:nvPr/>
              </p:nvGrpSpPr>
              <p:grpSpPr bwMode="auto">
                <a:xfrm>
                  <a:off x="3715" y="11206"/>
                  <a:ext cx="1970" cy="665"/>
                  <a:chOff x="3715" y="11206"/>
                  <a:chExt cx="1970" cy="665"/>
                </a:xfrm>
              </p:grpSpPr>
              <p:cxnSp>
                <p:nvCxnSpPr>
                  <p:cNvPr id="47114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71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15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85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16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837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17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54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18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289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19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02" y="11750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20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715" y="11751"/>
                    <a:ext cx="0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21" name="AutoShape 1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031" y="11604"/>
                    <a:ext cx="132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22" name="AutoShape 1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031" y="11387"/>
                    <a:ext cx="132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7123" name="AutoShape 1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031" y="11206"/>
                    <a:ext cx="132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47124" name="Arc 20"/>
              <p:cNvSpPr>
                <a:spLocks/>
              </p:cNvSpPr>
              <p:nvPr/>
            </p:nvSpPr>
            <p:spPr bwMode="auto">
              <a:xfrm rot="-2585226">
                <a:off x="3601" y="10742"/>
                <a:ext cx="1320" cy="1266"/>
              </a:xfrm>
              <a:custGeom>
                <a:avLst/>
                <a:gdLst>
                  <a:gd name="G0" fmla="+- 11705 0 0"/>
                  <a:gd name="G1" fmla="+- 21600 0 0"/>
                  <a:gd name="G2" fmla="+- 21600 0 0"/>
                  <a:gd name="T0" fmla="*/ 0 w 33305"/>
                  <a:gd name="T1" fmla="*/ 3447 h 32566"/>
                  <a:gd name="T2" fmla="*/ 30314 w 33305"/>
                  <a:gd name="T3" fmla="*/ 32566 h 32566"/>
                  <a:gd name="T4" fmla="*/ 11705 w 33305"/>
                  <a:gd name="T5" fmla="*/ 21600 h 32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305" h="32566" fill="none" extrusionOk="0">
                    <a:moveTo>
                      <a:pt x="-1" y="3446"/>
                    </a:moveTo>
                    <a:cubicBezTo>
                      <a:pt x="3489" y="1196"/>
                      <a:pt x="7553" y="-1"/>
                      <a:pt x="11705" y="0"/>
                    </a:cubicBezTo>
                    <a:cubicBezTo>
                      <a:pt x="23634" y="0"/>
                      <a:pt x="33305" y="9670"/>
                      <a:pt x="33305" y="21600"/>
                    </a:cubicBezTo>
                    <a:cubicBezTo>
                      <a:pt x="33305" y="25456"/>
                      <a:pt x="32272" y="29243"/>
                      <a:pt x="30314" y="32566"/>
                    </a:cubicBezTo>
                  </a:path>
                  <a:path w="33305" h="32566" stroke="0" extrusionOk="0">
                    <a:moveTo>
                      <a:pt x="-1" y="3446"/>
                    </a:moveTo>
                    <a:cubicBezTo>
                      <a:pt x="3489" y="1196"/>
                      <a:pt x="7553" y="-1"/>
                      <a:pt x="11705" y="0"/>
                    </a:cubicBezTo>
                    <a:cubicBezTo>
                      <a:pt x="23634" y="0"/>
                      <a:pt x="33305" y="9670"/>
                      <a:pt x="33305" y="21600"/>
                    </a:cubicBezTo>
                    <a:cubicBezTo>
                      <a:pt x="33305" y="25456"/>
                      <a:pt x="32272" y="29243"/>
                      <a:pt x="30314" y="32566"/>
                    </a:cubicBezTo>
                    <a:lnTo>
                      <a:pt x="1170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238" y="11427"/>
              <a:ext cx="75" cy="7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32 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>
              <a:buNone/>
            </a:pPr>
            <a:r>
              <a:rPr lang="ru-RU" sz="3600" dirty="0" smtClean="0"/>
              <a:t>22∙11=242 года – возраст всех футболистов на поле</a:t>
            </a:r>
          </a:p>
          <a:p>
            <a:pPr>
              <a:buNone/>
            </a:pPr>
            <a:r>
              <a:rPr lang="ru-RU" sz="3600" dirty="0" smtClean="0"/>
              <a:t>21∙10=210 лет – возраст всех оставшихся футболистов</a:t>
            </a:r>
          </a:p>
          <a:p>
            <a:pPr>
              <a:buNone/>
            </a:pPr>
            <a:r>
              <a:rPr lang="ru-RU" sz="3600" dirty="0" smtClean="0"/>
              <a:t>242-210 = 32 года – возраст ушедшего футболиста</a:t>
            </a:r>
            <a:endParaRPr lang="ru-RU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Задача № </a:t>
            </a:r>
            <a:r>
              <a:rPr lang="ru-RU" b="1" dirty="0" smtClean="0">
                <a:solidFill>
                  <a:srgbClr val="9B2D1F">
                    <a:lumMod val="60000"/>
                    <a:lumOff val="40000"/>
                  </a:srgbClr>
                </a:solidFill>
              </a:rPr>
              <a:t>15 (2 </a:t>
            </a:r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баллов, </a:t>
            </a:r>
            <a:r>
              <a:rPr lang="ru-RU" b="1" dirty="0" smtClean="0">
                <a:solidFill>
                  <a:srgbClr val="9B2D1F">
                    <a:lumMod val="60000"/>
                    <a:lumOff val="40000"/>
                  </a:srgbClr>
                </a:solidFill>
              </a:rPr>
              <a:t>2 </a:t>
            </a:r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мин.)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Дуга окружности, соответствующая некоторому центральному углу, вдвое длиннее радиуса этой окружности. Найдите градусную меру этого центрального угла.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1207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Ответ: 360/</a:t>
            </a:r>
            <a:r>
              <a:rPr lang="el-GR" dirty="0" smtClean="0">
                <a:solidFill>
                  <a:schemeClr val="accent1"/>
                </a:solidFill>
              </a:rPr>
              <a:t>π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Решение: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Центральный угол равен 2 радианам.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Переведем </a:t>
            </a:r>
            <a:r>
              <a:rPr lang="ru-RU" sz="4000" dirty="0" smtClean="0"/>
              <a:t>2 радиана в градусы и получим ответ </a:t>
            </a:r>
            <a:r>
              <a:rPr lang="ru-RU" sz="4000" dirty="0" smtClean="0"/>
              <a:t>360</a:t>
            </a:r>
            <a:r>
              <a:rPr lang="ru-RU" sz="4000" dirty="0" smtClean="0"/>
              <a:t>/</a:t>
            </a:r>
            <a:r>
              <a:rPr lang="el-GR" sz="4000" dirty="0">
                <a:solidFill>
                  <a:srgbClr val="696464"/>
                </a:solidFill>
                <a:latin typeface="Calibri" panose="020F0502020204030204" pitchFamily="34" charset="0"/>
              </a:rPr>
              <a:t> </a:t>
            </a:r>
            <a:r>
              <a:rPr lang="el-GR" sz="4000" dirty="0">
                <a:latin typeface="Calibri" panose="020F0502020204030204" pitchFamily="34" charset="0"/>
              </a:rPr>
              <a:t>π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1026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Задача № </a:t>
            </a:r>
            <a:r>
              <a:rPr lang="ru-RU" b="1" dirty="0" smtClean="0">
                <a:solidFill>
                  <a:srgbClr val="9B2D1F">
                    <a:lumMod val="60000"/>
                    <a:lumOff val="40000"/>
                  </a:srgbClr>
                </a:solidFill>
              </a:rPr>
              <a:t>16 (6 </a:t>
            </a:r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баллов, </a:t>
            </a:r>
            <a:r>
              <a:rPr lang="ru-RU" b="1" dirty="0" smtClean="0">
                <a:solidFill>
                  <a:srgbClr val="9B2D1F">
                    <a:lumMod val="60000"/>
                    <a:lumOff val="40000"/>
                  </a:srgbClr>
                </a:solidFill>
              </a:rPr>
              <a:t>5 </a:t>
            </a:r>
            <a:r>
              <a:rPr lang="ru-RU" b="1" dirty="0">
                <a:solidFill>
                  <a:srgbClr val="9B2D1F">
                    <a:lumMod val="60000"/>
                    <a:lumOff val="40000"/>
                  </a:srgbClr>
                </a:solidFill>
              </a:rPr>
              <a:t>мин.)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Найдите как можно больше решений уравнения: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Х</a:t>
            </a:r>
            <a:r>
              <a:rPr lang="ru-RU" sz="4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+13х</a:t>
            </a:r>
            <a:r>
              <a:rPr lang="ru-RU" sz="4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+59х</a:t>
            </a:r>
            <a:r>
              <a:rPr lang="ru-RU" sz="40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+107х+60=0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29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Ответ: -1,-3,-4,-5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Решение: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85786" y="1447800"/>
            <a:ext cx="7901014" cy="45720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+13х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+59х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+107х+60= (х+1)(х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+12х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+47х+60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х+1)(х+3)(х</a:t>
            </a:r>
            <a:r>
              <a:rPr lang="ru-RU" sz="4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+9х+20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х+1)(х+3)(х+4)(х+5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79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2 (3 балла, 3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714488"/>
            <a:ext cx="7283152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Бабушка выпекает бисквитные пирожные. Она украсила четвертую часть всех пирожных шоколадом, третью часть от остальных пирожных она украсила орехами. Половину оставшихся пирожных украсила фруктами и на остальные 15 пирожных положила взбитые сливки. Сколько пирожных испекла бабушка?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652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Ответ: 60.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  <a:p>
            <a:pPr>
              <a:buNone/>
            </a:pPr>
            <a:r>
              <a:rPr lang="ru-RU" sz="3200" dirty="0" smtClean="0"/>
              <a:t>1) 15·2=30 - 2/3 остальных пирожных,</a:t>
            </a:r>
          </a:p>
          <a:p>
            <a:pPr>
              <a:buNone/>
            </a:pPr>
            <a:r>
              <a:rPr lang="ru-RU" sz="3200" dirty="0" smtClean="0"/>
              <a:t>2) тогда 1/3 -15 пирожных украсили орехами</a:t>
            </a:r>
          </a:p>
          <a:p>
            <a:pPr>
              <a:buNone/>
            </a:pPr>
            <a:r>
              <a:rPr lang="ru-RU" sz="3200" dirty="0" smtClean="0"/>
              <a:t>3) 15+30=45 - 3/4 всех пирожных</a:t>
            </a:r>
          </a:p>
          <a:p>
            <a:pPr>
              <a:buNone/>
            </a:pPr>
            <a:r>
              <a:rPr lang="ru-RU" sz="3200" dirty="0" smtClean="0"/>
              <a:t>4) 45·4/3=60 пирожных испекла бабушка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(5 баллов, 4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Найдите наибольшее возможное значение выражения и при каких значениях переменных оно достигается?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1879600" y="4797425"/>
          <a:ext cx="5386388" cy="774700"/>
        </p:xfrm>
        <a:graphic>
          <a:graphicData uri="http://schemas.openxmlformats.org/presentationml/2006/ole">
            <p:oleObj spid="_x0000_s13317" name="Формула" r:id="rId3" imgW="17653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8689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49; при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=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5, у = -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0,5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1098550" y="2484438"/>
          <a:ext cx="7013575" cy="3482975"/>
        </p:xfrm>
        <a:graphic>
          <a:graphicData uri="http://schemas.openxmlformats.org/presentationml/2006/ole">
            <p:oleObj spid="_x0000_s10245" name="Формула" r:id="rId3" imgW="2755900" imgH="121920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340768"/>
            <a:ext cx="8219256" cy="86895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 № 4 (5 баллов, 2 мин.)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988424" cy="2304256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76438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4000" dirty="0" smtClean="0"/>
              <a:t>На поверхности куба расположите 6 точек так, чтобы количество точек на любых двух гранях куба различалось? (сделать чертеж)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6 точек.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96544" cy="42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423</TotalTime>
  <Words>971</Words>
  <Application>Microsoft Office PowerPoint</Application>
  <PresentationFormat>Экран (4:3)</PresentationFormat>
  <Paragraphs>112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Справедливость</vt:lpstr>
      <vt:lpstr>Формула</vt:lpstr>
      <vt:lpstr>УСТНАЯ КОМАНДНАЯ ОЛИМПИАДА</vt:lpstr>
      <vt:lpstr>Задача № 1 (3 балла, 2 мин.)</vt:lpstr>
      <vt:lpstr>Ответ: 32 </vt:lpstr>
      <vt:lpstr>Задача № 2 (3 балла, 3 мин.)</vt:lpstr>
      <vt:lpstr>           Ответ: 60.</vt:lpstr>
      <vt:lpstr>Задача №3 (5 баллов, 4 мин.)</vt:lpstr>
      <vt:lpstr>Ответ: 49; при х = 5, у = - 0,5</vt:lpstr>
      <vt:lpstr>Задача № 4 (5 баллов, 2 мин.)</vt:lpstr>
      <vt:lpstr>Ответ: 6 точек.</vt:lpstr>
      <vt:lpstr>Задача № 5 (4 балла, 3 мин.)</vt:lpstr>
      <vt:lpstr>Ответ: ZX.</vt:lpstr>
      <vt:lpstr>Задача № 6 (6 баллов, 5 мин.)</vt:lpstr>
      <vt:lpstr>Ответ: 13</vt:lpstr>
      <vt:lpstr>Задача № 7 ( 5 баллов, 3 мин.)</vt:lpstr>
      <vt:lpstr>Решение: Число 16 может стоять только с краю, так как среди оставшихся чисел нет двух таких, которые в сумме с 16 дают квадраты.</vt:lpstr>
      <vt:lpstr>Задача № 8 (5 баллов, 4 мин.)</vt:lpstr>
      <vt:lpstr>Ответ: </vt:lpstr>
      <vt:lpstr>Задача № 9 (5 баллов, 3 мин.)</vt:lpstr>
      <vt:lpstr>Ответ: 4</vt:lpstr>
      <vt:lpstr>Задача № 10 (6 баллов, 5 мин.)</vt:lpstr>
      <vt:lpstr>Ответ: -1</vt:lpstr>
      <vt:lpstr>Задача № 11 (4 балла, 3 мин.)</vt:lpstr>
      <vt:lpstr>Ответ: 11</vt:lpstr>
      <vt:lpstr>Задача № 12 (6 баллов, 4 мин.)</vt:lpstr>
      <vt:lpstr>Ответ: 1341</vt:lpstr>
      <vt:lpstr>Задача № 13 (5 баллов, 3 мин.) </vt:lpstr>
      <vt:lpstr>Ответ: 10 детей</vt:lpstr>
      <vt:lpstr>Задача № 14 (6 баллов, 5 мин.)</vt:lpstr>
      <vt:lpstr>Решение:</vt:lpstr>
      <vt:lpstr>Задача № 15 (2 баллов, 2 мин.)</vt:lpstr>
      <vt:lpstr>Ответ: 360/π Решение:</vt:lpstr>
      <vt:lpstr>Задача № 16 (6 баллов, 5 мин.)</vt:lpstr>
      <vt:lpstr>Ответ: -1,-3,-4,-5 Решение: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УСТНАЯ КОМАНДНАЯ ОЛИМПИАДА</dc:title>
  <dc:creator>1</dc:creator>
  <cp:lastModifiedBy>Ольга</cp:lastModifiedBy>
  <cp:revision>58</cp:revision>
  <dcterms:created xsi:type="dcterms:W3CDTF">2012-11-05T17:46:11Z</dcterms:created>
  <dcterms:modified xsi:type="dcterms:W3CDTF">2015-11-07T19:59:24Z</dcterms:modified>
</cp:coreProperties>
</file>