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4" r:id="rId2"/>
    <p:sldId id="257" r:id="rId3"/>
    <p:sldId id="272" r:id="rId4"/>
    <p:sldId id="258" r:id="rId5"/>
    <p:sldId id="273" r:id="rId6"/>
    <p:sldId id="259" r:id="rId7"/>
    <p:sldId id="274" r:id="rId8"/>
    <p:sldId id="260" r:id="rId9"/>
    <p:sldId id="275" r:id="rId10"/>
    <p:sldId id="261" r:id="rId11"/>
    <p:sldId id="276" r:id="rId12"/>
    <p:sldId id="262" r:id="rId13"/>
    <p:sldId id="292" r:id="rId14"/>
    <p:sldId id="263" r:id="rId15"/>
    <p:sldId id="277" r:id="rId16"/>
    <p:sldId id="264" r:id="rId17"/>
    <p:sldId id="278" r:id="rId18"/>
    <p:sldId id="265" r:id="rId19"/>
    <p:sldId id="279" r:id="rId20"/>
    <p:sldId id="266" r:id="rId21"/>
    <p:sldId id="280" r:id="rId22"/>
    <p:sldId id="267" r:id="rId23"/>
    <p:sldId id="281" r:id="rId24"/>
    <p:sldId id="268" r:id="rId25"/>
    <p:sldId id="282" r:id="rId26"/>
    <p:sldId id="269" r:id="rId27"/>
    <p:sldId id="285" r:id="rId28"/>
    <p:sldId id="270" r:id="rId29"/>
    <p:sldId id="284" r:id="rId30"/>
    <p:sldId id="271" r:id="rId31"/>
    <p:sldId id="286" r:id="rId32"/>
    <p:sldId id="288" r:id="rId33"/>
    <p:sldId id="290" r:id="rId3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800000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731FE7-39B7-4FCB-A48C-E87DE040F7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2D90C-FAEA-418D-97F4-EF04BF9B3B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6C0BE-3ABE-4BD9-B785-78929816CC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12B15-24C4-4A3B-A01B-5BDF5ED2A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CA931-A4FF-4B82-B11F-0ECD95C44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2CE7B-7F9D-4F81-B899-B1C5823E7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F5774-7827-4E00-B6A1-41ACB3D56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090AF5D2-DABF-4F46-9140-F128E5900E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AB236-7A6C-46D6-9BB3-A6A18F5782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CBDB6-84F9-4C7F-8B83-02828295E1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379EB-A88E-42FE-9987-AE3F2FCC25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49A46-8904-4DBE-8BE8-A70D4372DC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58A88-7C60-4714-8318-A1BF5D4898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4EA708C6-19EB-47B9-9367-C98F3849C2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EE15DB2-A1B5-40FC-A2EC-10D676A9BE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____Microsoft_Office_Word_97_-_20031.doc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Устная олимпиада по </a:t>
            </a:r>
            <a:r>
              <a:rPr lang="ru-RU" b="1" dirty="0" smtClean="0">
                <a:solidFill>
                  <a:schemeClr val="bg1"/>
                </a:solidFill>
              </a:rPr>
              <a:t>математике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14348" y="357166"/>
            <a:ext cx="7858180" cy="694928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3200" dirty="0" smtClean="0"/>
              <a:t>АДМИНИСТРАЦИЯ ЛУЖСКОГО МУНИЦИПАЛЬНОГО РАЙОНА ЛЕНИНГРАДСКОЙ ОБЛАСТИ</a:t>
            </a:r>
          </a:p>
          <a:p>
            <a:pPr algn="ctr"/>
            <a:r>
              <a:rPr lang="ru-RU" sz="3200" dirty="0" smtClean="0"/>
              <a:t>МУНИЦИПАЛЬНОЕ ОБЩЕОБРАЗОВАТЕЛЬНОЕ УЧРЕЖДЕНИЕ</a:t>
            </a:r>
          </a:p>
          <a:p>
            <a:pPr algn="ctr"/>
            <a:r>
              <a:rPr lang="ru-RU" sz="3200" dirty="0" smtClean="0"/>
              <a:t> «СРЕДНЯЯ ОБЩЕОБРАЗОВАТЕЛЬНАЯ ШКОЛА № 6»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6 </a:t>
            </a:r>
            <a:r>
              <a:rPr lang="ru-RU" sz="3200" dirty="0" smtClean="0">
                <a:solidFill>
                  <a:schemeClr val="tx1"/>
                </a:solidFill>
              </a:rPr>
              <a:t>КЛАССЫ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r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5       время: 3 мин. кол-во баллов: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каждое число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sz="4000" dirty="0" smtClean="0"/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 числу 15 слева и справа припишите по одной цифре так, чтобы полученное число делилось на 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 к задаче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кол-во баллов: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каждое число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28662" y="1500174"/>
            <a:ext cx="7772400" cy="4572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        </a:t>
            </a:r>
          </a:p>
          <a:p>
            <a:pPr eaLnBrk="1" hangingPunct="1">
              <a:buFontTx/>
              <a:buNone/>
            </a:pPr>
            <a:r>
              <a:rPr lang="en-US" sz="4000" dirty="0" smtClean="0"/>
              <a:t>        </a:t>
            </a:r>
            <a:endParaRPr lang="ru-RU" sz="4000" dirty="0" smtClean="0"/>
          </a:p>
          <a:p>
            <a:pPr eaLnBrk="1" hangingPunct="1"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1155           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3150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4155                 6150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7155                 9150</a:t>
            </a:r>
          </a:p>
          <a:p>
            <a:pPr eaLnBrk="1" hangingPunct="1">
              <a:buFontTx/>
              <a:buNone/>
            </a:pPr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485775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6                 время: 3 мин. кол-во  баллов: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250825" y="1628775"/>
            <a:ext cx="8229600" cy="4525963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Выбери правильный ответ, используя рисунок.</a:t>
            </a:r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285720" y="2285992"/>
            <a:ext cx="8438529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ru-RU" sz="3600" dirty="0">
                <a:cs typeface="Times New Roman" pitchFamily="18" charset="0"/>
              </a:rPr>
              <a:t>В прямоугольнике провели диагональ</a:t>
            </a:r>
            <a:r>
              <a:rPr lang="ru-RU" sz="3600" dirty="0" smtClean="0"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sz="3600" dirty="0" smtClean="0">
                <a:cs typeface="Times New Roman" pitchFamily="18" charset="0"/>
              </a:rPr>
              <a:t> </a:t>
            </a:r>
            <a:r>
              <a:rPr lang="ru-RU" sz="3600" dirty="0">
                <a:cs typeface="Times New Roman" pitchFamily="18" charset="0"/>
              </a:rPr>
              <a:t>Области 1 и 2 – прямоугольники.</a:t>
            </a:r>
            <a:endParaRPr lang="ru-RU" sz="3600" dirty="0"/>
          </a:p>
          <a:p>
            <a:r>
              <a:rPr lang="ru-RU" sz="3600" dirty="0">
                <a:cs typeface="Times New Roman" pitchFamily="18" charset="0"/>
              </a:rPr>
              <a:t>Площадь прямоугольника 1:</a:t>
            </a:r>
            <a:endParaRPr lang="ru-RU" sz="3600" dirty="0"/>
          </a:p>
          <a:p>
            <a:endParaRPr lang="ru-RU" sz="1800" dirty="0"/>
          </a:p>
        </p:txBody>
      </p:sp>
      <p:pic>
        <p:nvPicPr>
          <p:cNvPr id="4101" name="Picture 9" descr="Задача на смекалку по геометр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143380"/>
            <a:ext cx="374491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11"/>
          <p:cNvSpPr>
            <a:spLocks noChangeArrowheads="1"/>
          </p:cNvSpPr>
          <p:nvPr/>
        </p:nvSpPr>
        <p:spPr bwMode="auto">
          <a:xfrm>
            <a:off x="500034" y="4214818"/>
            <a:ext cx="3214710" cy="120032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ru-RU" sz="1800" b="1" dirty="0">
                <a:solidFill>
                  <a:schemeClr val="bg1"/>
                </a:solidFill>
                <a:cs typeface="Times New Roman" pitchFamily="18" charset="0"/>
              </a:rPr>
              <a:t>А. меньше площади 2</a:t>
            </a:r>
            <a:endParaRPr lang="ru-RU" sz="900" b="1" dirty="0">
              <a:solidFill>
                <a:schemeClr val="bg1"/>
              </a:solidFill>
            </a:endParaRPr>
          </a:p>
          <a:p>
            <a:r>
              <a:rPr lang="ru-RU" sz="1800" b="1" dirty="0">
                <a:solidFill>
                  <a:schemeClr val="bg1"/>
                </a:solidFill>
                <a:cs typeface="Times New Roman" pitchFamily="18" charset="0"/>
              </a:rPr>
              <a:t> В. равна площади 2; </a:t>
            </a:r>
            <a:endParaRPr lang="ru-RU" sz="900" b="1" dirty="0">
              <a:solidFill>
                <a:schemeClr val="bg1"/>
              </a:solidFill>
            </a:endParaRPr>
          </a:p>
          <a:p>
            <a:r>
              <a:rPr lang="ru-RU" sz="1800" b="1" dirty="0">
                <a:solidFill>
                  <a:schemeClr val="bg1"/>
                </a:solidFill>
                <a:cs typeface="Times New Roman" pitchFamily="18" charset="0"/>
              </a:rPr>
              <a:t>С. больше площади 2; </a:t>
            </a:r>
          </a:p>
          <a:p>
            <a:r>
              <a:rPr lang="ru-RU" sz="1800" b="1" dirty="0">
                <a:solidFill>
                  <a:schemeClr val="bg1"/>
                </a:solidFill>
                <a:cs typeface="Times New Roman" pitchFamily="18" charset="0"/>
              </a:rPr>
              <a:t>Д. невозможно сравнит</a:t>
            </a:r>
            <a:r>
              <a:rPr lang="ru-RU" sz="1600" b="1" dirty="0">
                <a:solidFill>
                  <a:schemeClr val="bg1"/>
                </a:solidFill>
              </a:rPr>
              <a:t>ь</a:t>
            </a:r>
            <a:endParaRPr lang="ru-RU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-5419725" y="2630488"/>
          <a:ext cx="6102350" cy="4059237"/>
        </p:xfrm>
        <a:graphic>
          <a:graphicData uri="http://schemas.openxmlformats.org/presentationml/2006/ole">
            <p:oleObj spid="_x0000_s4098" name="Документ" r:id="rId4" imgW="6102350" imgH="405920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 к задаче 6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кол-во баллов: 3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1557338"/>
            <a:ext cx="7993063" cy="4319587"/>
          </a:xfrm>
          <a:solidFill>
            <a:schemeClr val="bg1"/>
          </a:solidFill>
        </p:spPr>
        <p:txBody>
          <a:bodyPr/>
          <a:lstStyle/>
          <a:p>
            <a:pPr algn="ctr">
              <a:buFontTx/>
              <a:buNone/>
            </a:pPr>
            <a:endParaRPr lang="ru-RU" sz="2400" b="1" smtClean="0"/>
          </a:p>
          <a:p>
            <a:pPr algn="ctr">
              <a:buFontTx/>
              <a:buNone/>
            </a:pPr>
            <a:endParaRPr lang="ru-RU" sz="2400" b="1" smtClean="0"/>
          </a:p>
          <a:p>
            <a:pPr algn="ctr">
              <a:buFontTx/>
              <a:buNone/>
            </a:pPr>
            <a:endParaRPr lang="ru-RU" sz="2400" b="1" smtClean="0"/>
          </a:p>
          <a:p>
            <a:pPr algn="ctr">
              <a:buFontTx/>
              <a:buNone/>
            </a:pPr>
            <a:endParaRPr lang="ru-RU" sz="2400" b="1" smtClean="0"/>
          </a:p>
          <a:p>
            <a:pPr algn="ctr">
              <a:buFontTx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В. равна площади 2</a:t>
            </a:r>
          </a:p>
          <a:p>
            <a:pPr algn="ctr">
              <a:buFontTx/>
              <a:buNone/>
            </a:pP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7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время: 2 мин. кол-во баллов: 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записи 88888888 поставьте между некоторыми цифрами знаки сложения, чтобы сумма оказалась равна 1000.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Ответ к задаче 7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кол-во баллов: 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algn="ctr" eaLnBrk="1" hangingPunct="1">
              <a:buFontTx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888+88+8+8+8=1000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8               время: 2 мин. кол-во  баллов: 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2000240"/>
            <a:ext cx="8329642" cy="4429156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Терпеливая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Маша обшивает квадратную салфетку тесьмой по краю за 1 час. Сколько часов ей понадобится, чтобы обшить квадратную салфетку, площадь которой в 4 раза больше?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задачи 8 </a:t>
            </a: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кол-во  баллов: 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ru-RU" b="1" dirty="0" smtClean="0"/>
              <a:t> </a:t>
            </a:r>
          </a:p>
          <a:p>
            <a:pPr eaLnBrk="1" hangingPunct="1">
              <a:buFontTx/>
              <a:buNone/>
            </a:pPr>
            <a:r>
              <a:rPr lang="ru-RU" b="1" dirty="0" smtClean="0"/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Если площадь квадрата увеличивается в 4 раза, то сторона квадрата увеличивается в 2 раза, а периметр, соответственно, увеличивается тоже в 2 раза. </a:t>
            </a:r>
          </a:p>
          <a:p>
            <a:pPr eaLnBrk="1" hangingPunct="1"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                 Ответ: 2 час</a:t>
            </a:r>
            <a:r>
              <a:rPr lang="ru-RU" sz="43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9                  время: 3 мин. кол-во  баллов: 3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Решите уравнение:</a:t>
            </a:r>
          </a:p>
          <a:p>
            <a:pPr eaLnBrk="1" hangingPunct="1">
              <a:buFontTx/>
              <a:buNone/>
            </a:pPr>
            <a:r>
              <a:rPr lang="ru-RU" smtClean="0"/>
              <a:t>  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611188" y="2708275"/>
          <a:ext cx="7416800" cy="2160588"/>
        </p:xfrm>
        <a:graphic>
          <a:graphicData uri="http://schemas.openxmlformats.org/presentationml/2006/ole">
            <p:oleObj spid="_x0000_s5122" name="Формула" r:id="rId3" imgW="126944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b="1" smtClean="0">
                <a:solidFill>
                  <a:srgbClr val="9900CC"/>
                </a:solidFill>
              </a:rPr>
              <a:t>Ответ к задаче 9</a:t>
            </a:r>
            <a:r>
              <a:rPr lang="ru-RU" sz="2400" b="1" smtClean="0"/>
              <a:t>            </a:t>
            </a:r>
            <a:r>
              <a:rPr lang="ru-RU" sz="2400" b="1" smtClean="0">
                <a:solidFill>
                  <a:srgbClr val="9900CC"/>
                </a:solidFill>
              </a:rPr>
              <a:t>кол-во  баллов: 3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/>
              <a:t>Ответ: 10</a:t>
            </a:r>
          </a:p>
        </p:txBody>
      </p:sp>
      <p:graphicFrame>
        <p:nvGraphicFramePr>
          <p:cNvPr id="614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395288" y="2135188"/>
          <a:ext cx="8567737" cy="2655887"/>
        </p:xfrm>
        <a:graphic>
          <a:graphicData uri="http://schemas.openxmlformats.org/presentationml/2006/ole">
            <p:oleObj spid="_x0000_s6146" name="Формула" r:id="rId3" imgW="126944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1                 ВРЕМЯ: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МИН. КОЛ-ВО БАЛЛОВ: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0,1,2,3,4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Восстановите недостающие числа</a:t>
            </a:r>
            <a:r>
              <a:rPr lang="ru-RU" smtClean="0"/>
              <a:t>: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103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1547813" y="2565400"/>
          <a:ext cx="2160587" cy="1441450"/>
        </p:xfrm>
        <a:graphic>
          <a:graphicData uri="http://schemas.openxmlformats.org/presentationml/2006/ole">
            <p:oleObj spid="_x0000_s1026" name="Формула" r:id="rId3" imgW="634725" imgH="393529" progId="Equation.3">
              <p:embed/>
            </p:oleObj>
          </a:graphicData>
        </a:graphic>
      </p:graphicFrame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graphicFrame>
        <p:nvGraphicFramePr>
          <p:cNvPr id="1027" name="Object 17"/>
          <p:cNvGraphicFramePr>
            <a:graphicFrameLocks noChangeAspect="1"/>
          </p:cNvGraphicFramePr>
          <p:nvPr/>
        </p:nvGraphicFramePr>
        <p:xfrm>
          <a:off x="5076825" y="2492375"/>
          <a:ext cx="2303463" cy="1512888"/>
        </p:xfrm>
        <a:graphic>
          <a:graphicData uri="http://schemas.openxmlformats.org/presentationml/2006/ole">
            <p:oleObj spid="_x0000_s1027" name="Формула" r:id="rId4" imgW="774364" imgH="393529" progId="Equation.3">
              <p:embed/>
            </p:oleObj>
          </a:graphicData>
        </a:graphic>
      </p:graphicFrame>
      <p:sp>
        <p:nvSpPr>
          <p:cNvPr id="103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graphicFrame>
        <p:nvGraphicFramePr>
          <p:cNvPr id="1028" name="Object 19"/>
          <p:cNvGraphicFramePr>
            <a:graphicFrameLocks noChangeAspect="1"/>
          </p:cNvGraphicFramePr>
          <p:nvPr/>
        </p:nvGraphicFramePr>
        <p:xfrm>
          <a:off x="1547813" y="4365625"/>
          <a:ext cx="2303462" cy="1511300"/>
        </p:xfrm>
        <a:graphic>
          <a:graphicData uri="http://schemas.openxmlformats.org/presentationml/2006/ole">
            <p:oleObj spid="_x0000_s1028" name="Формула" r:id="rId5" imgW="660113" imgH="393529" progId="Equation.3">
              <p:embed/>
            </p:oleObj>
          </a:graphicData>
        </a:graphic>
      </p:graphicFrame>
      <p:sp>
        <p:nvSpPr>
          <p:cNvPr id="103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graphicFrame>
        <p:nvGraphicFramePr>
          <p:cNvPr id="1029" name="Object 21"/>
          <p:cNvGraphicFramePr>
            <a:graphicFrameLocks noChangeAspect="1"/>
          </p:cNvGraphicFramePr>
          <p:nvPr/>
        </p:nvGraphicFramePr>
        <p:xfrm>
          <a:off x="5148263" y="4292600"/>
          <a:ext cx="2305050" cy="1512888"/>
        </p:xfrm>
        <a:graphic>
          <a:graphicData uri="http://schemas.openxmlformats.org/presentationml/2006/ole">
            <p:oleObj spid="_x0000_s1029" name="Формула" r:id="rId6" imgW="622030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10         время: 3 мин. кол-во баллов: 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000" dirty="0" smtClean="0"/>
              <a:t>   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ычислите площадь фигуры, изображенной на рисунке </a:t>
            </a:r>
          </a:p>
          <a:p>
            <a:pPr eaLnBrk="1" hangingPunct="1">
              <a:buFontTx/>
              <a:buNone/>
            </a:pPr>
            <a:endParaRPr lang="ru-RU" sz="2400" dirty="0" smtClean="0"/>
          </a:p>
        </p:txBody>
      </p:sp>
      <p:grpSp>
        <p:nvGrpSpPr>
          <p:cNvPr id="24580" name="Group 20"/>
          <p:cNvGrpSpPr>
            <a:grpSpLocks noChangeAspect="1"/>
          </p:cNvGrpSpPr>
          <p:nvPr/>
        </p:nvGrpSpPr>
        <p:grpSpPr bwMode="auto">
          <a:xfrm>
            <a:off x="2268538" y="2636838"/>
            <a:ext cx="4897437" cy="3095625"/>
            <a:chOff x="4010" y="3050"/>
            <a:chExt cx="2932" cy="1876"/>
          </a:xfrm>
        </p:grpSpPr>
        <p:sp>
          <p:nvSpPr>
            <p:cNvPr id="24588" name="AutoShape 21"/>
            <p:cNvSpPr>
              <a:spLocks noChangeAspect="1" noChangeArrowheads="1"/>
            </p:cNvSpPr>
            <p:nvPr/>
          </p:nvSpPr>
          <p:spPr bwMode="auto">
            <a:xfrm>
              <a:off x="4010" y="3050"/>
              <a:ext cx="2932" cy="1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24589" name="Rectangle 22"/>
            <p:cNvSpPr>
              <a:spLocks noChangeArrowheads="1"/>
            </p:cNvSpPr>
            <p:nvPr/>
          </p:nvSpPr>
          <p:spPr bwMode="auto">
            <a:xfrm>
              <a:off x="4948" y="3804"/>
              <a:ext cx="1129" cy="111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24590" name="AutoShape 23"/>
            <p:cNvSpPr>
              <a:spLocks noChangeArrowheads="1"/>
            </p:cNvSpPr>
            <p:nvPr/>
          </p:nvSpPr>
          <p:spPr bwMode="auto">
            <a:xfrm>
              <a:off x="6077" y="3804"/>
              <a:ext cx="847" cy="1115"/>
            </a:xfrm>
            <a:prstGeom prst="rtTriangl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24591" name="Line 24"/>
            <p:cNvSpPr>
              <a:spLocks noChangeShapeType="1"/>
            </p:cNvSpPr>
            <p:nvPr/>
          </p:nvSpPr>
          <p:spPr bwMode="auto">
            <a:xfrm flipH="1">
              <a:off x="4101" y="4919"/>
              <a:ext cx="84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2" name="Line 25"/>
            <p:cNvSpPr>
              <a:spLocks noChangeShapeType="1"/>
            </p:cNvSpPr>
            <p:nvPr/>
          </p:nvSpPr>
          <p:spPr bwMode="auto">
            <a:xfrm flipV="1">
              <a:off x="4101" y="3804"/>
              <a:ext cx="847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3" name="Line 26"/>
            <p:cNvSpPr>
              <a:spLocks noChangeShapeType="1"/>
            </p:cNvSpPr>
            <p:nvPr/>
          </p:nvSpPr>
          <p:spPr bwMode="auto">
            <a:xfrm>
              <a:off x="4524" y="3804"/>
              <a:ext cx="211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4" name="Line 27"/>
            <p:cNvSpPr>
              <a:spLocks noChangeShapeType="1"/>
            </p:cNvSpPr>
            <p:nvPr/>
          </p:nvSpPr>
          <p:spPr bwMode="auto">
            <a:xfrm flipV="1">
              <a:off x="4524" y="3107"/>
              <a:ext cx="706" cy="6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5" name="Line 28"/>
            <p:cNvSpPr>
              <a:spLocks noChangeShapeType="1"/>
            </p:cNvSpPr>
            <p:nvPr/>
          </p:nvSpPr>
          <p:spPr bwMode="auto">
            <a:xfrm>
              <a:off x="5230" y="3107"/>
              <a:ext cx="1412" cy="6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6" name="Text Box 29"/>
            <p:cNvSpPr txBox="1">
              <a:spLocks noChangeArrowheads="1"/>
            </p:cNvSpPr>
            <p:nvPr/>
          </p:nvSpPr>
          <p:spPr bwMode="auto">
            <a:xfrm>
              <a:off x="5371" y="4640"/>
              <a:ext cx="283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600" b="1">
                  <a:latin typeface="Times New Roman" pitchFamily="18" charset="0"/>
                </a:rPr>
                <a:t>7</a:t>
              </a:r>
              <a:endParaRPr lang="ru-RU" sz="1600" b="1"/>
            </a:p>
          </p:txBody>
        </p:sp>
        <p:sp>
          <p:nvSpPr>
            <p:cNvPr id="24597" name="Text Box 30"/>
            <p:cNvSpPr txBox="1">
              <a:spLocks noChangeArrowheads="1"/>
            </p:cNvSpPr>
            <p:nvPr/>
          </p:nvSpPr>
          <p:spPr bwMode="auto">
            <a:xfrm>
              <a:off x="5795" y="4222"/>
              <a:ext cx="282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600" b="1">
                  <a:latin typeface="Times New Roman" pitchFamily="18" charset="0"/>
                </a:rPr>
                <a:t>7</a:t>
              </a:r>
              <a:endParaRPr lang="ru-RU" sz="1600" b="1"/>
            </a:p>
          </p:txBody>
        </p:sp>
        <p:sp>
          <p:nvSpPr>
            <p:cNvPr id="24598" name="Text Box 31"/>
            <p:cNvSpPr txBox="1">
              <a:spLocks noChangeArrowheads="1"/>
            </p:cNvSpPr>
            <p:nvPr/>
          </p:nvSpPr>
          <p:spPr bwMode="auto">
            <a:xfrm>
              <a:off x="6360" y="4640"/>
              <a:ext cx="141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400" b="1">
                  <a:latin typeface="Times New Roman" pitchFamily="18" charset="0"/>
                </a:rPr>
                <a:t>6</a:t>
              </a:r>
              <a:endParaRPr lang="ru-RU" sz="1400" b="1"/>
            </a:p>
          </p:txBody>
        </p:sp>
        <p:sp>
          <p:nvSpPr>
            <p:cNvPr id="24599" name="Text Box 32"/>
            <p:cNvSpPr txBox="1">
              <a:spLocks noChangeArrowheads="1"/>
            </p:cNvSpPr>
            <p:nvPr/>
          </p:nvSpPr>
          <p:spPr bwMode="auto">
            <a:xfrm>
              <a:off x="4524" y="4640"/>
              <a:ext cx="283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600" b="1">
                  <a:latin typeface="Times New Roman" pitchFamily="18" charset="0"/>
                </a:rPr>
                <a:t>6</a:t>
              </a:r>
              <a:endParaRPr lang="ru-RU" sz="1600" b="1"/>
            </a:p>
          </p:txBody>
        </p:sp>
        <p:sp>
          <p:nvSpPr>
            <p:cNvPr id="24600" name="Text Box 33"/>
            <p:cNvSpPr txBox="1">
              <a:spLocks noChangeArrowheads="1"/>
            </p:cNvSpPr>
            <p:nvPr/>
          </p:nvSpPr>
          <p:spPr bwMode="auto">
            <a:xfrm>
              <a:off x="4665" y="3246"/>
              <a:ext cx="142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400" b="1">
                  <a:latin typeface="Times New Roman" pitchFamily="18" charset="0"/>
                </a:rPr>
                <a:t>8</a:t>
              </a:r>
              <a:endParaRPr lang="ru-RU" sz="1400" b="1"/>
            </a:p>
          </p:txBody>
        </p:sp>
        <p:sp>
          <p:nvSpPr>
            <p:cNvPr id="24601" name="Text Box 34"/>
            <p:cNvSpPr txBox="1">
              <a:spLocks noChangeArrowheads="1"/>
            </p:cNvSpPr>
            <p:nvPr/>
          </p:nvSpPr>
          <p:spPr bwMode="auto">
            <a:xfrm>
              <a:off x="5795" y="3107"/>
              <a:ext cx="706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400" b="1">
                  <a:latin typeface="Times New Roman" pitchFamily="18" charset="0"/>
                </a:rPr>
                <a:t>10</a:t>
              </a:r>
              <a:endParaRPr lang="ru-RU" sz="1400" b="1"/>
            </a:p>
          </p:txBody>
        </p:sp>
      </p:grpSp>
      <p:sp>
        <p:nvSpPr>
          <p:cNvPr id="24581" name="Line 62"/>
          <p:cNvSpPr>
            <a:spLocks noChangeShapeType="1"/>
          </p:cNvSpPr>
          <p:nvPr/>
        </p:nvSpPr>
        <p:spPr bwMode="auto">
          <a:xfrm>
            <a:off x="5724525" y="4508500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Line 65"/>
          <p:cNvSpPr>
            <a:spLocks noChangeShapeType="1"/>
          </p:cNvSpPr>
          <p:nvPr/>
        </p:nvSpPr>
        <p:spPr bwMode="auto">
          <a:xfrm flipH="1">
            <a:off x="4284663" y="2781300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Line 66"/>
          <p:cNvSpPr>
            <a:spLocks noChangeShapeType="1"/>
          </p:cNvSpPr>
          <p:nvPr/>
        </p:nvSpPr>
        <p:spPr bwMode="auto">
          <a:xfrm flipH="1" flipV="1">
            <a:off x="4140200" y="2852738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Line 67"/>
          <p:cNvSpPr>
            <a:spLocks noChangeShapeType="1"/>
          </p:cNvSpPr>
          <p:nvPr/>
        </p:nvSpPr>
        <p:spPr bwMode="auto">
          <a:xfrm>
            <a:off x="5724525" y="55895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Line 68"/>
          <p:cNvSpPr>
            <a:spLocks noChangeShapeType="1"/>
          </p:cNvSpPr>
          <p:nvPr/>
        </p:nvSpPr>
        <p:spPr bwMode="auto">
          <a:xfrm>
            <a:off x="5867400" y="55895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Line 69"/>
          <p:cNvSpPr>
            <a:spLocks noChangeShapeType="1"/>
          </p:cNvSpPr>
          <p:nvPr/>
        </p:nvSpPr>
        <p:spPr bwMode="auto">
          <a:xfrm flipH="1">
            <a:off x="3635375" y="55895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Line 70"/>
          <p:cNvSpPr>
            <a:spLocks noChangeShapeType="1"/>
          </p:cNvSpPr>
          <p:nvPr/>
        </p:nvSpPr>
        <p:spPr bwMode="auto">
          <a:xfrm>
            <a:off x="3635375" y="55895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задачи 10             кол-во баллов: 3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25604" name="Rectangle 22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</a:t>
            </a:r>
            <a:r>
              <a:rPr lang="ru-RU" b="1" smtClean="0"/>
              <a:t>  </a:t>
            </a:r>
          </a:p>
          <a:p>
            <a:pPr eaLnBrk="1" hangingPunct="1">
              <a:buFontTx/>
              <a:buNone/>
            </a:pPr>
            <a:r>
              <a:rPr lang="ru-RU" b="1" smtClean="0"/>
              <a:t>    49+42+40=131</a:t>
            </a:r>
          </a:p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>
              <a:buFontTx/>
              <a:buNone/>
            </a:pPr>
            <a:r>
              <a:rPr lang="ru-RU" b="1" smtClean="0"/>
              <a:t>       Ответ:131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grpSp>
        <p:nvGrpSpPr>
          <p:cNvPr id="25605" name="Group 23"/>
          <p:cNvGrpSpPr>
            <a:grpSpLocks noChangeAspect="1"/>
          </p:cNvGrpSpPr>
          <p:nvPr/>
        </p:nvGrpSpPr>
        <p:grpSpPr bwMode="auto">
          <a:xfrm>
            <a:off x="179388" y="1916113"/>
            <a:ext cx="4897437" cy="3095625"/>
            <a:chOff x="4010" y="3050"/>
            <a:chExt cx="2932" cy="1876"/>
          </a:xfrm>
        </p:grpSpPr>
        <p:sp>
          <p:nvSpPr>
            <p:cNvPr id="25606" name="AutoShape 24"/>
            <p:cNvSpPr>
              <a:spLocks noChangeAspect="1" noChangeArrowheads="1"/>
            </p:cNvSpPr>
            <p:nvPr/>
          </p:nvSpPr>
          <p:spPr bwMode="auto">
            <a:xfrm>
              <a:off x="4010" y="3050"/>
              <a:ext cx="2932" cy="1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25607" name="Rectangle 25"/>
            <p:cNvSpPr>
              <a:spLocks noChangeArrowheads="1"/>
            </p:cNvSpPr>
            <p:nvPr/>
          </p:nvSpPr>
          <p:spPr bwMode="auto">
            <a:xfrm>
              <a:off x="4948" y="3804"/>
              <a:ext cx="1129" cy="111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25608" name="AutoShape 26"/>
            <p:cNvSpPr>
              <a:spLocks noChangeArrowheads="1"/>
            </p:cNvSpPr>
            <p:nvPr/>
          </p:nvSpPr>
          <p:spPr bwMode="auto">
            <a:xfrm>
              <a:off x="6077" y="3804"/>
              <a:ext cx="847" cy="1115"/>
            </a:xfrm>
            <a:prstGeom prst="rtTriangl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25609" name="Line 27"/>
            <p:cNvSpPr>
              <a:spLocks noChangeShapeType="1"/>
            </p:cNvSpPr>
            <p:nvPr/>
          </p:nvSpPr>
          <p:spPr bwMode="auto">
            <a:xfrm flipH="1">
              <a:off x="4101" y="4919"/>
              <a:ext cx="84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0" name="Line 28"/>
            <p:cNvSpPr>
              <a:spLocks noChangeShapeType="1"/>
            </p:cNvSpPr>
            <p:nvPr/>
          </p:nvSpPr>
          <p:spPr bwMode="auto">
            <a:xfrm flipV="1">
              <a:off x="4101" y="3804"/>
              <a:ext cx="847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1" name="Line 29"/>
            <p:cNvSpPr>
              <a:spLocks noChangeShapeType="1"/>
            </p:cNvSpPr>
            <p:nvPr/>
          </p:nvSpPr>
          <p:spPr bwMode="auto">
            <a:xfrm>
              <a:off x="4524" y="3804"/>
              <a:ext cx="211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2" name="Line 30"/>
            <p:cNvSpPr>
              <a:spLocks noChangeShapeType="1"/>
            </p:cNvSpPr>
            <p:nvPr/>
          </p:nvSpPr>
          <p:spPr bwMode="auto">
            <a:xfrm flipV="1">
              <a:off x="4524" y="3107"/>
              <a:ext cx="706" cy="6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3" name="Line 31"/>
            <p:cNvSpPr>
              <a:spLocks noChangeShapeType="1"/>
            </p:cNvSpPr>
            <p:nvPr/>
          </p:nvSpPr>
          <p:spPr bwMode="auto">
            <a:xfrm>
              <a:off x="5230" y="3107"/>
              <a:ext cx="1412" cy="6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4" name="Text Box 32"/>
            <p:cNvSpPr txBox="1">
              <a:spLocks noChangeArrowheads="1"/>
            </p:cNvSpPr>
            <p:nvPr/>
          </p:nvSpPr>
          <p:spPr bwMode="auto">
            <a:xfrm>
              <a:off x="5371" y="4640"/>
              <a:ext cx="283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600" b="1">
                  <a:latin typeface="Times New Roman" pitchFamily="18" charset="0"/>
                </a:rPr>
                <a:t>7</a:t>
              </a:r>
              <a:endParaRPr lang="ru-RU" sz="1600" b="1"/>
            </a:p>
          </p:txBody>
        </p:sp>
        <p:sp>
          <p:nvSpPr>
            <p:cNvPr id="25615" name="Text Box 33"/>
            <p:cNvSpPr txBox="1">
              <a:spLocks noChangeArrowheads="1"/>
            </p:cNvSpPr>
            <p:nvPr/>
          </p:nvSpPr>
          <p:spPr bwMode="auto">
            <a:xfrm>
              <a:off x="5795" y="4222"/>
              <a:ext cx="282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600" b="1">
                  <a:latin typeface="Times New Roman" pitchFamily="18" charset="0"/>
                </a:rPr>
                <a:t>7</a:t>
              </a:r>
              <a:endParaRPr lang="ru-RU" sz="1600" b="1"/>
            </a:p>
          </p:txBody>
        </p:sp>
        <p:sp>
          <p:nvSpPr>
            <p:cNvPr id="25616" name="Text Box 34"/>
            <p:cNvSpPr txBox="1">
              <a:spLocks noChangeArrowheads="1"/>
            </p:cNvSpPr>
            <p:nvPr/>
          </p:nvSpPr>
          <p:spPr bwMode="auto">
            <a:xfrm>
              <a:off x="6360" y="4640"/>
              <a:ext cx="141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400" b="1">
                  <a:latin typeface="Times New Roman" pitchFamily="18" charset="0"/>
                </a:rPr>
                <a:t>6</a:t>
              </a:r>
              <a:endParaRPr lang="ru-RU" sz="1400" b="1"/>
            </a:p>
          </p:txBody>
        </p:sp>
        <p:sp>
          <p:nvSpPr>
            <p:cNvPr id="25617" name="Text Box 35"/>
            <p:cNvSpPr txBox="1">
              <a:spLocks noChangeArrowheads="1"/>
            </p:cNvSpPr>
            <p:nvPr/>
          </p:nvSpPr>
          <p:spPr bwMode="auto">
            <a:xfrm>
              <a:off x="4524" y="4640"/>
              <a:ext cx="283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600" b="1">
                  <a:latin typeface="Times New Roman" pitchFamily="18" charset="0"/>
                </a:rPr>
                <a:t>6</a:t>
              </a:r>
              <a:endParaRPr lang="ru-RU" sz="1600" b="1"/>
            </a:p>
          </p:txBody>
        </p:sp>
        <p:sp>
          <p:nvSpPr>
            <p:cNvPr id="25618" name="Text Box 36"/>
            <p:cNvSpPr txBox="1">
              <a:spLocks noChangeArrowheads="1"/>
            </p:cNvSpPr>
            <p:nvPr/>
          </p:nvSpPr>
          <p:spPr bwMode="auto">
            <a:xfrm>
              <a:off x="4665" y="3246"/>
              <a:ext cx="142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400" b="1">
                  <a:latin typeface="Times New Roman" pitchFamily="18" charset="0"/>
                </a:rPr>
                <a:t>8</a:t>
              </a:r>
              <a:endParaRPr lang="ru-RU" sz="1400" b="1"/>
            </a:p>
          </p:txBody>
        </p:sp>
        <p:sp>
          <p:nvSpPr>
            <p:cNvPr id="25619" name="Text Box 37"/>
            <p:cNvSpPr txBox="1">
              <a:spLocks noChangeArrowheads="1"/>
            </p:cNvSpPr>
            <p:nvPr/>
          </p:nvSpPr>
          <p:spPr bwMode="auto">
            <a:xfrm>
              <a:off x="5795" y="3107"/>
              <a:ext cx="706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ru-RU" sz="1400" b="1">
                  <a:latin typeface="Times New Roman" pitchFamily="18" charset="0"/>
                </a:rPr>
                <a:t>10</a:t>
              </a:r>
              <a:endParaRPr lang="ru-RU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11                время: 1 мин. кол-во баллов: 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государстве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100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городов, а из каждого из них выходит 4 дороги. Сколько всего дорог в государстве?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 к задаче 11        кол-во баллов: 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12               время: 3 мин. кол-во баллов: 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dirty="0" smtClean="0"/>
              <a:t> 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Среднее арифметическое шести чисел равно 17. После того, как одно и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шести чисел удалили, среднее арифметическое оставшихся пяти чисел оказалось равно 19. Найти удаленное число.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algn="l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задачи 12          кол-во баллов: 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FontTx/>
              <a:buNone/>
            </a:pPr>
            <a:endParaRPr lang="ru-RU" sz="2800" b="1" dirty="0" smtClean="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7*6=102-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сумма 6-ти чисел;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19*5=95- сумма 5-ти чисел;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102-95=7-удаленное число;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Ответ:7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13             время: 2 мин. кол-во баллов: 2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Замените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 арифметическим знаком так, чтобы получилось верное равенство: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1619250" y="3644900"/>
          <a:ext cx="5473700" cy="1871663"/>
        </p:xfrm>
        <a:graphic>
          <a:graphicData uri="http://schemas.openxmlformats.org/presentationml/2006/ole">
            <p:oleObj spid="_x0000_s7170" name="Формула" r:id="rId3" imgW="875920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 к задаче 13           кол-во баллов: 2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z="2800" smtClean="0"/>
          </a:p>
          <a:p>
            <a:pPr>
              <a:buFontTx/>
              <a:buNone/>
            </a:pPr>
            <a:endParaRPr lang="ru-RU" sz="2800" smtClean="0"/>
          </a:p>
          <a:p>
            <a:pPr>
              <a:buFontTx/>
              <a:buNone/>
            </a:pPr>
            <a:r>
              <a:rPr lang="ru-RU" sz="2800" smtClean="0"/>
              <a:t> 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43108" y="1571612"/>
          <a:ext cx="3367087" cy="1512887"/>
        </p:xfrm>
        <a:graphic>
          <a:graphicData uri="http://schemas.openxmlformats.org/presentationml/2006/ole">
            <p:oleObj spid="_x0000_s8194" name="Формула" r:id="rId3" imgW="875920" imgH="393529" progId="Equation.3">
              <p:embed/>
            </p:oleObj>
          </a:graphicData>
        </a:graphic>
      </p:graphicFrame>
      <p:graphicFrame>
        <p:nvGraphicFramePr>
          <p:cNvPr id="8195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1643042" y="3286124"/>
          <a:ext cx="4572000" cy="892175"/>
        </p:xfrm>
        <a:graphic>
          <a:graphicData uri="http://schemas.openxmlformats.org/presentationml/2006/ole">
            <p:oleObj spid="_x0000_s8195" name="Формула" r:id="rId4" imgW="1040948" imgH="203112" progId="Equation.3">
              <p:embed/>
            </p:oleObj>
          </a:graphicData>
        </a:graphic>
      </p:graphicFrame>
      <p:graphicFrame>
        <p:nvGraphicFramePr>
          <p:cNvPr id="8196" name="Object 11"/>
          <p:cNvGraphicFramePr>
            <a:graphicFrameLocks noChangeAspect="1"/>
          </p:cNvGraphicFramePr>
          <p:nvPr/>
        </p:nvGraphicFramePr>
        <p:xfrm>
          <a:off x="2143108" y="4643446"/>
          <a:ext cx="3744913" cy="1512888"/>
        </p:xfrm>
        <a:graphic>
          <a:graphicData uri="http://schemas.openxmlformats.org/presentationml/2006/ole">
            <p:oleObj spid="_x0000_s8196" name="Формула" r:id="rId5" imgW="1117115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14            время: 3 мин. кол-во баллов: 3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85926"/>
            <a:ext cx="7772400" cy="4233874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коробке лежат 15 шариков: серые, зеленые и желтые. Желтых в 7 раз больше зеленых. Сколько серых шаров в коробке</a:t>
            </a:r>
            <a:r>
              <a:rPr lang="ru-RU" sz="40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задачи14           кол-во баллов: 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28662" y="1428736"/>
            <a:ext cx="7772400" cy="483872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ru-RU" sz="2800" b="1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кол-во зеленых шариков, тогда 7х- кол-во желтых шариков, а 8х- кол-во зеленых и желтых вместе. Если х=1, то 8х=8, следовательно, серых шариков будет 15-8=7.</a:t>
            </a:r>
          </a:p>
          <a:p>
            <a:pPr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Если х=2, то 8х=16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&gt;15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ru-RU" sz="4000" b="1" dirty="0" smtClean="0"/>
              <a:t>                         </a:t>
            </a:r>
          </a:p>
          <a:p>
            <a:pPr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Ответ: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hangingPunct="1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задачи1                   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КОЛ-ВО БАЛЛОВ: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0,1,2,3,4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419350" y="2586038"/>
          <a:ext cx="114300" cy="215900"/>
        </p:xfrm>
        <a:graphic>
          <a:graphicData uri="http://schemas.openxmlformats.org/presentationml/2006/ole">
            <p:oleObj spid="_x0000_s2050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2051" name="Object 20"/>
          <p:cNvGraphicFramePr>
            <a:graphicFrameLocks noChangeAspect="1"/>
          </p:cNvGraphicFramePr>
          <p:nvPr>
            <p:ph sz="quarter" idx="2"/>
          </p:nvPr>
        </p:nvGraphicFramePr>
        <p:xfrm>
          <a:off x="4789488" y="1916113"/>
          <a:ext cx="2371725" cy="1225550"/>
        </p:xfrm>
        <a:graphic>
          <a:graphicData uri="http://schemas.openxmlformats.org/presentationml/2006/ole">
            <p:oleObj spid="_x0000_s2051" name="Формула" r:id="rId4" imgW="761669" imgH="393529" progId="Equation.3">
              <p:embed/>
            </p:oleObj>
          </a:graphicData>
        </a:graphic>
      </p:graphicFrame>
      <p:graphicFrame>
        <p:nvGraphicFramePr>
          <p:cNvPr id="2052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1236663" y="3860800"/>
          <a:ext cx="2206625" cy="1368425"/>
        </p:xfrm>
        <a:graphic>
          <a:graphicData uri="http://schemas.openxmlformats.org/presentationml/2006/ole">
            <p:oleObj spid="_x0000_s2052" name="Формула" r:id="rId5" imgW="634725" imgH="393529" progId="Equation.3">
              <p:embed/>
            </p:oleObj>
          </a:graphicData>
        </a:graphic>
      </p:graphicFrame>
      <p:graphicFrame>
        <p:nvGraphicFramePr>
          <p:cNvPr id="2054" name="Object 24"/>
          <p:cNvGraphicFramePr>
            <a:graphicFrameLocks noChangeAspect="1"/>
          </p:cNvGraphicFramePr>
          <p:nvPr>
            <p:ph sz="quarter" idx="4"/>
          </p:nvPr>
        </p:nvGraphicFramePr>
        <p:xfrm>
          <a:off x="5022850" y="3860800"/>
          <a:ext cx="2049463" cy="1296988"/>
        </p:xfrm>
        <a:graphic>
          <a:graphicData uri="http://schemas.openxmlformats.org/presentationml/2006/ole">
            <p:oleObj spid="_x0000_s2054" name="Формула" r:id="rId6" imgW="622030" imgH="393529" progId="Equation.3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827088" y="1916113"/>
          <a:ext cx="2881312" cy="1296987"/>
        </p:xfrm>
        <a:graphic>
          <a:graphicData uri="http://schemas.openxmlformats.org/presentationml/2006/ole">
            <p:oleObj spid="_x0000_s2053" name="Формула" r:id="rId7" imgW="634725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15                 время: 1 мин. кол-во баллов: 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 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Сколько существует правильных положительных несократимых дробей со знаменателем 12?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29600" cy="1143000"/>
          </a:xfrm>
        </p:spPr>
        <p:txBody>
          <a:bodyPr/>
          <a:lstStyle/>
          <a:p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 к задаче 15            кол-во баллов: 1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412875"/>
            <a:ext cx="7570787" cy="4425950"/>
          </a:xfrm>
          <a:solidFill>
            <a:schemeClr val="bg1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>
              <a:buFontTx/>
              <a:buNone/>
            </a:pPr>
            <a:endParaRPr lang="ru-RU" sz="2800" smtClean="0"/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339975" y="2708275"/>
          <a:ext cx="4038600" cy="1763713"/>
        </p:xfrm>
        <a:graphic>
          <a:graphicData uri="http://schemas.openxmlformats.org/presentationml/2006/ole">
            <p:oleObj spid="_x0000_s9218" name="Формула" r:id="rId3" imgW="90130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16              время: 3 мин. кол-во баллов: 3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   </a:t>
            </a:r>
          </a:p>
          <a:p>
            <a:pPr>
              <a:buFontTx/>
              <a:buNone/>
            </a:pPr>
            <a:r>
              <a:rPr lang="ru-RU" dirty="0" smtClean="0"/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Груша и помидор вместе весят 450гр, груша и баклажан весят вместе 750 гр., а баклажан и помидор имеют общий вес 650гр. Найдите вес груши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задачи 16          кол-во баллов: 3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ru-RU" sz="2800" b="1" dirty="0" smtClean="0"/>
              <a:t> </a:t>
            </a:r>
          </a:p>
          <a:p>
            <a:pPr>
              <a:buFontTx/>
              <a:buNone/>
            </a:pPr>
            <a:endParaRPr lang="ru-RU" sz="2800" b="1" dirty="0" smtClean="0"/>
          </a:p>
          <a:p>
            <a:pPr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г+п=450  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2г+п+б=1200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г+б=750  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2г=1200-650=550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б+п=650   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г=550:2=275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4000" dirty="0" smtClean="0"/>
          </a:p>
          <a:p>
            <a:pPr algn="ctr"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Ответ:  275г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2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время: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мин. кол-во баллов: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озере росли лилии. Каждый день их число удваивалось, и на 20-й день заросло все озеро. На какой день заросла половина озера?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 к задаче 2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кол-во баллов: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19-й день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3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время: 2 мин. кол-во баллов: 2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Найдите наименьшее четное число, в десятичной записи которого участвуют все цифры.</a:t>
            </a:r>
          </a:p>
          <a:p>
            <a:pPr eaLnBrk="1" hangingPunct="1">
              <a:buFontTx/>
              <a:buNone/>
            </a:pPr>
            <a:r>
              <a:rPr lang="ru-RU" sz="4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 к задаче 3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кол-во баллов: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1023456798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4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время: 3 мин. кол-во баллов: 3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Сорока может склевать яблоко за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минут. Заяц может сгрызть его за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минут, а ежик - за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минут. Останется ли что-то от яблока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 одну минуту, если они будут кушать вместе?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задачи 4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кол-во баллов: 3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400" b="1" smtClean="0"/>
              <a:t> </a:t>
            </a:r>
            <a:endParaRPr lang="ru-RU" sz="28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28596" y="1857364"/>
          <a:ext cx="8143931" cy="4275149"/>
        </p:xfrm>
        <a:graphic>
          <a:graphicData uri="http://schemas.openxmlformats.org/presentationml/2006/ole">
            <p:oleObj spid="_x0000_s3074" name="Формула" r:id="rId3" imgW="2425680" imgH="1269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976</TotalTime>
  <Words>825</Words>
  <Application>Microsoft Office PowerPoint</Application>
  <PresentationFormat>Экран (4:3)</PresentationFormat>
  <Paragraphs>153</Paragraphs>
  <Slides>33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Calibri</vt:lpstr>
      <vt:lpstr>Times New Roman</vt:lpstr>
      <vt:lpstr>Справедливость</vt:lpstr>
      <vt:lpstr>Microsoft Equation 3.0</vt:lpstr>
      <vt:lpstr>Документ Microsoft Word</vt:lpstr>
      <vt:lpstr>Устная олимпиада по математике</vt:lpstr>
      <vt:lpstr>ЗАДАЧА 1                 ВРЕМЯ:4 МИН. КОЛ-ВО БАЛЛОВ:0,1,2,3,4</vt:lpstr>
      <vt:lpstr>Решение задачи1                    КОЛ-ВО БАЛЛОВ:0,1,2,3,4</vt:lpstr>
      <vt:lpstr>ЗАДАЧА 2            время: 1 мин. кол-во баллов: 1</vt:lpstr>
      <vt:lpstr>Ответ к задаче 2                     кол-во баллов: 1</vt:lpstr>
      <vt:lpstr>Задача 3                 время: 2 мин. кол-во баллов: 2</vt:lpstr>
      <vt:lpstr>Ответ к задаче 3                          кол-во баллов: 2</vt:lpstr>
      <vt:lpstr>Задача 4                  время: 3 мин. кол-во баллов: 3</vt:lpstr>
      <vt:lpstr>Решение задачи 4                       кол-во баллов: 3</vt:lpstr>
      <vt:lpstr>Задача 5       время: 3 мин. кол-во баллов: 1 за каждое число</vt:lpstr>
      <vt:lpstr>Ответ к задаче 5          кол-во баллов: 1 за каждое число</vt:lpstr>
      <vt:lpstr>Задача 6                 время: 3 мин. кол-во  баллов: 3</vt:lpstr>
      <vt:lpstr>Ответ к задаче 6          кол-во баллов: 3 </vt:lpstr>
      <vt:lpstr>Задача 7                  время: 2 мин. кол-во баллов: 2</vt:lpstr>
      <vt:lpstr>Ответ к задаче 7             кол-во баллов: 2</vt:lpstr>
      <vt:lpstr>Задача 8               время: 2 мин. кол-во  баллов: 3</vt:lpstr>
      <vt:lpstr>Решение задачи 8               кол-во  баллов: 3</vt:lpstr>
      <vt:lpstr>Задача 9                  время: 3 мин. кол-во  баллов: 3</vt:lpstr>
      <vt:lpstr>Ответ к задаче 9            кол-во  баллов: 3</vt:lpstr>
      <vt:lpstr>Задача 10         время: 3 мин. кол-во баллов: 3</vt:lpstr>
      <vt:lpstr>Решение задачи 10             кол-во баллов: 3</vt:lpstr>
      <vt:lpstr>Задача 11                время: 1 мин. кол-во баллов: 2</vt:lpstr>
      <vt:lpstr>Ответ к задаче 11        кол-во баллов: 2</vt:lpstr>
      <vt:lpstr>Задача 12               время: 3 мин. кол-во баллов: 3</vt:lpstr>
      <vt:lpstr>Решение задачи 12          кол-во баллов: 3</vt:lpstr>
      <vt:lpstr>Задача 13             время: 2 мин. кол-во баллов: 2 </vt:lpstr>
      <vt:lpstr>Ответ к задаче 13           кол-во баллов: 2</vt:lpstr>
      <vt:lpstr>Задача 14            время: 3 мин. кол-во баллов: 3</vt:lpstr>
      <vt:lpstr>Решение задачи14           кол-во баллов: 3</vt:lpstr>
      <vt:lpstr>Задача 15                 время: 1 мин. кол-во баллов: 1</vt:lpstr>
      <vt:lpstr>Ответ к задаче 15            кол-во баллов: 1</vt:lpstr>
      <vt:lpstr>Задача 16              время: 3 мин. кол-во баллов: 3</vt:lpstr>
      <vt:lpstr>Решение задачи 16          кол-во баллов: 3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Районная устная математическая олимпиада  6 КЛАССЫ</dc:title>
  <dc:creator>Admin</dc:creator>
  <cp:lastModifiedBy>Ольга</cp:lastModifiedBy>
  <cp:revision>23</cp:revision>
  <dcterms:created xsi:type="dcterms:W3CDTF">2011-11-25T20:08:44Z</dcterms:created>
  <dcterms:modified xsi:type="dcterms:W3CDTF">2015-11-07T19:41:26Z</dcterms:modified>
</cp:coreProperties>
</file>