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57" r:id="rId6"/>
    <p:sldId id="259" r:id="rId7"/>
    <p:sldId id="261" r:id="rId8"/>
    <p:sldId id="263" r:id="rId9"/>
    <p:sldId id="264" r:id="rId10"/>
    <p:sldId id="268" r:id="rId11"/>
    <p:sldId id="27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1D1FF-CA43-4D43-85BC-50BEB1E7965E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8CDE6-BFA2-4448-B9EF-1BD4F7368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C0359-2BC2-4C45-AA7E-D2FAF89AD5C9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A51D5-1649-4BB0-8C62-53240776C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2F5F8-0FCC-472B-8E09-745EDFD2E6BB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0B566-34BE-4083-A2D6-B5469DFA5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D0CF9-1D7C-4752-8C65-BDA36F1253B8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695E1-F43E-4460-BB52-BC120E218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55E9B-C7A7-44C6-AD39-E47C544C8A22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37321-8D21-4766-A326-D32652037D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CF9EE-5A53-4EC4-999A-65C8AF8E4A57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D19F3-E03C-4360-B537-EA672D3B4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3ABCB-B200-4DCC-BD2B-288046EAEDB1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7D964-2F5A-461A-9EAC-A640B5889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7AE55-546C-4069-9A10-918BB60BB845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4D155-55AA-4D7C-B2EF-A3E31EF75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523AD-6D74-4AF0-964D-E106AC4718A1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8DA41-2854-4ECC-9325-154956FA5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F69BC-48D6-432A-B2A8-B128C0004E3D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EEA4D-D28B-4D0F-B59C-788DB8C01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516A4-632F-419A-AF2B-D8C888936FBB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EB30B-C9A7-4AF2-AF17-5B97C1DE20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7D4716-0DCB-4967-8B67-DB665EEEB1D3}" type="datetimeFigureOut">
              <a:rPr lang="ru-RU"/>
              <a:pPr>
                <a:defRPr/>
              </a:pPr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BBD412-8970-4655-AE00-CBFCBE0F89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ti-puti.com.ua/view_articles.php?id=802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3315" name="Рисунок 3" descr="http://www.primeschool.ru/wp-content/uploads/2011/12/portfolio-1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3" descr="http://www.primeschool.ru/wp-content/uploads/2011/12/portfolio-1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258888" y="2420938"/>
            <a:ext cx="684053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/>
              <a:t>Приёмы работы с таблицей умножения числа на 9 </a:t>
            </a:r>
          </a:p>
          <a:p>
            <a:pPr algn="ctr"/>
            <a:r>
              <a:rPr lang="ru-RU" sz="2800" b="1"/>
              <a:t>для детей с нарушением интеллекта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900113" y="333375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Муниципальное бюджетное общеобразовательное учреждение Средняя общеобразовательная школа №18 города Канска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284663" y="4292600"/>
            <a:ext cx="4103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Жеребор Юлия Викторовна, учитель-дефектолог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6628" name="Рисунок 3" descr="http://www.primeschool.ru/wp-content/uploads/2011/12/portfolio-1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755650" y="1125538"/>
            <a:ext cx="77755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ru-RU" sz="2400" b="1"/>
              <a:t>Перова М.Н.</a:t>
            </a:r>
            <a:r>
              <a:rPr lang="ru-RU" sz="2400"/>
              <a:t>Методика преподавания математики в специальной (коррекционной) школе </a:t>
            </a:r>
            <a:r>
              <a:rPr lang="en-US" sz="2400"/>
              <a:t>VIII </a:t>
            </a:r>
            <a:r>
              <a:rPr lang="ru-RU" sz="2400"/>
              <a:t>вида: Учеб, для студ. дефект, фак. педвузов. — 4-е изд., перераб. — М.: Гуманит. изд. ' центр ВЛАДОС, 2001. — 408 с.: ил. — (Коррекционная 1 педагогика).</a:t>
            </a:r>
          </a:p>
          <a:p>
            <a:pPr marL="342900" indent="-342900">
              <a:buFontTx/>
              <a:buChar char="•"/>
            </a:pPr>
            <a:r>
              <a:rPr lang="ru-RU" sz="2400"/>
              <a:t> Психология лиц с умственной отсталостью: Уч.- метод. пособие / Составитель Е.А. Калмыкова. – Курск: Курск. гос. ун-т, 2007. – 110 с. </a:t>
            </a:r>
          </a:p>
          <a:p>
            <a:pPr marL="342900" indent="-342900">
              <a:buFontTx/>
              <a:buChar char="•"/>
            </a:pPr>
            <a:endParaRPr lang="ru-RU" sz="2400"/>
          </a:p>
          <a:p>
            <a:pPr marL="342900" indent="-342900">
              <a:buFontTx/>
              <a:buChar char="•"/>
            </a:pPr>
            <a:r>
              <a:rPr lang="ru-RU" sz="2400">
                <a:hlinkClick r:id="rId3"/>
              </a:rPr>
              <a:t>http://uti-puti.com.ua/view_articles.php?id=802/</a:t>
            </a:r>
            <a:endParaRPr lang="ru-RU" sz="2400"/>
          </a:p>
          <a:p>
            <a:pPr marL="342900" indent="-342900">
              <a:buFontTx/>
              <a:buChar char="•"/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28676" name="Рисунок 3" descr="http://www.primeschool.ru/wp-content/uploads/2011/12/portfolio-1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WordArt 7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258888" y="2852738"/>
            <a:ext cx="6481762" cy="1296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Спасибо за внимание.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22532" name="Рисунок 3" descr="http://www.primeschool.ru/wp-content/uploads/2011/12/portfolio-1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11188" y="2081213"/>
            <a:ext cx="7273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/>
              <a:t>Добиться овладения учащимися системой доступных математических знаний, умений и навыков — главная общеобразовательная задача обучения математике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911225" y="3246438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,.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24580" name="Рисунок 3" descr="http://www.primeschool.ru/wp-content/uploads/2011/12/portfolio-1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827088" y="1941513"/>
            <a:ext cx="77057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/>
              <a:t>Успех в обучении математике школьников с нарушением интеллекта во многом зависит, с одной стороны, от учета трудностей и особенностей овладения ими математическими знаниями, а с другой — от учета потенциальных возможностей учащихся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Рисунок 3" descr="http://www.primeschool.ru/wp-content/uploads/2011/12/portfolio-1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«…Слабость памяти умственно отсталых проявляется в трудностях не столько получения и сохранения информации, сколько ее воспроизведения, и в этом их главное отличие от детей с нормальным интеллектом…»</a:t>
            </a:r>
          </a:p>
          <a:p>
            <a:pPr algn="r">
              <a:buFont typeface="Arial" charset="0"/>
              <a:buNone/>
            </a:pPr>
            <a:r>
              <a:rPr lang="ru-RU" smtClean="0"/>
              <a:t> В.Г. Петрова 1959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4339" name="Рисунок 3" descr="http://www.primeschool.ru/wp-content/uploads/2011/12/portfolio-1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755650" y="765175"/>
            <a:ext cx="7632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Предлагаем ребенку на черновике воспроизвести  в столбик таблицу умножения на 9, не записывая при этом ответы</a:t>
            </a: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1258888" y="260350"/>
            <a:ext cx="698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 </a:t>
            </a:r>
            <a:r>
              <a:rPr lang="ru-RU" b="1">
                <a:latin typeface="Calibri" pitchFamily="34" charset="0"/>
              </a:rPr>
              <a:t>МЕХАНИЧЕСКИЙ</a:t>
            </a:r>
          </a:p>
        </p:txBody>
      </p:sp>
      <p:sp>
        <p:nvSpPr>
          <p:cNvPr id="14342" name="Прямоугольник 6"/>
          <p:cNvSpPr>
            <a:spLocks noChangeArrowheads="1"/>
          </p:cNvSpPr>
          <p:nvPr/>
        </p:nvSpPr>
        <p:spPr bwMode="auto">
          <a:xfrm>
            <a:off x="1403350" y="1484313"/>
            <a:ext cx="9175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9х1=</a:t>
            </a:r>
          </a:p>
          <a:p>
            <a:r>
              <a:rPr lang="ru-RU" sz="2400" b="1">
                <a:latin typeface="Calibri" pitchFamily="34" charset="0"/>
              </a:rPr>
              <a:t>9Х2=</a:t>
            </a:r>
          </a:p>
          <a:p>
            <a:r>
              <a:rPr lang="ru-RU" sz="2400" b="1">
                <a:latin typeface="Calibri" pitchFamily="34" charset="0"/>
              </a:rPr>
              <a:t>9Х3=</a:t>
            </a:r>
          </a:p>
          <a:p>
            <a:r>
              <a:rPr lang="ru-RU" sz="2400" b="1">
                <a:latin typeface="Calibri" pitchFamily="34" charset="0"/>
              </a:rPr>
              <a:t>9Х4=</a:t>
            </a:r>
          </a:p>
          <a:p>
            <a:r>
              <a:rPr lang="ru-RU" sz="2400" b="1">
                <a:latin typeface="Calibri" pitchFamily="34" charset="0"/>
              </a:rPr>
              <a:t>9Х5=</a:t>
            </a:r>
          </a:p>
          <a:p>
            <a:r>
              <a:rPr lang="ru-RU" sz="2400" b="1">
                <a:latin typeface="Calibri" pitchFamily="34" charset="0"/>
              </a:rPr>
              <a:t>9Х6=</a:t>
            </a:r>
          </a:p>
          <a:p>
            <a:r>
              <a:rPr lang="ru-RU" sz="2400" b="1">
                <a:latin typeface="Calibri" pitchFamily="34" charset="0"/>
              </a:rPr>
              <a:t>9Х7=</a:t>
            </a:r>
          </a:p>
          <a:p>
            <a:r>
              <a:rPr lang="ru-RU" sz="2400" b="1">
                <a:latin typeface="Calibri" pitchFamily="34" charset="0"/>
              </a:rPr>
              <a:t>9Х8=</a:t>
            </a:r>
          </a:p>
          <a:p>
            <a:r>
              <a:rPr lang="ru-RU" sz="2400" b="1">
                <a:latin typeface="Calibri" pitchFamily="34" charset="0"/>
              </a:rPr>
              <a:t>9Х9=</a:t>
            </a:r>
            <a:endParaRPr lang="ru-RU" sz="2400" b="1"/>
          </a:p>
          <a:p>
            <a:r>
              <a:rPr lang="ru-RU" sz="2400" b="1"/>
              <a:t>9х10</a:t>
            </a:r>
          </a:p>
        </p:txBody>
      </p:sp>
      <p:sp>
        <p:nvSpPr>
          <p:cNvPr id="14343" name="Прямоугольник 7"/>
          <p:cNvSpPr>
            <a:spLocks noChangeArrowheads="1"/>
          </p:cNvSpPr>
          <p:nvPr/>
        </p:nvSpPr>
        <p:spPr bwMode="auto">
          <a:xfrm>
            <a:off x="2987675" y="2205038"/>
            <a:ext cx="158432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100" b="1"/>
              <a:t>9Х1=</a:t>
            </a:r>
            <a:r>
              <a:rPr lang="ru-RU" sz="2100" b="1">
                <a:solidFill>
                  <a:srgbClr val="FF66CC"/>
                </a:solidFill>
              </a:rPr>
              <a:t>0</a:t>
            </a:r>
          </a:p>
          <a:p>
            <a:r>
              <a:rPr lang="ru-RU" sz="2400" b="1">
                <a:latin typeface="Calibri" pitchFamily="34" charset="0"/>
              </a:rPr>
              <a:t>9Х2=</a:t>
            </a:r>
            <a:r>
              <a:rPr lang="ru-RU" sz="2400" b="1">
                <a:solidFill>
                  <a:srgbClr val="FF66CC"/>
                </a:solidFill>
                <a:latin typeface="Calibri" pitchFamily="34" charset="0"/>
              </a:rPr>
              <a:t>1</a:t>
            </a:r>
          </a:p>
          <a:p>
            <a:r>
              <a:rPr lang="ru-RU" sz="2400" b="1">
                <a:latin typeface="Calibri" pitchFamily="34" charset="0"/>
              </a:rPr>
              <a:t>9Х3=</a:t>
            </a:r>
            <a:r>
              <a:rPr lang="ru-RU" sz="2400" b="1">
                <a:solidFill>
                  <a:srgbClr val="FF66CC"/>
                </a:solidFill>
                <a:latin typeface="Calibri" pitchFamily="34" charset="0"/>
              </a:rPr>
              <a:t>2</a:t>
            </a:r>
          </a:p>
          <a:p>
            <a:r>
              <a:rPr lang="ru-RU" sz="2400" b="1">
                <a:latin typeface="Calibri" pitchFamily="34" charset="0"/>
              </a:rPr>
              <a:t>9Х4=</a:t>
            </a:r>
            <a:r>
              <a:rPr lang="ru-RU" sz="2400" b="1">
                <a:solidFill>
                  <a:srgbClr val="FF66CC"/>
                </a:solidFill>
                <a:latin typeface="Calibri" pitchFamily="34" charset="0"/>
              </a:rPr>
              <a:t>3</a:t>
            </a:r>
          </a:p>
          <a:p>
            <a:r>
              <a:rPr lang="ru-RU" sz="2400" b="1">
                <a:latin typeface="Calibri" pitchFamily="34" charset="0"/>
              </a:rPr>
              <a:t>9Х5=</a:t>
            </a:r>
            <a:r>
              <a:rPr lang="ru-RU" sz="2400" b="1">
                <a:solidFill>
                  <a:srgbClr val="FF66CC"/>
                </a:solidFill>
                <a:latin typeface="Calibri" pitchFamily="34" charset="0"/>
              </a:rPr>
              <a:t>4</a:t>
            </a:r>
          </a:p>
          <a:p>
            <a:r>
              <a:rPr lang="ru-RU" sz="2400" b="1">
                <a:latin typeface="Calibri" pitchFamily="34" charset="0"/>
              </a:rPr>
              <a:t>9Х6=</a:t>
            </a:r>
            <a:r>
              <a:rPr lang="ru-RU" sz="2400" b="1">
                <a:solidFill>
                  <a:srgbClr val="FF66CC"/>
                </a:solidFill>
                <a:latin typeface="Calibri" pitchFamily="34" charset="0"/>
              </a:rPr>
              <a:t>5</a:t>
            </a:r>
          </a:p>
          <a:p>
            <a:r>
              <a:rPr lang="ru-RU" sz="2400" b="1">
                <a:latin typeface="Calibri" pitchFamily="34" charset="0"/>
              </a:rPr>
              <a:t>9Х7=</a:t>
            </a:r>
            <a:r>
              <a:rPr lang="ru-RU" sz="2400" b="1">
                <a:solidFill>
                  <a:srgbClr val="FF66CC"/>
                </a:solidFill>
                <a:latin typeface="Calibri" pitchFamily="34" charset="0"/>
              </a:rPr>
              <a:t>6</a:t>
            </a:r>
          </a:p>
          <a:p>
            <a:r>
              <a:rPr lang="ru-RU" sz="2400" b="1">
                <a:latin typeface="Calibri" pitchFamily="34" charset="0"/>
              </a:rPr>
              <a:t>9Х8=</a:t>
            </a:r>
            <a:r>
              <a:rPr lang="ru-RU" sz="2400" b="1">
                <a:solidFill>
                  <a:srgbClr val="FF66CC"/>
                </a:solidFill>
                <a:latin typeface="Calibri" pitchFamily="34" charset="0"/>
              </a:rPr>
              <a:t>7</a:t>
            </a:r>
          </a:p>
          <a:p>
            <a:r>
              <a:rPr lang="ru-RU" sz="2400" b="1">
                <a:latin typeface="Calibri" pitchFamily="34" charset="0"/>
              </a:rPr>
              <a:t>9Х9=</a:t>
            </a:r>
            <a:r>
              <a:rPr lang="ru-RU" sz="2400" b="1">
                <a:solidFill>
                  <a:srgbClr val="FF66CC"/>
                </a:solidFill>
                <a:latin typeface="Calibri" pitchFamily="34" charset="0"/>
              </a:rPr>
              <a:t>8</a:t>
            </a:r>
            <a:endParaRPr lang="ru-RU" sz="2400" b="1">
              <a:solidFill>
                <a:srgbClr val="FF66CC"/>
              </a:solidFill>
            </a:endParaRPr>
          </a:p>
          <a:p>
            <a:r>
              <a:rPr lang="ru-RU" sz="2000" b="1"/>
              <a:t>9Х10=</a:t>
            </a:r>
            <a:r>
              <a:rPr lang="ru-RU" sz="2000" b="1">
                <a:solidFill>
                  <a:srgbClr val="FF66CC"/>
                </a:solidFill>
              </a:rPr>
              <a:t>9</a:t>
            </a:r>
          </a:p>
        </p:txBody>
      </p:sp>
      <p:sp>
        <p:nvSpPr>
          <p:cNvPr id="14344" name="Прямоугольник 8"/>
          <p:cNvSpPr>
            <a:spLocks noChangeArrowheads="1"/>
          </p:cNvSpPr>
          <p:nvPr/>
        </p:nvSpPr>
        <p:spPr bwMode="auto">
          <a:xfrm>
            <a:off x="2268538" y="1628775"/>
            <a:ext cx="5975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C66FF"/>
                </a:solidFill>
                <a:latin typeface="Calibri" pitchFamily="34" charset="0"/>
              </a:rPr>
              <a:t> Затем просим в столбик прописать числа по порядку:</a:t>
            </a:r>
          </a:p>
        </p:txBody>
      </p:sp>
      <p:sp>
        <p:nvSpPr>
          <p:cNvPr id="14345" name="Прямоугольник 9"/>
          <p:cNvSpPr>
            <a:spLocks noChangeArrowheads="1"/>
          </p:cNvSpPr>
          <p:nvPr/>
        </p:nvSpPr>
        <p:spPr bwMode="auto">
          <a:xfrm>
            <a:off x="4859338" y="2205038"/>
            <a:ext cx="3887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7030A0"/>
                </a:solidFill>
                <a:latin typeface="Calibri" pitchFamily="34" charset="0"/>
              </a:rPr>
              <a:t> Затем просим записать по порядку числа снизу-вверх</a:t>
            </a:r>
          </a:p>
        </p:txBody>
      </p:sp>
      <p:sp>
        <p:nvSpPr>
          <p:cNvPr id="14346" name="Прямоугольник 10"/>
          <p:cNvSpPr>
            <a:spLocks noChangeArrowheads="1"/>
          </p:cNvSpPr>
          <p:nvPr/>
        </p:nvSpPr>
        <p:spPr bwMode="auto">
          <a:xfrm>
            <a:off x="5651500" y="2852738"/>
            <a:ext cx="1493838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9х1=</a:t>
            </a:r>
            <a:r>
              <a:rPr lang="ru-RU" b="1">
                <a:solidFill>
                  <a:srgbClr val="FF66CC"/>
                </a:solidFill>
              </a:rPr>
              <a:t>0</a:t>
            </a:r>
            <a:r>
              <a:rPr lang="ru-RU" b="1">
                <a:solidFill>
                  <a:srgbClr val="CC66FF"/>
                </a:solidFill>
              </a:rPr>
              <a:t>9</a:t>
            </a:r>
          </a:p>
          <a:p>
            <a:r>
              <a:rPr lang="ru-RU" sz="2000" b="1">
                <a:latin typeface="Calibri" pitchFamily="34" charset="0"/>
              </a:rPr>
              <a:t>9Х2=</a:t>
            </a:r>
            <a:r>
              <a:rPr lang="ru-RU" sz="2000" b="1">
                <a:solidFill>
                  <a:srgbClr val="FF66CC"/>
                </a:solidFill>
                <a:latin typeface="Calibri" pitchFamily="34" charset="0"/>
              </a:rPr>
              <a:t>1</a:t>
            </a:r>
            <a:r>
              <a:rPr lang="ru-RU" sz="2000" b="1">
                <a:solidFill>
                  <a:srgbClr val="7030A0"/>
                </a:solidFill>
                <a:latin typeface="Calibri" pitchFamily="34" charset="0"/>
              </a:rPr>
              <a:t>8</a:t>
            </a:r>
          </a:p>
          <a:p>
            <a:r>
              <a:rPr lang="ru-RU" sz="2000" b="1">
                <a:latin typeface="Calibri" pitchFamily="34" charset="0"/>
              </a:rPr>
              <a:t>9Х3=</a:t>
            </a:r>
            <a:r>
              <a:rPr lang="ru-RU" sz="2000" b="1">
                <a:solidFill>
                  <a:srgbClr val="FF66CC"/>
                </a:solidFill>
                <a:latin typeface="Calibri" pitchFamily="34" charset="0"/>
              </a:rPr>
              <a:t>2</a:t>
            </a:r>
            <a:r>
              <a:rPr lang="ru-RU" sz="2000" b="1">
                <a:solidFill>
                  <a:srgbClr val="7030A0"/>
                </a:solidFill>
                <a:latin typeface="Calibri" pitchFamily="34" charset="0"/>
              </a:rPr>
              <a:t>7</a:t>
            </a:r>
          </a:p>
          <a:p>
            <a:r>
              <a:rPr lang="ru-RU" sz="2000" b="1">
                <a:latin typeface="Calibri" pitchFamily="34" charset="0"/>
              </a:rPr>
              <a:t>9Х4=</a:t>
            </a:r>
            <a:r>
              <a:rPr lang="ru-RU" sz="2000" b="1">
                <a:solidFill>
                  <a:srgbClr val="FF66CC"/>
                </a:solidFill>
                <a:latin typeface="Calibri" pitchFamily="34" charset="0"/>
              </a:rPr>
              <a:t>3</a:t>
            </a:r>
            <a:r>
              <a:rPr lang="ru-RU" sz="2000" b="1">
                <a:solidFill>
                  <a:srgbClr val="7030A0"/>
                </a:solidFill>
                <a:latin typeface="Calibri" pitchFamily="34" charset="0"/>
              </a:rPr>
              <a:t>6</a:t>
            </a:r>
          </a:p>
          <a:p>
            <a:r>
              <a:rPr lang="ru-RU" sz="2000" b="1">
                <a:latin typeface="Calibri" pitchFamily="34" charset="0"/>
              </a:rPr>
              <a:t>9Х5=</a:t>
            </a:r>
            <a:r>
              <a:rPr lang="ru-RU" sz="2000" b="1">
                <a:solidFill>
                  <a:srgbClr val="FF66CC"/>
                </a:solidFill>
                <a:latin typeface="Calibri" pitchFamily="34" charset="0"/>
              </a:rPr>
              <a:t>4</a:t>
            </a:r>
            <a:r>
              <a:rPr lang="ru-RU" sz="2000" b="1">
                <a:solidFill>
                  <a:srgbClr val="7030A0"/>
                </a:solidFill>
                <a:latin typeface="Calibri" pitchFamily="34" charset="0"/>
              </a:rPr>
              <a:t>5</a:t>
            </a:r>
          </a:p>
          <a:p>
            <a:r>
              <a:rPr lang="ru-RU" sz="2000" b="1">
                <a:latin typeface="Calibri" pitchFamily="34" charset="0"/>
              </a:rPr>
              <a:t>9Х6=</a:t>
            </a:r>
            <a:r>
              <a:rPr lang="ru-RU" sz="2000" b="1">
                <a:solidFill>
                  <a:srgbClr val="FF66CC"/>
                </a:solidFill>
                <a:latin typeface="Calibri" pitchFamily="34" charset="0"/>
              </a:rPr>
              <a:t>5</a:t>
            </a:r>
            <a:r>
              <a:rPr lang="ru-RU" sz="2000" b="1">
                <a:solidFill>
                  <a:srgbClr val="7030A0"/>
                </a:solidFill>
                <a:latin typeface="Calibri" pitchFamily="34" charset="0"/>
              </a:rPr>
              <a:t>4</a:t>
            </a:r>
          </a:p>
          <a:p>
            <a:r>
              <a:rPr lang="ru-RU" sz="2000" b="1">
                <a:latin typeface="Calibri" pitchFamily="34" charset="0"/>
              </a:rPr>
              <a:t>9Х7=</a:t>
            </a:r>
            <a:r>
              <a:rPr lang="ru-RU" sz="2000" b="1">
                <a:solidFill>
                  <a:srgbClr val="FF66CC"/>
                </a:solidFill>
                <a:latin typeface="Calibri" pitchFamily="34" charset="0"/>
              </a:rPr>
              <a:t>6</a:t>
            </a:r>
            <a:r>
              <a:rPr lang="ru-RU" sz="2000" b="1">
                <a:solidFill>
                  <a:srgbClr val="7030A0"/>
                </a:solidFill>
                <a:latin typeface="Calibri" pitchFamily="34" charset="0"/>
              </a:rPr>
              <a:t>3</a:t>
            </a:r>
          </a:p>
          <a:p>
            <a:r>
              <a:rPr lang="ru-RU" sz="2000" b="1">
                <a:latin typeface="Calibri" pitchFamily="34" charset="0"/>
              </a:rPr>
              <a:t>9Х8=</a:t>
            </a:r>
            <a:r>
              <a:rPr lang="ru-RU" sz="2000" b="1">
                <a:solidFill>
                  <a:srgbClr val="FF66CC"/>
                </a:solidFill>
                <a:latin typeface="Calibri" pitchFamily="34" charset="0"/>
              </a:rPr>
              <a:t>7</a:t>
            </a:r>
            <a:r>
              <a:rPr lang="ru-RU" sz="2000" b="1">
                <a:solidFill>
                  <a:srgbClr val="7030A0"/>
                </a:solidFill>
                <a:latin typeface="Calibri" pitchFamily="34" charset="0"/>
              </a:rPr>
              <a:t>2</a:t>
            </a:r>
          </a:p>
          <a:p>
            <a:r>
              <a:rPr lang="ru-RU" sz="2000" b="1">
                <a:latin typeface="Calibri" pitchFamily="34" charset="0"/>
              </a:rPr>
              <a:t>9Х9=</a:t>
            </a:r>
            <a:r>
              <a:rPr lang="ru-RU" sz="2000" b="1">
                <a:solidFill>
                  <a:srgbClr val="FF66CC"/>
                </a:solidFill>
                <a:latin typeface="Calibri" pitchFamily="34" charset="0"/>
              </a:rPr>
              <a:t>8</a:t>
            </a:r>
            <a:r>
              <a:rPr lang="ru-RU" sz="2000" b="1">
                <a:solidFill>
                  <a:srgbClr val="7030A0"/>
                </a:solidFill>
                <a:latin typeface="Calibri" pitchFamily="34" charset="0"/>
              </a:rPr>
              <a:t>1</a:t>
            </a:r>
            <a:endParaRPr lang="ru-RU" sz="2000" b="1">
              <a:solidFill>
                <a:srgbClr val="7030A0"/>
              </a:solidFill>
            </a:endParaRPr>
          </a:p>
          <a:p>
            <a:r>
              <a:rPr lang="ru-RU" b="1"/>
              <a:t>9х10=</a:t>
            </a:r>
            <a:r>
              <a:rPr lang="ru-RU" b="1">
                <a:solidFill>
                  <a:srgbClr val="FF66CC"/>
                </a:solidFill>
              </a:rPr>
              <a:t>9</a:t>
            </a:r>
            <a:r>
              <a:rPr lang="ru-RU" b="1">
                <a:solidFill>
                  <a:srgbClr val="7030A0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2" grpId="0"/>
      <p:bldP spid="14343" grpId="0" build="allAtOnce"/>
      <p:bldP spid="14344" grpId="0"/>
      <p:bldP spid="14345" grpId="0"/>
      <p:bldP spid="143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6387" name="Рисунок 3" descr="http://www.primeschool.ru/wp-content/uploads/2011/12/portfolio-1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971550" y="549275"/>
            <a:ext cx="6985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 </a:t>
            </a:r>
            <a:r>
              <a:rPr lang="ru-RU" b="1">
                <a:latin typeface="Calibri" pitchFamily="34" charset="0"/>
              </a:rPr>
              <a:t>ПО ПРИНЦИПУ ВЫЧИТАНИЯ</a:t>
            </a:r>
          </a:p>
        </p:txBody>
      </p:sp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3132138" y="1341438"/>
            <a:ext cx="3816350" cy="403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9х2= 20-2 =18</a:t>
            </a:r>
          </a:p>
          <a:p>
            <a:r>
              <a:rPr lang="ru-RU" sz="3200" b="1">
                <a:latin typeface="Calibri" pitchFamily="34" charset="0"/>
              </a:rPr>
              <a:t>9х3= 30-3 =27</a:t>
            </a:r>
          </a:p>
          <a:p>
            <a:r>
              <a:rPr lang="ru-RU" sz="3200" b="1">
                <a:latin typeface="Calibri" pitchFamily="34" charset="0"/>
              </a:rPr>
              <a:t>9х4= 40-4 =36</a:t>
            </a:r>
          </a:p>
          <a:p>
            <a:r>
              <a:rPr lang="ru-RU" sz="3200" b="1">
                <a:latin typeface="Calibri" pitchFamily="34" charset="0"/>
              </a:rPr>
              <a:t>9х5= 50-5 =45</a:t>
            </a:r>
          </a:p>
          <a:p>
            <a:r>
              <a:rPr lang="ru-RU" sz="3200" b="1">
                <a:latin typeface="Calibri" pitchFamily="34" charset="0"/>
              </a:rPr>
              <a:t>9х6= 60-6 =54</a:t>
            </a:r>
          </a:p>
          <a:p>
            <a:r>
              <a:rPr lang="ru-RU" sz="3200" b="1">
                <a:latin typeface="Calibri" pitchFamily="34" charset="0"/>
              </a:rPr>
              <a:t>9х7= 70-7 =63</a:t>
            </a:r>
          </a:p>
          <a:p>
            <a:r>
              <a:rPr lang="ru-RU" sz="3200" b="1">
                <a:latin typeface="Calibri" pitchFamily="34" charset="0"/>
              </a:rPr>
              <a:t>9х8= 80-8 =72</a:t>
            </a:r>
          </a:p>
          <a:p>
            <a:r>
              <a:rPr lang="ru-RU" sz="3200" b="1">
                <a:latin typeface="Calibri" pitchFamily="34" charset="0"/>
              </a:rPr>
              <a:t>9х9= 90-9 =81</a:t>
            </a:r>
          </a:p>
        </p:txBody>
      </p:sp>
      <p:sp>
        <p:nvSpPr>
          <p:cNvPr id="7" name="Арка 6"/>
          <p:cNvSpPr/>
          <p:nvPr/>
        </p:nvSpPr>
        <p:spPr>
          <a:xfrm rot="10800000">
            <a:off x="3563938" y="1700213"/>
            <a:ext cx="287337" cy="215900"/>
          </a:xfrm>
          <a:prstGeom prst="blockArc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8435" name="Рисунок 3" descr="http://www.primeschool.ru/wp-content/uploads/2011/12/portfolio-1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971550" y="549275"/>
            <a:ext cx="6985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ПО ПРИНЦИПУ СЛОЖЕНИЯ</a:t>
            </a: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3132138" y="1341438"/>
            <a:ext cx="3816350" cy="403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9х2= 1 + 8</a:t>
            </a:r>
          </a:p>
          <a:p>
            <a:r>
              <a:rPr lang="ru-RU" sz="3200" b="1">
                <a:latin typeface="Calibri" pitchFamily="34" charset="0"/>
              </a:rPr>
              <a:t>9х3= 2 + 7</a:t>
            </a:r>
          </a:p>
          <a:p>
            <a:r>
              <a:rPr lang="ru-RU" sz="3200" b="1">
                <a:latin typeface="Calibri" pitchFamily="34" charset="0"/>
              </a:rPr>
              <a:t>9х4= 3 + 6</a:t>
            </a:r>
          </a:p>
          <a:p>
            <a:r>
              <a:rPr lang="ru-RU" sz="3200" b="1">
                <a:latin typeface="Calibri" pitchFamily="34" charset="0"/>
              </a:rPr>
              <a:t>9х5= 4 + 5</a:t>
            </a:r>
          </a:p>
          <a:p>
            <a:r>
              <a:rPr lang="ru-RU" sz="3200" b="1">
                <a:latin typeface="Calibri" pitchFamily="34" charset="0"/>
              </a:rPr>
              <a:t>9х6= 5 + 4</a:t>
            </a:r>
          </a:p>
          <a:p>
            <a:r>
              <a:rPr lang="ru-RU" sz="3200" b="1">
                <a:latin typeface="Calibri" pitchFamily="34" charset="0"/>
              </a:rPr>
              <a:t>9х7= 6 + 3</a:t>
            </a:r>
          </a:p>
          <a:p>
            <a:r>
              <a:rPr lang="ru-RU" sz="3200" b="1">
                <a:latin typeface="Calibri" pitchFamily="34" charset="0"/>
              </a:rPr>
              <a:t>9х8= 7 + 2</a:t>
            </a:r>
          </a:p>
          <a:p>
            <a:r>
              <a:rPr lang="ru-RU" sz="3200" b="1">
                <a:latin typeface="Calibri" pitchFamily="34" charset="0"/>
              </a:rPr>
              <a:t>9х9= 8 + 1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08130" y="2334592"/>
            <a:ext cx="1347982" cy="19851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3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9</a:t>
            </a:r>
          </a:p>
        </p:txBody>
      </p:sp>
      <p:sp>
        <p:nvSpPr>
          <p:cNvPr id="9" name="Арка 8"/>
          <p:cNvSpPr/>
          <p:nvPr/>
        </p:nvSpPr>
        <p:spPr>
          <a:xfrm rot="10800000">
            <a:off x="3563938" y="1700213"/>
            <a:ext cx="287337" cy="215900"/>
          </a:xfrm>
          <a:prstGeom prst="blockArc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0483" name="Рисунок 3" descr="http://www.primeschool.ru/wp-content/uploads/2011/12/portfolio-1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971550" y="549275"/>
            <a:ext cx="6985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НА ПАЛЬЦАХ </a:t>
            </a:r>
          </a:p>
        </p:txBody>
      </p:sp>
      <p:pic>
        <p:nvPicPr>
          <p:cNvPr id="20486" name="Picture 6" descr="img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628775"/>
            <a:ext cx="7561262" cy="3627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1507" name="Рисунок 3" descr="http://www.primeschool.ru/wp-content/uploads/2011/12/portfolio-1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img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2276475"/>
            <a:ext cx="6192838" cy="2970213"/>
          </a:xfrm>
          <a:prstGeom prst="rect">
            <a:avLst/>
          </a:prstGeom>
          <a:noFill/>
        </p:spPr>
      </p:pic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3276600" y="692150"/>
            <a:ext cx="23050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9х3=</a:t>
            </a:r>
          </a:p>
        </p:txBody>
      </p:sp>
      <p:sp>
        <p:nvSpPr>
          <p:cNvPr id="21512" name="AutoShape 8"/>
          <p:cNvSpPr>
            <a:spLocks/>
          </p:cNvSpPr>
          <p:nvPr/>
        </p:nvSpPr>
        <p:spPr bwMode="auto">
          <a:xfrm rot="3311289">
            <a:off x="1584325" y="2384425"/>
            <a:ext cx="792163" cy="1008063"/>
          </a:xfrm>
          <a:prstGeom prst="leftBrace">
            <a:avLst>
              <a:gd name="adj1" fmla="val 10605"/>
              <a:gd name="adj2" fmla="val 50000"/>
            </a:avLst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3" name="AutoShape 9"/>
          <p:cNvSpPr>
            <a:spLocks/>
          </p:cNvSpPr>
          <p:nvPr/>
        </p:nvSpPr>
        <p:spPr bwMode="auto">
          <a:xfrm rot="5642801">
            <a:off x="4643438" y="1054100"/>
            <a:ext cx="792162" cy="3525838"/>
          </a:xfrm>
          <a:prstGeom prst="leftBrace">
            <a:avLst>
              <a:gd name="adj1" fmla="val 37091"/>
              <a:gd name="adj2" fmla="val 50000"/>
            </a:avLst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4" name="WordArt 10"/>
          <p:cNvSpPr>
            <a:spLocks noChangeArrowheads="1" noChangeShapeType="1" noTextEdit="1"/>
          </p:cNvSpPr>
          <p:nvPr/>
        </p:nvSpPr>
        <p:spPr bwMode="auto">
          <a:xfrm rot="-2626868">
            <a:off x="900113" y="2349500"/>
            <a:ext cx="1666875" cy="5238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десятки</a:t>
            </a:r>
          </a:p>
        </p:txBody>
      </p:sp>
      <p:sp>
        <p:nvSpPr>
          <p:cNvPr id="21515" name="WordArt 11"/>
          <p:cNvSpPr>
            <a:spLocks noChangeArrowheads="1" noChangeShapeType="1" noTextEdit="1"/>
          </p:cNvSpPr>
          <p:nvPr/>
        </p:nvSpPr>
        <p:spPr bwMode="auto">
          <a:xfrm>
            <a:off x="4211638" y="2133600"/>
            <a:ext cx="2160587" cy="2159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единицы</a:t>
            </a:r>
          </a:p>
        </p:txBody>
      </p:sp>
      <p:sp>
        <p:nvSpPr>
          <p:cNvPr id="21516" name="WordArt 12"/>
          <p:cNvSpPr>
            <a:spLocks noChangeArrowheads="1" noChangeShapeType="1" noTextEdit="1"/>
          </p:cNvSpPr>
          <p:nvPr/>
        </p:nvSpPr>
        <p:spPr bwMode="auto">
          <a:xfrm>
            <a:off x="1908175" y="3789363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21517" name="WordArt 13"/>
          <p:cNvSpPr>
            <a:spLocks noChangeArrowheads="1" noChangeShapeType="1" noTextEdit="1"/>
          </p:cNvSpPr>
          <p:nvPr/>
        </p:nvSpPr>
        <p:spPr bwMode="auto">
          <a:xfrm>
            <a:off x="6877050" y="3716338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7</a:t>
            </a:r>
          </a:p>
        </p:txBody>
      </p:sp>
      <p:sp>
        <p:nvSpPr>
          <p:cNvPr id="21518" name="WordArt 14"/>
          <p:cNvSpPr>
            <a:spLocks noChangeArrowheads="1" noChangeShapeType="1" noTextEdit="1"/>
          </p:cNvSpPr>
          <p:nvPr/>
        </p:nvSpPr>
        <p:spPr bwMode="auto">
          <a:xfrm>
            <a:off x="5795963" y="765175"/>
            <a:ext cx="576262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21519" name="WordArt 15"/>
          <p:cNvSpPr>
            <a:spLocks noChangeArrowheads="1" noChangeShapeType="1" noTextEdit="1"/>
          </p:cNvSpPr>
          <p:nvPr/>
        </p:nvSpPr>
        <p:spPr bwMode="auto">
          <a:xfrm>
            <a:off x="6588125" y="765175"/>
            <a:ext cx="5048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7</a:t>
            </a:r>
          </a:p>
        </p:txBody>
      </p:sp>
      <p:sp>
        <p:nvSpPr>
          <p:cNvPr id="21520" name="AutoShape 16"/>
          <p:cNvSpPr>
            <a:spLocks/>
          </p:cNvSpPr>
          <p:nvPr/>
        </p:nvSpPr>
        <p:spPr bwMode="auto">
          <a:xfrm rot="3311289">
            <a:off x="1584325" y="2384425"/>
            <a:ext cx="792163" cy="1008063"/>
          </a:xfrm>
          <a:prstGeom prst="leftBrace">
            <a:avLst>
              <a:gd name="adj1" fmla="val 10605"/>
              <a:gd name="adj2" fmla="val 50000"/>
            </a:avLst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1" name="AutoShape 17"/>
          <p:cNvSpPr>
            <a:spLocks/>
          </p:cNvSpPr>
          <p:nvPr/>
        </p:nvSpPr>
        <p:spPr bwMode="auto">
          <a:xfrm rot="5642801">
            <a:off x="4643438" y="1054100"/>
            <a:ext cx="792162" cy="3525838"/>
          </a:xfrm>
          <a:prstGeom prst="leftBrace">
            <a:avLst>
              <a:gd name="adj1" fmla="val 37091"/>
              <a:gd name="adj2" fmla="val 50000"/>
            </a:avLst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2" name="WordArt 18"/>
          <p:cNvSpPr>
            <a:spLocks noChangeArrowheads="1" noChangeShapeType="1" noTextEdit="1"/>
          </p:cNvSpPr>
          <p:nvPr/>
        </p:nvSpPr>
        <p:spPr bwMode="auto">
          <a:xfrm>
            <a:off x="4211638" y="2133600"/>
            <a:ext cx="2160587" cy="2159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единицы</a:t>
            </a:r>
          </a:p>
        </p:txBody>
      </p:sp>
      <p:sp>
        <p:nvSpPr>
          <p:cNvPr id="21523" name="AutoShape 19"/>
          <p:cNvSpPr>
            <a:spLocks/>
          </p:cNvSpPr>
          <p:nvPr/>
        </p:nvSpPr>
        <p:spPr bwMode="auto">
          <a:xfrm rot="3311289">
            <a:off x="1584325" y="2384425"/>
            <a:ext cx="792163" cy="1008063"/>
          </a:xfrm>
          <a:prstGeom prst="leftBrace">
            <a:avLst>
              <a:gd name="adj1" fmla="val 10605"/>
              <a:gd name="adj2" fmla="val 50000"/>
            </a:avLst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4" name="AutoShape 20"/>
          <p:cNvSpPr>
            <a:spLocks/>
          </p:cNvSpPr>
          <p:nvPr/>
        </p:nvSpPr>
        <p:spPr bwMode="auto">
          <a:xfrm rot="5642801">
            <a:off x="4643438" y="1054100"/>
            <a:ext cx="792162" cy="3525838"/>
          </a:xfrm>
          <a:prstGeom prst="leftBrace">
            <a:avLst>
              <a:gd name="adj1" fmla="val 37091"/>
              <a:gd name="adj2" fmla="val 50000"/>
            </a:avLst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1529" name="Group 25"/>
          <p:cNvGrpSpPr>
            <a:grpSpLocks/>
          </p:cNvGrpSpPr>
          <p:nvPr/>
        </p:nvGrpSpPr>
        <p:grpSpPr bwMode="auto">
          <a:xfrm>
            <a:off x="900113" y="2133600"/>
            <a:ext cx="5902325" cy="1150938"/>
            <a:chOff x="567" y="1344"/>
            <a:chExt cx="3718" cy="725"/>
          </a:xfrm>
        </p:grpSpPr>
        <p:sp>
          <p:nvSpPr>
            <p:cNvPr id="21525" name="WordArt 21"/>
            <p:cNvSpPr>
              <a:spLocks noChangeArrowheads="1" noChangeShapeType="1" noTextEdit="1"/>
            </p:cNvSpPr>
            <p:nvPr/>
          </p:nvSpPr>
          <p:spPr bwMode="auto">
            <a:xfrm rot="-2626868">
              <a:off x="567" y="1480"/>
              <a:ext cx="1050" cy="33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десятки</a:t>
              </a:r>
            </a:p>
          </p:txBody>
        </p:sp>
        <p:sp>
          <p:nvSpPr>
            <p:cNvPr id="21526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2653" y="1344"/>
              <a:ext cx="1361" cy="13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единицы</a:t>
              </a:r>
            </a:p>
          </p:txBody>
        </p:sp>
        <p:sp>
          <p:nvSpPr>
            <p:cNvPr id="21527" name="AutoShape 23"/>
            <p:cNvSpPr>
              <a:spLocks/>
            </p:cNvSpPr>
            <p:nvPr/>
          </p:nvSpPr>
          <p:spPr bwMode="auto">
            <a:xfrm rot="3311289">
              <a:off x="998" y="1502"/>
              <a:ext cx="499" cy="635"/>
            </a:xfrm>
            <a:prstGeom prst="leftBrace">
              <a:avLst>
                <a:gd name="adj1" fmla="val 10605"/>
                <a:gd name="adj2" fmla="val 50000"/>
              </a:avLst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28" name="AutoShape 24"/>
            <p:cNvSpPr>
              <a:spLocks/>
            </p:cNvSpPr>
            <p:nvPr/>
          </p:nvSpPr>
          <p:spPr bwMode="auto">
            <a:xfrm rot="5642801">
              <a:off x="2925" y="664"/>
              <a:ext cx="499" cy="2221"/>
            </a:xfrm>
            <a:prstGeom prst="leftBrace">
              <a:avLst>
                <a:gd name="adj1" fmla="val 37091"/>
                <a:gd name="adj2" fmla="val 50000"/>
              </a:avLst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  <p:bldP spid="21513" grpId="0" animBg="1"/>
      <p:bldP spid="21514" grpId="0" animBg="1"/>
      <p:bldP spid="21515" grpId="0" animBg="1"/>
      <p:bldP spid="21516" grpId="0" animBg="1"/>
      <p:bldP spid="21517" grpId="0" animBg="1"/>
      <p:bldP spid="21520" grpId="0" animBg="1"/>
      <p:bldP spid="21521" grpId="0" animBg="1"/>
      <p:bldP spid="21522" grpId="0" animBg="1"/>
      <p:bldP spid="21523" grpId="0" animBg="1"/>
      <p:bldP spid="2152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391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XTreme</cp:lastModifiedBy>
  <cp:revision>13</cp:revision>
  <dcterms:modified xsi:type="dcterms:W3CDTF">2015-11-17T15:26:57Z</dcterms:modified>
</cp:coreProperties>
</file>