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4" r:id="rId4"/>
    <p:sldId id="278" r:id="rId5"/>
    <p:sldId id="260" r:id="rId6"/>
    <p:sldId id="261" r:id="rId7"/>
    <p:sldId id="275" r:id="rId8"/>
    <p:sldId id="280" r:id="rId9"/>
    <p:sldId id="264" r:id="rId10"/>
    <p:sldId id="273" r:id="rId11"/>
    <p:sldId id="281" r:id="rId12"/>
    <p:sldId id="279" r:id="rId13"/>
    <p:sldId id="282" r:id="rId14"/>
    <p:sldId id="277" r:id="rId15"/>
    <p:sldId id="283" r:id="rId16"/>
    <p:sldId id="285" r:id="rId17"/>
    <p:sldId id="286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71FC9-422A-4486-8ADC-C3D908D203C3}" type="datetimeFigureOut">
              <a:rPr lang="ru-RU" smtClean="0"/>
              <a:pPr/>
              <a:t>21.10.2015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49EBD-60CE-410E-BFC5-BBC6F3200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tvoyrebenok.ru/images/presentation/school/b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Конспект индивидуального занятия на тему: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«Дифференциация звуков [С]-[Ш] в слогах, 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словах, словосочетаниях и предложениях»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Составил: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учитель – логопед 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К  Андреева Н. С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МКДОУ ЦРР – детский сад № 17 г. Россоши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solnyshkokazaki.ucoz.ru/31362-Vector_Bulletin_Vol_2_No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Дидактическая игра «Измени слово»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ru-RU" sz="3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Следующая остановка «Заменяй - </a:t>
            </a:r>
            <a:r>
              <a:rPr kumimoji="0" lang="ru-RU" sz="3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</a:t>
            </a:r>
            <a:r>
              <a:rPr kumimoji="0" lang="ru-RU" sz="3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».Игра с </a:t>
            </a:r>
            <a:r>
              <a:rPr kumimoji="0" lang="ru-RU" sz="3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мяом</a:t>
            </a:r>
            <a:r>
              <a:rPr kumimoji="0" lang="ru-RU" sz="3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Замени  звук [С] на звук [Ш].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Саша уже научилась правильно произносить звук [С] и произносит</a:t>
            </a:r>
            <a:r>
              <a:rPr kumimoji="0" lang="ru-R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его во всех словах где есть звук [Ш]. Исправь Сашу.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ша              со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су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шу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Сы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ста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шпа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шма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сла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шла           сна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Сутки – шутки                  миска  - мишка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Каска – кашка                   касса – каша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Маска – Машка                плюс – плюш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ditina.com.ua/011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Дидактическая игра «Про что можно сказать?»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26876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Мы остановились у магазина.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Ребёнку предлагают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посмотреть на витрины магазина какие интересные предметы здесь продаются. Про какие из этих предметов можно сказать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большой?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- ой,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Самолёт, слон, башня.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Про что можно сказать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пушистый?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- ой, -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Кашка, собака, шапка, мишка.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А </a:t>
            </a: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смешной?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(-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-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ые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-ой) 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Неваляшка, собака и т. д.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Поехали дальше. Спустили пар: </a:t>
            </a:r>
            <a:r>
              <a:rPr kumimoji="0" lang="ru-RU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с-с-с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www.dream-wallpaper.com/free-wallpaper/art-wallpaper/bulletin-board-wallpaper/1024x768/free-wallpaper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Динамическая пауза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851920" y="1340768"/>
            <a:ext cx="4896544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два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три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четыре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пять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Все умеем мы считать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Отдыхать умеем тоже.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Руки за спину положим.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Голову поднимем выше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легко –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легко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подышим…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Раз, два! – выше голова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Три, четыре – руки шире.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 – подняться, подтянуться,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Два – согнуться, разогнуться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 в ладоши три хлопка,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Головою три кивка.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четыре – руки шире,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Пять – руками помахать,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Шесть – за стол тихонько сядь.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player.myshared.ru/1182059/data/images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Звуковой анализ слова Саша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Остановка «</a:t>
            </a:r>
            <a:r>
              <a:rPr kumimoji="0" lang="ru-RU" sz="32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Схемкино</a:t>
            </a:r>
            <a:r>
              <a:rPr kumimoji="0" lang="ru-RU" sz="32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Необходимо выложить схему имени – Саша.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Сколько слогов в слове Саша? Назови их.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Какой первый звук в слоге «СА»? Второй?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Какой второй слог? С какого звука начинается второй слог?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Какие звуки во втором слоге?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static.wixstatic.com/media/b05adb_ab6c717d15b24c66a9575c264b8f281c.jpg_srz_979_1008_85_22_0.50_1.20_0.00_jpg_sr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САША</a:t>
            </a:r>
            <a:endParaRPr kumimoji="0" lang="ru-RU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3491880" y="285293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211960" y="2852936"/>
            <a:ext cx="457200" cy="4572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860032" y="285293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508104" y="2852936"/>
            <a:ext cx="457200" cy="4572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korebo.74335s001.edusite.ru/DswMedia/11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Сравнение слов, отличающихся одним звуком и буквой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Остановка «Угадай-ка»?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Угадай, каким одним словом нужно закончить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предложение. Тебе помогут картинки(шут, мышка,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маска, каша, каска).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Клоун – это ……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сосны огромный …………..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Кошка съела бедную ……..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Снегурочка подарила</a:t>
            </a:r>
            <a:r>
              <a:rPr kumimoji="0" lang="ru-RU" sz="33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Маше ……</a:t>
            </a:r>
            <a:endParaRPr kumimoji="0" lang="ru-RU" sz="3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Малыш ест вкусную …….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солдата большая …….. 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http://festival.1september.ru/articles/576152/img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1590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576152/img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077072"/>
            <a:ext cx="1676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estival.1september.ru/articles/576152/img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869160"/>
            <a:ext cx="8286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festival.1september.ru/articles/576152/img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373216"/>
            <a:ext cx="952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easyen.ru/_ld/131/63594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Чтение слов с пропущенными буквами С-Ш; составление  предложений с данными словами, используя предлоги.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340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Остановка «Яблочная».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Посмотри, какие красивые яблоки! Тебе надо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собрать все яблоки, но яблоки не простые  на них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напечатаны слова, в которых пропущены буквы «С» и «Ш».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Сорви яблоко, вставь пропущенные буквы и прочитай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получившиеся слова.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Назови  звуки пропущенные в словах?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теперь придумай с данными словами предложения,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используя  предлог, который написан на листочке 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выложи схему каждого предложения.  Выполнив задание,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 яблоко в корзину.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www.ppt-backgrounds.net/wp-content/uploads/2012/12/Nature-with-Sky-ppt-Backgrounds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www.vaprlife.com/thumbnail.asp?file=assets/images/fruit-apples-wallpapers0_thumbnail.jpg&amp;maxx=150&amp;maxy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http://www.vaprlife.com/thumbnail.asp?file=assets/images/fruit-apples-wallpapers0_thumbnail.jpg&amp;maxx=150&amp;maxy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56384"/>
          </a:xfrm>
          <a:prstGeom prst="rect">
            <a:avLst/>
          </a:prstGeom>
          <a:noFill/>
        </p:spPr>
      </p:pic>
      <p:pic>
        <p:nvPicPr>
          <p:cNvPr id="8" name="Picture 2" descr="http://www.vaprlife.com/thumbnail.asp?file=assets/images/fruit-apples-wallpapers0_thumbnail.jpg&amp;maxx=150&amp;maxy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</p:spPr>
      </p:pic>
      <p:pic>
        <p:nvPicPr>
          <p:cNvPr id="9" name="Picture 2" descr="http://www.vaprlife.com/thumbnail.asp?file=assets/images/fruit-apples-wallpapers0_thumbnail.jpg&amp;maxx=150&amp;maxy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572000" cy="357301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75656" y="1340768"/>
            <a:ext cx="1728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…УБА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4168" y="1412776"/>
            <a:ext cx="1604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…ОДА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4797152"/>
            <a:ext cx="1664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…ТУЛ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4797152"/>
            <a:ext cx="1917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КО…КА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8" y="188640"/>
            <a:ext cx="4363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В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188640"/>
            <a:ext cx="739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НА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3501008"/>
            <a:ext cx="1062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ПОД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573016"/>
            <a:ext cx="667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ЗА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mtdata.ru/u28/photoEB98/20523923227-0/hu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ages.myshared.ru/6/562093/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3212976"/>
            <a:ext cx="2178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«Качели»</a:t>
            </a:r>
            <a:endParaRPr lang="ru-RU" sz="3600" dirty="0"/>
          </a:p>
        </p:txBody>
      </p:sp>
      <p:pic>
        <p:nvPicPr>
          <p:cNvPr id="6" name="Picture 2" descr="http://dou24.ru/305/images/stories/st_vospitatel/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996952"/>
            <a:ext cx="1152128" cy="10081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915816" y="4221088"/>
            <a:ext cx="2411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«Лопатка»</a:t>
            </a:r>
            <a:endParaRPr lang="ru-RU" sz="3600" dirty="0"/>
          </a:p>
        </p:txBody>
      </p:sp>
      <p:pic>
        <p:nvPicPr>
          <p:cNvPr id="8" name="Picture 6" descr="https://im0-tub-ru.yandex.net/i?id=c073196dac5ef60b5cb6a84222b286c2&amp;n=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005064"/>
            <a:ext cx="1368152" cy="9525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5157192"/>
            <a:ext cx="662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«Накажем непослушный язычок»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5949280"/>
            <a:ext cx="2605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«Чашечка»</a:t>
            </a:r>
            <a:endParaRPr lang="ru-RU" dirty="0"/>
          </a:p>
        </p:txBody>
      </p:sp>
      <p:pic>
        <p:nvPicPr>
          <p:cNvPr id="11" name="Picture 8" descr="http://pandia.ru/text/79/468/images/image012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805264"/>
            <a:ext cx="1133475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skachatkartinki.ru/img/picture/Sep/15/4fe2290192a6d66116d98d35b1df209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Содержимое 3" descr="http://festival.1september.ru/articles/587338/img12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632848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Дыхательная гимнастика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zhukds19.edumsko.ru/images/users-files/zhukds19/samer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ww.paolareina.com.ua/42-86-large/kukla-modnitsa-kerol-paola-reina-v-krasn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772816"/>
            <a:ext cx="5112568" cy="4608512"/>
          </a:xfrm>
          <a:prstGeom prst="rect">
            <a:avLst/>
          </a:prstGeom>
          <a:noFill/>
        </p:spPr>
      </p:pic>
      <p:pic>
        <p:nvPicPr>
          <p:cNvPr id="6" name="Picture 8" descr="http://ja-rastu.ru/uploads/posts/2012-06/1338967379_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411760" cy="3068960"/>
          </a:xfrm>
          <a:prstGeom prst="rect">
            <a:avLst/>
          </a:prstGeom>
          <a:noFill/>
        </p:spPr>
      </p:pic>
      <p:pic>
        <p:nvPicPr>
          <p:cNvPr id="7" name="Picture 6" descr="http://ja-rastu.ru/uploads/posts/2012-06/1338967539_2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89040"/>
            <a:ext cx="2123728" cy="3068960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Кукла  Саша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6" name="Picture 8" descr="http://smartnews.ru/storage/c/2013/07/18/1374155727_380915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20" name="Picture 12" descr="http://andiga.ru/265-585-thickbox/avariynyy-nabor-avtomobilista-tehosmotr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1547663" cy="2132856"/>
          </a:xfrm>
          <a:prstGeom prst="rect">
            <a:avLst/>
          </a:prstGeom>
          <a:noFill/>
        </p:spPr>
      </p:pic>
      <p:pic>
        <p:nvPicPr>
          <p:cNvPr id="17422" name="Picture 14" descr="http://images.slobber.ru/tmp/e65a11fd5b02a372f51952c88f0a62_272_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724399"/>
            <a:ext cx="1762125" cy="2133601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419872" y="5288340"/>
            <a:ext cx="5580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Ш-Ш-Ш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es-evrostil.narod.ru/foto/vodoemi/prud-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5013176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С-С-С-С-С-С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business-colleg.ru/controllers/image/aHR0cDovL3d3dy50dm95cmViZW5vay5ydS9pbWFnZXMvcHJlc2VudGF0aW9uL25pY2UvYi8wMTIuan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Артикуляция звуков.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" y="1174776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Произнеси звуки по схеме, где стрелки указывают положение языка.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http://festival.1september.ru/articles/576152/img3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82089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kachatkartinki.ru/img/picture/Sep/15/4fe2290192a6d66116d98d35b1df2095/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Дифференциация звуков [С]- [Ш] на слух и в произношении: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052736"/>
            <a:ext cx="8507288" cy="580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Первая остановка «</a:t>
            </a:r>
            <a:r>
              <a:rPr kumimoji="0" lang="ru-RU" sz="4400" b="1" i="1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Чистоговоркино</a:t>
            </a:r>
            <a:r>
              <a:rPr kumimoji="0" lang="ru-RU" sz="44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Повторяй за мной.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 вверх – ша-ша-ша, каша, пышка и лапша.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 вниз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са-са-са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масло, сыр и колбаса.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 вверх – ша-ша-ша, уши, шея и душа.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Язык вниз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са-са-са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глазки, спинка и коса.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ша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со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шо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уш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аш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ос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уш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мама моет малыша.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шу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я письмо тебе пишу.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в лесу бегает лиса.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– у Вовы колесо.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Определение количество слогов в словах.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13" descr="Дом-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347864" cy="295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 descr="Дом-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268760"/>
            <a:ext cx="298861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45.beon.ru/40/83/2198340/65/81879765/Sunduk20op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293096"/>
            <a:ext cx="2376264" cy="23488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187624" y="1556792"/>
            <a:ext cx="576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148478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22534" name="Picture 6" descr="http://dg54.mycdn.me/getImage?photoId=513524415034&amp;photoType=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797152"/>
            <a:ext cx="1219200" cy="1209676"/>
          </a:xfrm>
          <a:prstGeom prst="rect">
            <a:avLst/>
          </a:prstGeom>
          <a:noFill/>
        </p:spPr>
      </p:pic>
      <p:pic>
        <p:nvPicPr>
          <p:cNvPr id="22536" name="Picture 8" descr="http://www.724tikla.com/i/ARTIKEL+BOBI+19+CM/176/ProductImage/2011/05/ri83138_ft1_mf132927-jpg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093296"/>
            <a:ext cx="936104" cy="1028328"/>
          </a:xfrm>
          <a:prstGeom prst="rect">
            <a:avLst/>
          </a:prstGeom>
          <a:noFill/>
        </p:spPr>
      </p:pic>
      <p:pic>
        <p:nvPicPr>
          <p:cNvPr id="22538" name="Picture 10" descr="http://blackver.com/pictures/pages/projects/murtiki/alfavit/sha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445224"/>
            <a:ext cx="1080120" cy="1008112"/>
          </a:xfrm>
          <a:prstGeom prst="rect">
            <a:avLst/>
          </a:prstGeom>
          <a:noFill/>
        </p:spPr>
      </p:pic>
      <p:pic>
        <p:nvPicPr>
          <p:cNvPr id="22540" name="Picture 12" descr="http://img-fotki.yandex.ru/get/5643/16969765.110/0_704fe_9efcb8af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5517232"/>
            <a:ext cx="936104" cy="936104"/>
          </a:xfrm>
          <a:prstGeom prst="rect">
            <a:avLst/>
          </a:prstGeom>
          <a:noFill/>
        </p:spPr>
      </p:pic>
      <p:pic>
        <p:nvPicPr>
          <p:cNvPr id="22542" name="Picture 14" descr="http://pandia.ru/text/79/476/images/image002_4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6165304"/>
            <a:ext cx="1032892" cy="961659"/>
          </a:xfrm>
          <a:prstGeom prst="rect">
            <a:avLst/>
          </a:prstGeom>
          <a:noFill/>
        </p:spPr>
      </p:pic>
      <p:pic>
        <p:nvPicPr>
          <p:cNvPr id="22544" name="Picture 16" descr="http://fs00.infourok.ru/images/doc/235/120408/1/hello_html_9538de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4869160"/>
            <a:ext cx="864096" cy="838201"/>
          </a:xfrm>
          <a:prstGeom prst="rect">
            <a:avLst/>
          </a:prstGeom>
          <a:noFill/>
        </p:spPr>
      </p:pic>
      <p:pic>
        <p:nvPicPr>
          <p:cNvPr id="22548" name="Picture 20" descr="http://img2.nipic.com/2008-01-01/200811182159948_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5445224"/>
            <a:ext cx="1079104" cy="1076326"/>
          </a:xfrm>
          <a:prstGeom prst="rect">
            <a:avLst/>
          </a:prstGeom>
          <a:noFill/>
        </p:spPr>
      </p:pic>
      <p:pic>
        <p:nvPicPr>
          <p:cNvPr id="22550" name="Picture 22" descr="http://office-prestige.com.ua/media/catalog/product/cache/1/thumbnail/84x81/9df78eab33525d08d6e5fb8d27136e95/h/0/h002293_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87824" y="4869160"/>
            <a:ext cx="800100" cy="771525"/>
          </a:xfrm>
          <a:prstGeom prst="rect">
            <a:avLst/>
          </a:prstGeom>
          <a:noFill/>
        </p:spPr>
      </p:pic>
      <p:pic>
        <p:nvPicPr>
          <p:cNvPr id="22552" name="Picture 24" descr="http://totalminerforums.net/index.php?PHPSESSID=q02e89kqpb0je7om7gvhh5sms1&amp;action=dlattach;attach=1100;type=avatar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6093296"/>
            <a:ext cx="619125" cy="466726"/>
          </a:xfrm>
          <a:prstGeom prst="rect">
            <a:avLst/>
          </a:prstGeom>
          <a:noFill/>
        </p:spPr>
      </p:pic>
      <p:pic>
        <p:nvPicPr>
          <p:cNvPr id="22554" name="Picture 26" descr="http://skygear.ru/images/thumbs/products/108689-120x12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8104" y="5915024"/>
            <a:ext cx="1143000" cy="9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92229E-6 L 0.14166 -0.1679 " pathEditMode="relative" ptsTypes="AA">
                                      <p:cBhvr>
                                        <p:cTn id="13" dur="2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63645E-6 L -0.02361 -0.1154 " pathEditMode="relative" ptsTypes="AA">
                                      <p:cBhvr>
                                        <p:cTn id="24" dur="2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3876E-6 L -0.29132 -0.36702 " pathEditMode="relative" ptsTypes="AA">
                                      <p:cBhvr>
                                        <p:cTn id="35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82054E-6 L 0.38594 -0.35661 " pathEditMode="relative" ptsTypes="AA">
                                      <p:cBhvr>
                                        <p:cTn id="4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8575E-6 L -0.27552 -0.4512 " pathEditMode="relative" ptsTypes="AA">
                                      <p:cBhvr>
                                        <p:cTn id="57" dur="2000" fill="hold"/>
                                        <p:tgtEl>
                                          <p:spTgt spid="22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70213E-6 L 0.40955 -0.28331 " pathEditMode="relative" ptsTypes="AA">
                                      <p:cBhvr>
                                        <p:cTn id="6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2.40518E-7 L -0.45678 -0.59389 " pathEditMode="relative" ptsTypes="AA">
                                      <p:cBhvr>
                                        <p:cTn id="79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3 0.03098 L 0.42396 -0.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8.69565E-7 L -0.43316 -0.44056 " pathEditMode="relative" ptsTypes="AA">
                                      <p:cBhvr>
                                        <p:cTn id="101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5.17114E-6 L 0.09445 -0.37765 " pathEditMode="relative" ptsTypes="AA">
                                      <p:cBhvr>
                                        <p:cTn id="11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718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Определение количество слогов в словах.   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гимнастика.</dc:title>
  <dc:creator>р</dc:creator>
  <cp:lastModifiedBy>р</cp:lastModifiedBy>
  <cp:revision>31</cp:revision>
  <dcterms:created xsi:type="dcterms:W3CDTF">2015-10-12T10:44:10Z</dcterms:created>
  <dcterms:modified xsi:type="dcterms:W3CDTF">2015-10-21T12:18:25Z</dcterms:modified>
</cp:coreProperties>
</file>