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58" r:id="rId5"/>
    <p:sldId id="287" r:id="rId6"/>
    <p:sldId id="288" r:id="rId7"/>
    <p:sldId id="289" r:id="rId8"/>
    <p:sldId id="290" r:id="rId9"/>
    <p:sldId id="291" r:id="rId10"/>
    <p:sldId id="292" r:id="rId11"/>
    <p:sldId id="279" r:id="rId12"/>
    <p:sldId id="286" r:id="rId13"/>
    <p:sldId id="293" r:id="rId14"/>
    <p:sldId id="294" r:id="rId15"/>
    <p:sldId id="261" r:id="rId16"/>
    <p:sldId id="268" r:id="rId17"/>
    <p:sldId id="282" r:id="rId18"/>
    <p:sldId id="283" r:id="rId19"/>
    <p:sldId id="295" r:id="rId20"/>
    <p:sldId id="296" r:id="rId21"/>
    <p:sldId id="297" r:id="rId22"/>
    <p:sldId id="298" r:id="rId23"/>
    <p:sldId id="273" r:id="rId24"/>
    <p:sldId id="274" r:id="rId25"/>
    <p:sldId id="276" r:id="rId26"/>
    <p:sldId id="278" r:id="rId27"/>
    <p:sldId id="275" r:id="rId28"/>
    <p:sldId id="299" r:id="rId29"/>
    <p:sldId id="300" r:id="rId30"/>
    <p:sldId id="301" r:id="rId31"/>
    <p:sldId id="302" r:id="rId32"/>
    <p:sldId id="303" r:id="rId33"/>
    <p:sldId id="272" r:id="rId34"/>
    <p:sldId id="27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41" y="-4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6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2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A23D567-AF64-4F77-8AE2-280BF4433773}" type="datetimeFigureOut">
              <a:rPr lang="ru-RU" smtClean="0">
                <a:solidFill>
                  <a:srgbClr val="D6ECFF"/>
                </a:solidFill>
              </a:rPr>
              <a:pPr/>
              <a:t>05.11.2015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D6EC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83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445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7732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72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48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56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64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43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7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3CC0BCC-B891-4E54-A814-CAD12DF2AD12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6225867-C139-4E86-BF8E-F4354FB17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A23D567-AF64-4F77-8AE2-280BF4433773}" type="datetimeFigureOut">
              <a:rPr lang="ru-RU" smtClean="0">
                <a:solidFill>
                  <a:srgbClr val="4E5B6F"/>
                </a:solidFill>
              </a:rPr>
              <a:pPr/>
              <a:t>05.11.2015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3D8A75F-EF9F-4BB7-A366-7C6F0B6B4B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620688"/>
            <a:ext cx="6172200" cy="208823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effectLst/>
                <a:latin typeface="Times New Roman"/>
                <a:ea typeface="Times New Roman"/>
              </a:rPr>
              <a:t>Устройство увеличительных приборов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564904"/>
            <a:ext cx="8206680" cy="3810018"/>
          </a:xfrm>
        </p:spPr>
        <p:txBody>
          <a:bodyPr>
            <a:normAutofit/>
          </a:bodyPr>
          <a:lstStyle/>
          <a:p>
            <a:r>
              <a:rPr lang="ru-RU" sz="2800" dirty="0"/>
              <a:t>д</a:t>
            </a:r>
            <a:r>
              <a:rPr lang="ru-RU" sz="2800" dirty="0" smtClean="0"/>
              <a:t>ля 5 класса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5279529" cy="34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381328"/>
            <a:ext cx="89289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Урок-презентацию подготовила учитель биологии ГБОУ города Москвы «школа с углублённым изучением иностранных языков  № 1242» Герасимова Ирина Германовна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441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Микроскоп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715646" y="1600200"/>
            <a:ext cx="5104826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 smtClean="0"/>
              <a:t>(</a:t>
            </a:r>
            <a:r>
              <a:rPr lang="ru-RU" sz="2800" dirty="0" smtClean="0"/>
              <a:t>греч</a:t>
            </a:r>
            <a:r>
              <a:rPr lang="ru-RU" sz="2800" dirty="0"/>
              <a:t>. </a:t>
            </a:r>
            <a:r>
              <a:rPr lang="ru-RU" sz="2800" dirty="0" err="1"/>
              <a:t>μικρός</a:t>
            </a:r>
            <a:r>
              <a:rPr lang="ru-RU" sz="2800" dirty="0"/>
              <a:t> — маленький и </a:t>
            </a:r>
            <a:r>
              <a:rPr lang="ru-RU" sz="2800" dirty="0" err="1"/>
              <a:t>σκο</a:t>
            </a:r>
            <a:r>
              <a:rPr lang="ru-RU" sz="2800" dirty="0"/>
              <a:t>πέω — смотрю) — прибор, предназначенный для получения увеличенных изображений, а также измерения объектов или деталей структуры, невидимых или плохо видимых невооружённым глазом.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960070" cy="451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4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53188" cy="11430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4E5B6F"/>
                </a:solidFill>
              </a:rPr>
              <a:t>История создания микроскопа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19" y="1600200"/>
            <a:ext cx="4896543" cy="485313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Роберт Гук </a:t>
            </a:r>
            <a:r>
              <a:rPr lang="ru-RU" sz="2800" dirty="0"/>
              <a:t>с</a:t>
            </a:r>
            <a:r>
              <a:rPr lang="ru-RU" sz="2800" dirty="0" smtClean="0"/>
              <a:t> </a:t>
            </a:r>
            <a:r>
              <a:rPr lang="ru-RU" sz="2800" dirty="0"/>
              <a:t>помощью </a:t>
            </a:r>
            <a:r>
              <a:rPr lang="ru-RU" sz="2800" dirty="0" smtClean="0"/>
              <a:t>усовершенствованного им  </a:t>
            </a:r>
            <a:r>
              <a:rPr lang="ru-RU" sz="2800" dirty="0"/>
              <a:t>микроскопа </a:t>
            </a:r>
            <a:r>
              <a:rPr lang="ru-RU" sz="2800" dirty="0" smtClean="0"/>
              <a:t>наблюдал </a:t>
            </a:r>
            <a:r>
              <a:rPr lang="ru-RU" sz="2800" dirty="0"/>
              <a:t>структуру растений и дал чёткий рисунок, впервые показавший клеточное строение пробки </a:t>
            </a:r>
            <a:r>
              <a:rPr lang="ru-RU" sz="2800" b="1" dirty="0"/>
              <a:t>(термин «клетка» </a:t>
            </a:r>
            <a:r>
              <a:rPr lang="ru-RU" sz="2800" b="1" dirty="0" smtClean="0"/>
              <a:t>дал  Гук). </a:t>
            </a:r>
          </a:p>
          <a:p>
            <a:r>
              <a:rPr lang="ru-RU" sz="2800" dirty="0" smtClean="0"/>
              <a:t>Это было в </a:t>
            </a:r>
            <a:r>
              <a:rPr lang="ru-RU" sz="2800" b="1" dirty="0" smtClean="0">
                <a:solidFill>
                  <a:srgbClr val="FF0000"/>
                </a:solidFill>
              </a:rPr>
              <a:t>1665</a:t>
            </a:r>
            <a:r>
              <a:rPr lang="ru-RU" sz="2800" dirty="0" smtClean="0"/>
              <a:t> году.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70247" y="1600200"/>
            <a:ext cx="4528173" cy="4572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Микроскоп Гука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29483"/>
            <a:ext cx="33623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60510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53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04448" cy="1143000"/>
          </a:xfrm>
        </p:spPr>
        <p:txBody>
          <a:bodyPr>
            <a:noAutofit/>
          </a:bodyPr>
          <a:lstStyle/>
          <a:p>
            <a:pPr marL="457200" lvl="0" indent="-457200" algn="ctr">
              <a:spcBef>
                <a:spcPts val="600"/>
              </a:spcBef>
            </a:pPr>
            <a:r>
              <a:rPr lang="ru-RU" b="1" cap="none" dirty="0" smtClean="0">
                <a:solidFill>
                  <a:prstClr val="black"/>
                </a:solidFill>
                <a:ea typeface="+mn-ea"/>
                <a:cs typeface="+mn-cs"/>
              </a:rPr>
              <a:t>Знакомство </a:t>
            </a:r>
            <a:r>
              <a:rPr lang="ru-RU" b="1" cap="none" dirty="0">
                <a:solidFill>
                  <a:prstClr val="black"/>
                </a:solidFill>
                <a:ea typeface="+mn-ea"/>
                <a:cs typeface="+mn-cs"/>
              </a:rPr>
              <a:t>с устройством </a:t>
            </a:r>
            <a:r>
              <a:rPr lang="ru-RU" b="1" cap="none" dirty="0" smtClean="0">
                <a:solidFill>
                  <a:prstClr val="black"/>
                </a:solidFill>
                <a:ea typeface="+mn-ea"/>
                <a:cs typeface="+mn-cs"/>
              </a:rPr>
              <a:t>микроскопа</a:t>
            </a:r>
            <a:r>
              <a:rPr lang="ru-RU" b="1" cap="none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b="1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10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652" y="836712"/>
            <a:ext cx="5904656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55976" y="2024844"/>
            <a:ext cx="32403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тубус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03639" y="3235960"/>
            <a:ext cx="3240360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штатив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16616" y="4172508"/>
            <a:ext cx="32403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столик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92040" y="5445224"/>
            <a:ext cx="3240360" cy="76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основание</a:t>
            </a:r>
            <a:endParaRPr lang="ru-RU" sz="2400" dirty="0"/>
          </a:p>
        </p:txBody>
      </p:sp>
      <p:sp>
        <p:nvSpPr>
          <p:cNvPr id="9" name="Стрелка влево 8"/>
          <p:cNvSpPr/>
          <p:nvPr/>
        </p:nvSpPr>
        <p:spPr>
          <a:xfrm>
            <a:off x="2627784" y="2204864"/>
            <a:ext cx="1728192" cy="432048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67400"/>
            <a:ext cx="175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841" y="4339952"/>
            <a:ext cx="175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65" y="5598976"/>
            <a:ext cx="175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3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52928" cy="1282154"/>
          </a:xfrm>
        </p:spPr>
        <p:txBody>
          <a:bodyPr>
            <a:noAutofit/>
          </a:bodyPr>
          <a:lstStyle/>
          <a:p>
            <a:pPr algn="ctr"/>
            <a:r>
              <a:rPr lang="ru-RU" b="1" cap="none" dirty="0">
                <a:solidFill>
                  <a:prstClr val="black"/>
                </a:solidFill>
              </a:rPr>
              <a:t>Знакомство с устройством микроскопа</a:t>
            </a:r>
            <a:r>
              <a:rPr lang="ru-RU" cap="none" dirty="0">
                <a:solidFill>
                  <a:prstClr val="black"/>
                </a:solidFill>
              </a:rPr>
              <a:t/>
            </a:r>
            <a:br>
              <a:rPr lang="ru-RU" cap="none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836712"/>
            <a:ext cx="6192688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427984" y="1556792"/>
            <a:ext cx="3168352" cy="7920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окуляр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07495" y="3801616"/>
            <a:ext cx="3168352" cy="7920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объектив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19463" y="5004988"/>
            <a:ext cx="3204552" cy="7920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зеркало</a:t>
            </a:r>
            <a:endParaRPr lang="ru-RU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72432"/>
            <a:ext cx="175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69060"/>
            <a:ext cx="175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397">
            <a:off x="2757060" y="1408689"/>
            <a:ext cx="175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860032" y="2562315"/>
            <a:ext cx="3096344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Регулировочный винт</a:t>
            </a:r>
            <a:endParaRPr lang="ru-RU" sz="2400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643">
            <a:off x="3045277" y="2407212"/>
            <a:ext cx="1811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1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048"/>
            <a:ext cx="8663060" cy="649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0"/>
            <a:ext cx="8868572" cy="665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12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 определить увеличение микроскопа?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076056" y="1600200"/>
            <a:ext cx="3528392" cy="4572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Произведение двух чисел покажет увеличение микроскопа.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4" y="1556792"/>
            <a:ext cx="4461639" cy="499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7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68952" cy="1143000"/>
          </a:xfrm>
        </p:spPr>
        <p:txBody>
          <a:bodyPr>
            <a:normAutofit/>
          </a:bodyPr>
          <a:lstStyle/>
          <a:p>
            <a:pPr marL="457200" lvl="0" indent="-457200" algn="ctr">
              <a:spcBef>
                <a:spcPts val="600"/>
              </a:spcBef>
            </a:pPr>
            <a:r>
              <a:rPr lang="ru-RU" b="1" cap="none" dirty="0">
                <a:solidFill>
                  <a:prstClr val="black"/>
                </a:solidFill>
                <a:ea typeface="+mn-ea"/>
                <a:cs typeface="+mn-cs"/>
              </a:rPr>
              <a:t>Изучение правил работы </a:t>
            </a:r>
            <a:r>
              <a:rPr lang="ru-RU" b="1" cap="none" dirty="0" smtClean="0">
                <a:solidFill>
                  <a:prstClr val="black"/>
                </a:solidFill>
                <a:ea typeface="+mn-ea"/>
                <a:cs typeface="+mn-cs"/>
              </a:rPr>
              <a:t>с микроскопом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4392488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Работаем сидя.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Поставить микроскоп на середину парты, штативом к себе.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Во время работы его </a:t>
            </a:r>
            <a:r>
              <a:rPr lang="ru-RU" sz="2800" b="1" dirty="0" smtClean="0"/>
              <a:t>НЕ сдвигать</a:t>
            </a:r>
            <a:r>
              <a:rPr lang="ru-RU" sz="3600" b="1" dirty="0" smtClean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r>
              <a:rPr lang="ru-RU" sz="2800" b="1" dirty="0" smtClean="0"/>
              <a:t>Вопрос</a:t>
            </a:r>
            <a:r>
              <a:rPr lang="ru-RU" sz="2800" dirty="0" smtClean="0"/>
              <a:t>: найдите ошибку на рисунке.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3472847" cy="551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23528" y="5229200"/>
            <a:ext cx="6192688" cy="151216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Ставим штативом к себе!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702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68952" cy="1143000"/>
          </a:xfrm>
        </p:spPr>
        <p:txBody>
          <a:bodyPr/>
          <a:lstStyle/>
          <a:p>
            <a:pPr algn="ctr"/>
            <a:r>
              <a:rPr lang="ru-RU" b="1" cap="none" dirty="0">
                <a:solidFill>
                  <a:prstClr val="black"/>
                </a:solidFill>
              </a:rPr>
              <a:t>Изучение правил работы с микроскопом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386328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4. Глядя одним глазом в окуляр и пользуясь зеркалом с вогнутой стороной, направить свет от окна в объектив, а затем максимально и равномерно осветить поле зрения.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479627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2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1143000"/>
          </a:xfrm>
        </p:spPr>
        <p:txBody>
          <a:bodyPr/>
          <a:lstStyle/>
          <a:p>
            <a:r>
              <a:rPr lang="ru-RU" b="1" cap="none" dirty="0">
                <a:solidFill>
                  <a:prstClr val="black"/>
                </a:solidFill>
              </a:rPr>
              <a:t>Изучение правил работы с микроскопом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5. Положить </a:t>
            </a:r>
            <a:r>
              <a:rPr lang="ru-RU" sz="2800" dirty="0"/>
              <a:t>микропрепарат на предметный столик так, чтобы изучаемый объект находился под объективом.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806702" cy="319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9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Урок  практического </a:t>
            </a:r>
            <a:br>
              <a:rPr lang="ru-RU" sz="3200" b="1" dirty="0" smtClean="0"/>
            </a:br>
            <a:r>
              <a:rPr lang="ru-RU" sz="3200" b="1" dirty="0" smtClean="0"/>
              <a:t>применения  знаний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1600200"/>
            <a:ext cx="7416824" cy="4873752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Увеличительные приборы (</a:t>
            </a:r>
            <a:r>
              <a:rPr lang="ru-RU" sz="2800" dirty="0" smtClean="0"/>
              <a:t>лупа, микроскоп). </a:t>
            </a:r>
          </a:p>
          <a:p>
            <a:pPr algn="just"/>
            <a:r>
              <a:rPr lang="ru-RU" sz="2800" dirty="0" smtClean="0"/>
              <a:t>Правила </a:t>
            </a:r>
            <a:r>
              <a:rPr lang="ru-RU" sz="2800" dirty="0"/>
              <a:t>работы с микроскопом. </a:t>
            </a:r>
          </a:p>
          <a:p>
            <a:pPr algn="just"/>
            <a:r>
              <a:rPr lang="ru-RU" sz="2800" dirty="0" smtClean="0"/>
              <a:t>Лабораторная работа №</a:t>
            </a:r>
            <a:r>
              <a:rPr lang="ru-RU" sz="2800" dirty="0"/>
              <a:t>1 «Устройство лупы и светового микроскопа. Правила работы с ними</a:t>
            </a:r>
            <a:r>
              <a:rPr lang="ru-RU" sz="2800" dirty="0" smtClean="0"/>
              <a:t>».</a:t>
            </a:r>
            <a:endParaRPr lang="ru-RU" sz="2800" dirty="0"/>
          </a:p>
          <a:p>
            <a:pPr algn="just"/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92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3192016" cy="239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6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1143000"/>
          </a:xfrm>
        </p:spPr>
        <p:txBody>
          <a:bodyPr/>
          <a:lstStyle/>
          <a:p>
            <a:r>
              <a:rPr lang="ru-RU" b="1" cap="none" dirty="0">
                <a:solidFill>
                  <a:prstClr val="black"/>
                </a:solidFill>
              </a:rPr>
              <a:t>Изучение правил работы с микроскопом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258816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6. </a:t>
            </a:r>
            <a:r>
              <a:rPr lang="ru-RU" sz="2800" b="1" dirty="0" smtClean="0"/>
              <a:t>Глядя </a:t>
            </a:r>
            <a:r>
              <a:rPr lang="ru-RU" sz="2800" b="1" dirty="0"/>
              <a:t>сбоку</a:t>
            </a:r>
            <a:r>
              <a:rPr lang="ru-RU" sz="2800" dirty="0"/>
              <a:t>, опускать объектив при помощи </a:t>
            </a:r>
            <a:r>
              <a:rPr lang="ru-RU" sz="2800" dirty="0" err="1"/>
              <a:t>макровинта</a:t>
            </a:r>
            <a:r>
              <a:rPr lang="ru-RU" sz="2800" dirty="0"/>
              <a:t> до тех пор, пока расстояние между нижней линзой объектива и микропрепаратом не станет 4-5 </a:t>
            </a:r>
            <a:r>
              <a:rPr lang="ru-RU" sz="2800" dirty="0" smtClean="0"/>
              <a:t>мм.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0728"/>
            <a:ext cx="64087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0424" y="2492896"/>
            <a:ext cx="4752528" cy="22322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Нельзя смотреть в окуляр и опускать объектив!</a:t>
            </a:r>
          </a:p>
        </p:txBody>
      </p:sp>
    </p:spTree>
    <p:extLst>
      <p:ext uri="{BB962C8B-B14F-4D97-AF65-F5344CB8AC3E}">
        <p14:creationId xmlns:p14="http://schemas.microsoft.com/office/powerpoint/2010/main" val="7496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04448" cy="1498178"/>
          </a:xfrm>
        </p:spPr>
        <p:txBody>
          <a:bodyPr>
            <a:normAutofit/>
          </a:bodyPr>
          <a:lstStyle/>
          <a:p>
            <a:pPr marL="457200" lvl="0" indent="-457200" algn="ctr">
              <a:spcBef>
                <a:spcPts val="600"/>
              </a:spcBef>
            </a:pPr>
            <a:r>
              <a:rPr lang="ru-RU" cap="none" dirty="0">
                <a:solidFill>
                  <a:prstClr val="black"/>
                </a:solidFill>
                <a:ea typeface="+mn-ea"/>
                <a:cs typeface="+mn-cs"/>
              </a:rPr>
              <a:t>Рассматривание </a:t>
            </a:r>
            <a:r>
              <a:rPr lang="ru-RU" cap="none" dirty="0" smtClean="0">
                <a:solidFill>
                  <a:prstClr val="black"/>
                </a:solidFill>
                <a:ea typeface="+mn-ea"/>
                <a:cs typeface="+mn-cs"/>
              </a:rPr>
              <a:t>микропрепаратов </a:t>
            </a:r>
            <a:r>
              <a:rPr lang="ru-RU" cap="none" dirty="0">
                <a:solidFill>
                  <a:prstClr val="black"/>
                </a:solidFill>
                <a:ea typeface="+mn-ea"/>
                <a:cs typeface="+mn-cs"/>
              </a:rPr>
              <a:t>под световым </a:t>
            </a:r>
            <a:r>
              <a:rPr lang="ru-RU" cap="none" dirty="0" smtClean="0">
                <a:solidFill>
                  <a:prstClr val="black"/>
                </a:solidFill>
                <a:ea typeface="+mn-ea"/>
                <a:cs typeface="+mn-cs"/>
              </a:rPr>
              <a:t>микроскопом</a:t>
            </a:r>
            <a:r>
              <a:rPr lang="ru-RU" cap="none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546848" cy="4572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Положите готовый микропрепарат кожицы лука на предметный столик под зажимы.</a:t>
            </a:r>
          </a:p>
          <a:p>
            <a:r>
              <a:rPr lang="ru-RU" sz="2800" dirty="0" smtClean="0"/>
              <a:t>Соблюдайте все правила работы с микроскопом.</a:t>
            </a:r>
          </a:p>
          <a:p>
            <a:r>
              <a:rPr lang="ru-RU" sz="2800" dirty="0" smtClean="0"/>
              <a:t>Рассмотрите микропрепарат.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4550224" cy="4572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Микропрепарат кожицы лука под световым микроскопом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227" r="930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3935784" cy="289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Проверочный тест</a:t>
            </a:r>
            <a:endParaRPr lang="ru-RU" sz="40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/>
              <a:t>1. Расширить свои познания в области клеточного строения организмов, человеку позволило изобретение: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Телескопа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Подзорной трубы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Микроскопа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Бинокля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60" y="4233863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71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28092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sz="2800" dirty="0" smtClean="0"/>
              <a:t>Увеличение изображения, обеспечиваемое световым микроскопом, соответствует: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Увеличению, которое обеспечивается окуляром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Увеличению, которое обеспечивается объективом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Сумме увеличений объектива и окуляра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Произведению увеличений объектива и окуляра</a:t>
            </a:r>
          </a:p>
          <a:p>
            <a:pPr marL="457200" indent="-457200">
              <a:buFont typeface="+mj-lt"/>
              <a:buAutoNum type="arabicParenR"/>
            </a:pPr>
            <a:endParaRPr lang="ru-RU" dirty="0" smtClean="0"/>
          </a:p>
          <a:p>
            <a:pPr marL="457200" indent="-457200">
              <a:buFont typeface="+mj-lt"/>
              <a:buAutoNum type="arabicParenR"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59015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sz="2800" dirty="0" smtClean="0"/>
              <a:t>Световой микроскоп даёт увеличение в: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2.5 раз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20 раз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2500 раз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25000 раз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31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208912" cy="50417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4</a:t>
            </a:r>
            <a:r>
              <a:rPr lang="ru-RU" sz="2800" dirty="0" smtClean="0"/>
              <a:t>. Если на окуляре стоит цифра 8, а на объективе – 20, то увеличение микроскопа будет: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28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16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160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8/20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99434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26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964488" cy="5373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sz="2800" dirty="0" smtClean="0"/>
              <a:t>Установите правильную последовательность работы с микроскопом.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Регулировочными винтами навести резкость на объект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Закрепить зажимами микропрепарат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Глядя в окуляр, настроить зеркалом поток света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Положить на предметный стоик микропрепарат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Зарисовать микропрепарат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800" dirty="0" smtClean="0"/>
              <a:t>Поставить микроскоп штативом к себе на расстояние 5-10 см от края стола.</a:t>
            </a:r>
          </a:p>
          <a:p>
            <a:pPr marL="457200" indent="-457200">
              <a:buFont typeface="+mj-lt"/>
              <a:buAutoNum type="arabicParenR"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707904" y="2564904"/>
            <a:ext cx="4968552" cy="316835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634215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551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6. Какое увеличение даст ручная лупа?</a:t>
            </a:r>
          </a:p>
          <a:p>
            <a:pPr marL="457200" lvl="0" indent="-457200">
              <a:lnSpc>
                <a:spcPct val="150000"/>
              </a:lnSpc>
              <a:buClr>
                <a:srgbClr val="93A299"/>
              </a:buClr>
              <a:buFont typeface="+mj-lt"/>
              <a:buAutoNum type="arabicParenR"/>
            </a:pPr>
            <a:r>
              <a:rPr lang="ru-RU" sz="2800" dirty="0">
                <a:solidFill>
                  <a:prstClr val="black"/>
                </a:solidFill>
              </a:rPr>
              <a:t>2.5 раз</a:t>
            </a:r>
          </a:p>
          <a:p>
            <a:pPr marL="457200" lvl="0" indent="-457200">
              <a:lnSpc>
                <a:spcPct val="150000"/>
              </a:lnSpc>
              <a:buClr>
                <a:srgbClr val="93A299"/>
              </a:buClr>
              <a:buFont typeface="+mj-lt"/>
              <a:buAutoNum type="arabicParenR"/>
            </a:pPr>
            <a:r>
              <a:rPr lang="ru-RU" sz="2800" dirty="0">
                <a:solidFill>
                  <a:prstClr val="black"/>
                </a:solidFill>
              </a:rPr>
              <a:t>20 раз</a:t>
            </a:r>
          </a:p>
          <a:p>
            <a:pPr marL="457200" lvl="0" indent="-457200">
              <a:lnSpc>
                <a:spcPct val="150000"/>
              </a:lnSpc>
              <a:buClr>
                <a:srgbClr val="93A299"/>
              </a:buClr>
              <a:buFont typeface="+mj-lt"/>
              <a:buAutoNum type="arabicParenR"/>
            </a:pPr>
            <a:r>
              <a:rPr lang="ru-RU" sz="2800" dirty="0">
                <a:solidFill>
                  <a:prstClr val="black"/>
                </a:solidFill>
              </a:rPr>
              <a:t>2500 раз</a:t>
            </a:r>
          </a:p>
          <a:p>
            <a:pPr marL="457200" lvl="0" indent="-457200">
              <a:lnSpc>
                <a:spcPct val="150000"/>
              </a:lnSpc>
              <a:buClr>
                <a:srgbClr val="93A299"/>
              </a:buClr>
              <a:buFont typeface="+mj-lt"/>
              <a:buAutoNum type="arabicParenR"/>
            </a:pPr>
            <a:r>
              <a:rPr lang="ru-RU" sz="2800" dirty="0">
                <a:solidFill>
                  <a:prstClr val="black"/>
                </a:solidFill>
              </a:rPr>
              <a:t>25000 раз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13809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07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7. Существование </a:t>
            </a:r>
            <a:r>
              <a:rPr lang="ru-RU" sz="2800" dirty="0"/>
              <a:t>клеток впервые обнаружил: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Роберт Гук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Антони </a:t>
            </a:r>
            <a:r>
              <a:rPr lang="ru-RU" sz="2800" dirty="0" err="1"/>
              <a:t>ван</a:t>
            </a:r>
            <a:r>
              <a:rPr lang="ru-RU" sz="2800" dirty="0"/>
              <a:t> Левенгук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Томас Мор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Чарлз Дарвин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68550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4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8. Если </a:t>
            </a:r>
            <a:r>
              <a:rPr lang="ru-RU" sz="2800" dirty="0"/>
              <a:t>увеличение микроскопа равно 600, чему будет равно увеличение окуляра и объектива?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300 + 200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900 - 300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10 х 60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1200 : 2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9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Предметные результаты</a:t>
            </a: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r>
              <a:rPr lang="ru-RU" sz="2800" dirty="0" smtClean="0"/>
              <a:t>устройство </a:t>
            </a:r>
            <a:r>
              <a:rPr lang="ru-RU" sz="2800" dirty="0"/>
              <a:t>лупы и микроскопа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Правила работы с увеличительными приборами.</a:t>
            </a:r>
            <a:endParaRPr lang="ru-RU" sz="2800" dirty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800" dirty="0" smtClean="0"/>
              <a:t>работать </a:t>
            </a:r>
            <a:r>
              <a:rPr lang="ru-RU" sz="2800" dirty="0"/>
              <a:t>с лупой и </a:t>
            </a:r>
            <a:r>
              <a:rPr lang="ru-RU" sz="2800" dirty="0" smtClean="0"/>
              <a:t>микроскопом.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113920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Учащиеся должны знать: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106719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Учащиеся должны уметь: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9113">
            <a:off x="2139361" y="5100817"/>
            <a:ext cx="1737612" cy="173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5520"/>
            <a:ext cx="4644008" cy="366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07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9. Ручная </a:t>
            </a:r>
            <a:r>
              <a:rPr lang="ru-RU" sz="2800" dirty="0"/>
              <a:t>лупа – это: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Главная часть предметного столика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/>
              <a:t>Часть микроскопа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Находится под предметным столиком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/>
            </a:pPr>
            <a:r>
              <a:rPr lang="ru-RU" sz="2800" dirty="0" smtClean="0"/>
              <a:t>Самый </a:t>
            </a:r>
            <a:r>
              <a:rPr lang="ru-RU" sz="2800" dirty="0"/>
              <a:t>простой увеличительный прибор</a:t>
            </a:r>
          </a:p>
          <a:p>
            <a:pPr marL="457200" indent="-457200">
              <a:buFont typeface="+mj-lt"/>
              <a:buAutoNum type="arabicParenR"/>
            </a:pPr>
            <a:endParaRPr lang="ru-RU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25265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8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564B3C"/>
                </a:solidFill>
              </a:rPr>
              <a:t>Проверочный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7208" cy="4873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10. Отметь </a:t>
            </a:r>
            <a:r>
              <a:rPr lang="ru-RU" sz="2800" dirty="0"/>
              <a:t>верное утверждение: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800" dirty="0"/>
              <a:t>Главные части светового микроскопа – объектив и окуляр, ввинченные в зрительную трубку – тубус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800" dirty="0"/>
              <a:t>Увеличительное стекло лупы двояко вогнутое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800" dirty="0"/>
              <a:t>С помощью лупы можно увидеть внутреннее строение клетки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08920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4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Домашнее задание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Вопросы после параграфа 6.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2880320" cy="369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12" y="1700808"/>
            <a:ext cx="472075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7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prstTxWarp prst="textInflate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rgbClr val="850D3B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b="1" dirty="0">
              <a:solidFill>
                <a:srgbClr val="850D3B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00808"/>
            <a:ext cx="3648075" cy="4562475"/>
          </a:xfrm>
        </p:spPr>
      </p:pic>
    </p:spTree>
    <p:extLst>
      <p:ext uri="{BB962C8B-B14F-4D97-AF65-F5344CB8AC3E}">
        <p14:creationId xmlns:p14="http://schemas.microsoft.com/office/powerpoint/2010/main" val="19564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/>
              <a:t>Лабораторная </a:t>
            </a:r>
            <a:r>
              <a:rPr lang="ru-RU" sz="3200" b="1" dirty="0" smtClean="0"/>
              <a:t>  работа </a:t>
            </a:r>
            <a:r>
              <a:rPr lang="ru-RU" sz="3200" b="1" dirty="0"/>
              <a:t>№</a:t>
            </a:r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>
            <a:normAutofit/>
          </a:bodyPr>
          <a:lstStyle/>
          <a:p>
            <a:pPr algn="r"/>
            <a:r>
              <a:rPr lang="ru-RU" sz="2800" dirty="0"/>
              <a:t>«Устройство лупы и светового микроскопа. Правила работы с ними».</a:t>
            </a:r>
            <a:br>
              <a:rPr lang="ru-RU" sz="2800" dirty="0"/>
            </a:br>
            <a:endParaRPr lang="ru-RU" sz="2800" dirty="0" smtClean="0"/>
          </a:p>
          <a:p>
            <a:pPr algn="just"/>
            <a:r>
              <a:rPr lang="ru-RU" sz="2800" b="1" dirty="0" smtClean="0"/>
              <a:t>Цель </a:t>
            </a:r>
            <a:r>
              <a:rPr lang="ru-RU" sz="2800" b="1" dirty="0"/>
              <a:t>лабораторной работы:</a:t>
            </a:r>
          </a:p>
          <a:p>
            <a:pPr algn="just"/>
            <a:endParaRPr lang="ru-RU" sz="2800" dirty="0"/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/>
              <a:t>изучить </a:t>
            </a:r>
            <a:r>
              <a:rPr lang="ru-RU" sz="2800" dirty="0"/>
              <a:t>устройство лупы и микроскопа,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/>
              <a:t>познакомиться </a:t>
            </a:r>
            <a:r>
              <a:rPr lang="ru-RU" sz="2800" dirty="0"/>
              <a:t>с правилами работы с микроскопом.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956" r="9449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2808409" cy="280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Этапы  работы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5472608" cy="499715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Знакомство </a:t>
            </a:r>
            <a:r>
              <a:rPr lang="ru-RU" sz="2800" dirty="0"/>
              <a:t>с устройством </a:t>
            </a:r>
            <a:r>
              <a:rPr lang="ru-RU" sz="2800" dirty="0" smtClean="0"/>
              <a:t>лупы.</a:t>
            </a:r>
            <a:endParaRPr lang="ru-RU" sz="2800" dirty="0"/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Знакомство </a:t>
            </a:r>
            <a:r>
              <a:rPr lang="ru-RU" sz="2800" dirty="0"/>
              <a:t>с устройством </a:t>
            </a:r>
            <a:r>
              <a:rPr lang="ru-RU" sz="2800" dirty="0" smtClean="0"/>
              <a:t>микроскопа.</a:t>
            </a:r>
            <a:endParaRPr lang="ru-RU" sz="2800" dirty="0"/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Изучение </a:t>
            </a:r>
            <a:r>
              <a:rPr lang="ru-RU" sz="2800" dirty="0"/>
              <a:t>правил работы с </a:t>
            </a:r>
            <a:r>
              <a:rPr lang="ru-RU" sz="2800" dirty="0" smtClean="0"/>
              <a:t>микроскопом (настройка).</a:t>
            </a:r>
            <a:endParaRPr lang="ru-RU" sz="2800" dirty="0"/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Рассматривание </a:t>
            </a:r>
            <a:r>
              <a:rPr lang="ru-RU" sz="2800" dirty="0"/>
              <a:t>препаратов под световым </a:t>
            </a:r>
            <a:r>
              <a:rPr lang="ru-RU" sz="2800" dirty="0" smtClean="0"/>
              <a:t>микроскопом</a:t>
            </a:r>
            <a:r>
              <a:rPr lang="ru-RU" sz="2800" dirty="0"/>
              <a:t>.</a:t>
            </a:r>
            <a:endParaRPr lang="ru-RU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Проверочный тест.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7" b="89867" l="44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0543">
            <a:off x="4666928" y="1900939"/>
            <a:ext cx="5364537" cy="4023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9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Знакомство  с  устройством лупы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Самый простой увеличительный прибор, который может увеличить предметы от 2 до 25 раз.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625" r="9312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056">
            <a:off x="4026520" y="2210830"/>
            <a:ext cx="4866117" cy="364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0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Строение  лупы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5"/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15" l="8444" r="8855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844824"/>
            <a:ext cx="5780364" cy="445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08498" y="1936781"/>
            <a:ext cx="3240360" cy="8640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Увеличительное стекло (линза)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39009" y="3390136"/>
            <a:ext cx="2592288" cy="6480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  <a:r>
              <a:rPr lang="ru-RU" sz="2400" dirty="0" smtClean="0"/>
              <a:t>права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58146" y="4806135"/>
            <a:ext cx="2556284" cy="62488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Р</a:t>
            </a:r>
            <a:r>
              <a:rPr lang="ru-RU" sz="2400" dirty="0" smtClean="0"/>
              <a:t>учка</a:t>
            </a:r>
            <a:endParaRPr lang="ru-RU" sz="2400" dirty="0"/>
          </a:p>
        </p:txBody>
      </p:sp>
      <p:sp>
        <p:nvSpPr>
          <p:cNvPr id="8" name="Стрелка влево 7"/>
          <p:cNvSpPr/>
          <p:nvPr/>
        </p:nvSpPr>
        <p:spPr>
          <a:xfrm rot="20976618">
            <a:off x="2511125" y="2492895"/>
            <a:ext cx="1415170" cy="432048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34" y="3485572"/>
            <a:ext cx="143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927850"/>
            <a:ext cx="143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0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При  работе  с  лупой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4248472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Берём за ручку и приближаем к предмету до чёткого его видения.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89654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Задание 1.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800" dirty="0" smtClean="0"/>
              <a:t>Возьмите лупу и рассмотрите текст в учебнике</a:t>
            </a:r>
            <a:r>
              <a:rPr lang="ru-RU" dirty="0" smtClean="0"/>
              <a:t>.</a:t>
            </a:r>
          </a:p>
          <a:p>
            <a:r>
              <a:rPr lang="ru-RU" sz="2800" b="1" dirty="0" smtClean="0"/>
              <a:t>Вопрос:</a:t>
            </a:r>
            <a:r>
              <a:rPr lang="ru-RU" sz="2800" dirty="0" smtClean="0"/>
              <a:t> какие объекты можно рассмотреть, если вы учёный – биолог.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14" r="9747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23" y="3212977"/>
            <a:ext cx="6532378" cy="367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1800"/>
            <a:ext cx="7573253" cy="52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6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Эркер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1036</TotalTime>
  <Words>749</Words>
  <Application>Microsoft Office PowerPoint</Application>
  <PresentationFormat>Экран (4:3)</PresentationFormat>
  <Paragraphs>141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Эркер</vt:lpstr>
      <vt:lpstr>1_Эркер</vt:lpstr>
      <vt:lpstr>Устройство увеличительных приборов </vt:lpstr>
      <vt:lpstr>Урок  практического  применения  знаний</vt:lpstr>
      <vt:lpstr>Предметные результаты</vt:lpstr>
      <vt:lpstr>Лабораторная   работа №1</vt:lpstr>
      <vt:lpstr>Этапы  работы</vt:lpstr>
      <vt:lpstr>Знакомство  с  устройством лупы</vt:lpstr>
      <vt:lpstr>Строение  лупы</vt:lpstr>
      <vt:lpstr>При  работе  с  лупой</vt:lpstr>
      <vt:lpstr>Задание 1.</vt:lpstr>
      <vt:lpstr>Микроскоп</vt:lpstr>
      <vt:lpstr>История создания микроскопа</vt:lpstr>
      <vt:lpstr>Знакомство с устройством микроскопа </vt:lpstr>
      <vt:lpstr>Знакомство с устройством микроскопа </vt:lpstr>
      <vt:lpstr>Презентация PowerPoint</vt:lpstr>
      <vt:lpstr>Презентация PowerPoint</vt:lpstr>
      <vt:lpstr>Как определить увеличение микроскопа?</vt:lpstr>
      <vt:lpstr>Изучение правил работы с микроскопом </vt:lpstr>
      <vt:lpstr>Изучение правил работы с микроскопом </vt:lpstr>
      <vt:lpstr>Изучение правил работы с микроскопом </vt:lpstr>
      <vt:lpstr>Изучение правил работы с микроскопом </vt:lpstr>
      <vt:lpstr>Рассматривание микропрепаратов под световым микроскопом </vt:lpstr>
      <vt:lpstr>Проверочный тест</vt:lpstr>
      <vt:lpstr>Проверочный тест</vt:lpstr>
      <vt:lpstr>Проверочный тест</vt:lpstr>
      <vt:lpstr>Проверочный тест</vt:lpstr>
      <vt:lpstr>Проверочный тест</vt:lpstr>
      <vt:lpstr>Проверочный тест</vt:lpstr>
      <vt:lpstr>Проверочный тест</vt:lpstr>
      <vt:lpstr>Проверочный тест</vt:lpstr>
      <vt:lpstr>Проверочный тест</vt:lpstr>
      <vt:lpstr>Проверочный тест</vt:lpstr>
      <vt:lpstr>Домашнее задание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Устройство увеличительных приборов</dc:title>
  <dc:creator>1</dc:creator>
  <cp:lastModifiedBy>NNN5</cp:lastModifiedBy>
  <cp:revision>71</cp:revision>
  <dcterms:created xsi:type="dcterms:W3CDTF">2015-06-07T15:36:08Z</dcterms:created>
  <dcterms:modified xsi:type="dcterms:W3CDTF">2015-11-05T11:07:09Z</dcterms:modified>
</cp:coreProperties>
</file>