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etodsovet.su/news/itogi_setevogo_proekta_kniga_slavy/2013-10-30-206" TargetMode="External"/><Relationship Id="rId2" Type="http://schemas.openxmlformats.org/officeDocument/2006/relationships/hyperlink" Target="http://metodsovet.s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1331913" y="1557338"/>
            <a:ext cx="7488237" cy="3455987"/>
            <a:chOff x="1331640" y="1556792"/>
            <a:chExt cx="7488832" cy="3456384"/>
          </a:xfrm>
        </p:grpSpPr>
        <p:pic>
          <p:nvPicPr>
            <p:cNvPr id="6224" name="Рисунок 4" descr="пушка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31640" y="1628800"/>
              <a:ext cx="3384376" cy="3384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4787902" y="1556792"/>
              <a:ext cx="4032570" cy="3311905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226" name="Rectangle 2"/>
            <p:cNvSpPr>
              <a:spLocks noChangeArrowheads="1"/>
            </p:cNvSpPr>
            <p:nvPr/>
          </p:nvSpPr>
          <p:spPr bwMode="auto">
            <a:xfrm>
              <a:off x="4932040" y="1597296"/>
              <a:ext cx="3888432" cy="304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just"/>
              <a:r>
                <a:rPr lang="ru-RU" sz="2400"/>
                <a:t>Наш клуб «Поиск» познакомился с Власовой Пелагеей Никитичной случайно в 2009 году. Мы узнали, что она – бывшая зенитчица, одна из тех, кому посвящен памятник при въезде в Узловую</a:t>
              </a:r>
            </a:p>
          </p:txBody>
        </p:sp>
      </p:grpSp>
      <p:grpSp>
        <p:nvGrpSpPr>
          <p:cNvPr id="3" name="Группа 7"/>
          <p:cNvGrpSpPr>
            <a:grpSpLocks/>
          </p:cNvGrpSpPr>
          <p:nvPr/>
        </p:nvGrpSpPr>
        <p:grpSpPr bwMode="auto">
          <a:xfrm>
            <a:off x="1258888" y="1412875"/>
            <a:ext cx="7561262" cy="5184775"/>
            <a:chOff x="1259632" y="1412776"/>
            <a:chExt cx="7560840" cy="5184576"/>
          </a:xfrm>
        </p:grpSpPr>
        <p:pic>
          <p:nvPicPr>
            <p:cNvPr id="6215" name="Рисунок 8" descr="памятник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59632" y="1412776"/>
              <a:ext cx="3456385" cy="3420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Скругленный прямоугольник 9"/>
            <p:cNvSpPr/>
            <p:nvPr/>
          </p:nvSpPr>
          <p:spPr>
            <a:xfrm>
              <a:off x="4788024" y="1484784"/>
              <a:ext cx="4032448" cy="3384376"/>
            </a:xfrm>
            <a:prstGeom prst="round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219" name="Rectangle 3"/>
            <p:cNvSpPr>
              <a:spLocks noChangeArrowheads="1"/>
            </p:cNvSpPr>
            <p:nvPr/>
          </p:nvSpPr>
          <p:spPr bwMode="auto">
            <a:xfrm>
              <a:off x="4860032" y="1592088"/>
              <a:ext cx="3888432" cy="304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ru-RU" sz="2400"/>
                <a:t>На окружной дороге, рядом с посёлком Горняцким, стоит 85-милл. пушка и скульптура зенитчицы. Девушка одета в военную шинель. На голове – пилотка. В правой руке – бинокль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1259632" y="5229200"/>
              <a:ext cx="7488832" cy="1368152"/>
            </a:xfrm>
            <a:prstGeom prst="round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223" name="Rectangle 4"/>
            <p:cNvSpPr>
              <a:spLocks noChangeArrowheads="1"/>
            </p:cNvSpPr>
            <p:nvPr/>
          </p:nvSpPr>
          <p:spPr bwMode="auto">
            <a:xfrm>
              <a:off x="1331640" y="5252014"/>
              <a:ext cx="7416824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indent="342900" algn="ctr"/>
              <a:r>
                <a:rPr lang="ru-RU" sz="2400"/>
                <a:t>Образ девушки, смотрящей с высоты постамента на город, символизирует подвиг зенитчиц, охранявших Узловую от налетов фашистской авиации</a:t>
              </a:r>
              <a:endParaRPr lang="ru-RU" sz="2400">
                <a:latin typeface="Arial" charset="0"/>
              </a:endParaRPr>
            </a:p>
          </p:txBody>
        </p:sp>
      </p:grpSp>
      <p:grpSp>
        <p:nvGrpSpPr>
          <p:cNvPr id="4" name="Группа 13"/>
          <p:cNvGrpSpPr>
            <a:grpSpLocks/>
          </p:cNvGrpSpPr>
          <p:nvPr/>
        </p:nvGrpSpPr>
        <p:grpSpPr bwMode="auto">
          <a:xfrm>
            <a:off x="1187450" y="1052513"/>
            <a:ext cx="7632700" cy="5545137"/>
            <a:chOff x="1187624" y="1052736"/>
            <a:chExt cx="7632848" cy="5544616"/>
          </a:xfrm>
        </p:grpSpPr>
        <p:pic>
          <p:nvPicPr>
            <p:cNvPr id="6210" name="Рисунок 14" descr="в гостях.png"/>
            <p:cNvPicPr>
              <a:picLocks noChangeAspect="1" noChangeArrowheads="1"/>
            </p:cNvPicPr>
            <p:nvPr/>
          </p:nvPicPr>
          <p:blipFill>
            <a:blip r:embed="rId4" cstate="print"/>
            <a:srcRect l="2647" r="40588" b="40784"/>
            <a:stretch>
              <a:fillRect/>
            </a:stretch>
          </p:blipFill>
          <p:spPr bwMode="auto">
            <a:xfrm>
              <a:off x="2771800" y="1052736"/>
              <a:ext cx="4752528" cy="3744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Скругленный прямоугольник 15"/>
            <p:cNvSpPr/>
            <p:nvPr/>
          </p:nvSpPr>
          <p:spPr>
            <a:xfrm>
              <a:off x="1187624" y="4941168"/>
              <a:ext cx="7632848" cy="1656184"/>
            </a:xfrm>
            <a:prstGeom prst="round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214" name="Rectangle 5"/>
            <p:cNvSpPr>
              <a:spLocks noChangeArrowheads="1"/>
            </p:cNvSpPr>
            <p:nvPr/>
          </p:nvSpPr>
          <p:spPr bwMode="auto">
            <a:xfrm>
              <a:off x="1259632" y="4986072"/>
              <a:ext cx="7488832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indent="450850" algn="ctr"/>
              <a:r>
                <a:rPr lang="ru-RU" sz="2400"/>
                <a:t>В гости собрались быстро. Тулячка встретила нас дома вместе с боевыми подругами Н.Г.Миловой и В.И.Даниловой. Оказалось, что Пелагея Никитична напрямую связана с нашим родным городом</a:t>
              </a:r>
              <a:endParaRPr lang="ru-RU" sz="2400">
                <a:latin typeface="Arial" charset="0"/>
              </a:endParaRPr>
            </a:p>
          </p:txBody>
        </p:sp>
      </p:grpSp>
      <p:grpSp>
        <p:nvGrpSpPr>
          <p:cNvPr id="5" name="Группа 17"/>
          <p:cNvGrpSpPr>
            <a:grpSpLocks/>
          </p:cNvGrpSpPr>
          <p:nvPr/>
        </p:nvGrpSpPr>
        <p:grpSpPr bwMode="auto">
          <a:xfrm>
            <a:off x="1331913" y="1196975"/>
            <a:ext cx="7561262" cy="4956175"/>
            <a:chOff x="1259632" y="1268760"/>
            <a:chExt cx="7560840" cy="4956358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220072" y="1268760"/>
              <a:ext cx="3600400" cy="4176464"/>
            </a:xfrm>
            <a:prstGeom prst="round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6207" name="Рисунок 19" descr="DSC0488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59632" y="1700808"/>
              <a:ext cx="3852000" cy="32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08" name="Rectangle 6"/>
            <p:cNvSpPr>
              <a:spLocks noChangeArrowheads="1"/>
            </p:cNvSpPr>
            <p:nvPr/>
          </p:nvSpPr>
          <p:spPr bwMode="auto">
            <a:xfrm>
              <a:off x="5292080" y="1691490"/>
              <a:ext cx="3456384" cy="3416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indent="450850" algn="ctr"/>
              <a:r>
                <a:rPr lang="ru-RU" sz="2400"/>
                <a:t>И вот накануне 9 Мая 2011 года она побывала в Узловой, в нашей школе, посетила этот знаменитый памятник девушкам-зенитчицам, много рассказывала о своей боевой молодости</a:t>
              </a:r>
              <a:endParaRPr lang="ru-RU" sz="2400">
                <a:latin typeface="Arial" charset="0"/>
              </a:endParaRPr>
            </a:p>
          </p:txBody>
        </p:sp>
        <p:sp>
          <p:nvSpPr>
            <p:cNvPr id="6209" name="TextBox 21"/>
            <p:cNvSpPr txBox="1">
              <a:spLocks noChangeArrowheads="1"/>
            </p:cNvSpPr>
            <p:nvPr/>
          </p:nvSpPr>
          <p:spPr bwMode="auto">
            <a:xfrm>
              <a:off x="1763688" y="5517232"/>
              <a:ext cx="6912767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/>
                <a:t>На фото: научный сотрудник краеведческого музея Хорев А.В. рядом с ветеранами</a:t>
              </a:r>
            </a:p>
          </p:txBody>
        </p:sp>
      </p:grpSp>
      <p:grpSp>
        <p:nvGrpSpPr>
          <p:cNvPr id="7" name="Группа 22"/>
          <p:cNvGrpSpPr>
            <a:grpSpLocks/>
          </p:cNvGrpSpPr>
          <p:nvPr/>
        </p:nvGrpSpPr>
        <p:grpSpPr bwMode="auto">
          <a:xfrm>
            <a:off x="2051050" y="1052513"/>
            <a:ext cx="6697663" cy="5554662"/>
            <a:chOff x="2051720" y="1052736"/>
            <a:chExt cx="6696744" cy="5554512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051720" y="1052736"/>
              <a:ext cx="6696744" cy="1202432"/>
            </a:xfrm>
            <a:prstGeom prst="round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200" name="Rectangle 7"/>
            <p:cNvSpPr>
              <a:spLocks noChangeArrowheads="1"/>
            </p:cNvSpPr>
            <p:nvPr/>
          </p:nvSpPr>
          <p:spPr bwMode="auto">
            <a:xfrm>
              <a:off x="2123728" y="1069642"/>
              <a:ext cx="6552728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2400"/>
                <a:t>C</a:t>
              </a:r>
              <a:r>
                <a:rPr lang="ru-RU" sz="2400"/>
                <a:t> глубоким вниманием мы слушали  воспоминания о войне. Вместе пели песни военных лет</a:t>
              </a:r>
            </a:p>
            <a:p>
              <a:pPr algn="ctr"/>
              <a:endParaRPr lang="ru-RU" sz="2400">
                <a:latin typeface="Arial" charset="0"/>
              </a:endParaRPr>
            </a:p>
          </p:txBody>
        </p:sp>
        <p:pic>
          <p:nvPicPr>
            <p:cNvPr id="6201" name="Рисунок 25" descr="DSC04896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51720" y="2492896"/>
              <a:ext cx="3024336" cy="309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02" name="Рисунок 26" descr="DSC0490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48064" y="2780928"/>
              <a:ext cx="3456384" cy="266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03" name="Rectangle 9"/>
            <p:cNvSpPr>
              <a:spLocks noChangeArrowheads="1"/>
            </p:cNvSpPr>
            <p:nvPr/>
          </p:nvSpPr>
          <p:spPr bwMode="auto">
            <a:xfrm>
              <a:off x="2051720" y="5622363"/>
              <a:ext cx="6624736" cy="984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indent="269875" algn="ctr"/>
              <a:r>
                <a:rPr lang="ru-RU" sz="2000"/>
                <a:t>Власова П.Н. делится воспоминаниями.                                 Учащиеся школы приветствуют гостей</a:t>
              </a:r>
            </a:p>
            <a:p>
              <a:pPr indent="269875" eaLnBrk="0" hangingPunct="0"/>
              <a:endParaRPr lang="ru-RU">
                <a:latin typeface="Arial" charset="0"/>
              </a:endParaRPr>
            </a:p>
          </p:txBody>
        </p:sp>
      </p:grpSp>
      <p:sp>
        <p:nvSpPr>
          <p:cNvPr id="29" name="Скругленный прямоугольник 28"/>
          <p:cNvSpPr/>
          <p:nvPr/>
        </p:nvSpPr>
        <p:spPr>
          <a:xfrm>
            <a:off x="2555875" y="0"/>
            <a:ext cx="5832475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52" name="Rectangle 1"/>
          <p:cNvSpPr>
            <a:spLocks noChangeArrowheads="1"/>
          </p:cNvSpPr>
          <p:nvPr/>
        </p:nvSpPr>
        <p:spPr bwMode="auto">
          <a:xfrm>
            <a:off x="3276600" y="188913"/>
            <a:ext cx="4362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>
                <a:solidFill>
                  <a:srgbClr val="8A0000"/>
                </a:solidFill>
              </a:rPr>
              <a:t>НАШЕ ЗНАКОМСТВО</a:t>
            </a:r>
            <a:endParaRPr lang="ru-RU" sz="3200">
              <a:solidFill>
                <a:srgbClr val="8A0000"/>
              </a:solidFill>
              <a:latin typeface="Arial" charset="0"/>
            </a:endParaRPr>
          </a:p>
        </p:txBody>
      </p:sp>
      <p:grpSp>
        <p:nvGrpSpPr>
          <p:cNvPr id="8" name="Группа 29"/>
          <p:cNvGrpSpPr>
            <a:grpSpLocks/>
          </p:cNvGrpSpPr>
          <p:nvPr/>
        </p:nvGrpSpPr>
        <p:grpSpPr bwMode="auto">
          <a:xfrm>
            <a:off x="1619250" y="1628775"/>
            <a:ext cx="7129463" cy="4679950"/>
            <a:chOff x="1619672" y="1628800"/>
            <a:chExt cx="7128792" cy="4680520"/>
          </a:xfrm>
        </p:grpSpPr>
        <p:pic>
          <p:nvPicPr>
            <p:cNvPr id="6192" name="Рисунок 30" descr="DSC04922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619672" y="1628800"/>
              <a:ext cx="3528015" cy="29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93" name="Рисунок 31" descr="DSC04919.JPG"/>
            <p:cNvPicPr>
              <a:picLocks noChangeAspect="1" noChangeArrowheads="1"/>
            </p:cNvPicPr>
            <p:nvPr/>
          </p:nvPicPr>
          <p:blipFill>
            <a:blip r:embed="rId9" cstate="print"/>
            <a:srcRect l="6149" r="20065" b="3030"/>
            <a:stretch>
              <a:fillRect/>
            </a:stretch>
          </p:blipFill>
          <p:spPr bwMode="auto">
            <a:xfrm>
              <a:off x="5436096" y="1628800"/>
              <a:ext cx="2880320" cy="2952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Скругленный прямоугольник 32"/>
            <p:cNvSpPr/>
            <p:nvPr/>
          </p:nvSpPr>
          <p:spPr>
            <a:xfrm>
              <a:off x="1619672" y="4797836"/>
              <a:ext cx="3455663" cy="91292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dirty="0"/>
                <a:t>Власова П.Н. в зале </a:t>
              </a: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5364233" y="4797836"/>
              <a:ext cx="3384231" cy="151148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196" name="Rectangle 11"/>
            <p:cNvSpPr>
              <a:spLocks noChangeArrowheads="1"/>
            </p:cNvSpPr>
            <p:nvPr/>
          </p:nvSpPr>
          <p:spPr bwMode="auto">
            <a:xfrm>
              <a:off x="5292080" y="4851279"/>
              <a:ext cx="3456384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ru-RU" sz="2000"/>
                <a:t>Данилова В.А. прекрасно поёт. В этот момент                                                                             в переполненном зале – тишина</a:t>
              </a:r>
            </a:p>
          </p:txBody>
        </p:sp>
      </p:grpSp>
      <p:grpSp>
        <p:nvGrpSpPr>
          <p:cNvPr id="9" name="Группа 35"/>
          <p:cNvGrpSpPr>
            <a:grpSpLocks/>
          </p:cNvGrpSpPr>
          <p:nvPr/>
        </p:nvGrpSpPr>
        <p:grpSpPr bwMode="auto">
          <a:xfrm>
            <a:off x="1403350" y="1125538"/>
            <a:ext cx="7129463" cy="5327650"/>
            <a:chOff x="1403649" y="1124744"/>
            <a:chExt cx="7128791" cy="5328592"/>
          </a:xfrm>
        </p:grpSpPr>
        <p:sp>
          <p:nvSpPr>
            <p:cNvPr id="6186" name="TextBox 36"/>
            <p:cNvSpPr txBox="1">
              <a:spLocks noChangeArrowheads="1"/>
            </p:cNvSpPr>
            <p:nvPr/>
          </p:nvSpPr>
          <p:spPr bwMode="auto">
            <a:xfrm>
              <a:off x="4932040" y="4005064"/>
              <a:ext cx="36004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/>
                <a:t>Власова П.Н. в городском музее</a:t>
              </a:r>
              <a:endParaRPr lang="ru-RU"/>
            </a:p>
          </p:txBody>
        </p:sp>
        <p:pic>
          <p:nvPicPr>
            <p:cNvPr id="6187" name="Рисунок 37" descr="DSC04941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004048" y="1124744"/>
              <a:ext cx="3183632" cy="266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8" name="Рисунок 38" descr="DSC04926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47664" y="1124744"/>
              <a:ext cx="3384376" cy="266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Скругленный прямоугольник 39"/>
            <p:cNvSpPr/>
            <p:nvPr/>
          </p:nvSpPr>
          <p:spPr>
            <a:xfrm>
              <a:off x="1619529" y="4941769"/>
              <a:ext cx="6625600" cy="1511567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190" name="Rectangle 1"/>
            <p:cNvSpPr>
              <a:spLocks noChangeArrowheads="1"/>
            </p:cNvSpPr>
            <p:nvPr/>
          </p:nvSpPr>
          <p:spPr bwMode="auto">
            <a:xfrm>
              <a:off x="1691680" y="5005954"/>
              <a:ext cx="648072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ru-RU" sz="2400"/>
                <a:t>Большое впечатление на гостей произвело посещение памятника девушкам-зенитчицам и краеведческого музея</a:t>
              </a:r>
              <a:endParaRPr lang="ru-RU" sz="2400">
                <a:latin typeface="Arial" charset="0"/>
              </a:endParaRPr>
            </a:p>
          </p:txBody>
        </p:sp>
        <p:sp>
          <p:nvSpPr>
            <p:cNvPr id="6191" name="TextBox 41"/>
            <p:cNvSpPr txBox="1">
              <a:spLocks noChangeArrowheads="1"/>
            </p:cNvSpPr>
            <p:nvPr/>
          </p:nvSpPr>
          <p:spPr bwMode="auto">
            <a:xfrm>
              <a:off x="1403649" y="3933056"/>
              <a:ext cx="3744416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/>
                <a:t>Кириллова Р.П. с гостями </a:t>
              </a:r>
            </a:p>
            <a:p>
              <a:pPr algn="ctr"/>
              <a:r>
                <a:rPr lang="ru-RU" sz="2000"/>
                <a:t>у городского памятника зенитчицам</a:t>
              </a:r>
              <a:r>
                <a:rPr lang="ru-RU"/>
                <a:t> </a:t>
              </a:r>
            </a:p>
          </p:txBody>
        </p:sp>
      </p:grpSp>
      <p:grpSp>
        <p:nvGrpSpPr>
          <p:cNvPr id="11" name="Группа 42"/>
          <p:cNvGrpSpPr>
            <a:grpSpLocks/>
          </p:cNvGrpSpPr>
          <p:nvPr/>
        </p:nvGrpSpPr>
        <p:grpSpPr bwMode="auto">
          <a:xfrm>
            <a:off x="1476375" y="2276475"/>
            <a:ext cx="7127875" cy="3168650"/>
            <a:chOff x="1475656" y="2276872"/>
            <a:chExt cx="7128792" cy="3168352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1475656" y="2276872"/>
              <a:ext cx="7128792" cy="3168352"/>
            </a:xfrm>
            <a:prstGeom prst="round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185" name="Rectangle 12"/>
            <p:cNvSpPr>
              <a:spLocks noChangeArrowheads="1"/>
            </p:cNvSpPr>
            <p:nvPr/>
          </p:nvSpPr>
          <p:spPr bwMode="auto">
            <a:xfrm>
              <a:off x="1475656" y="2609315"/>
              <a:ext cx="6984776" cy="267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just"/>
              <a:r>
                <a:rPr lang="ru-RU" sz="2400"/>
                <a:t>В ноябре 2011 года,  в дни празднования 70-летия обороны Москвы, Тулы, освобождения Узловой от немецко-фашистских захватчиков, состоялась вторая встреча клуба «ПОИСК» с Власовой П.Н. Мы познакомились с фотоматериалами  и документами из домашнего архива ветерана, которые легли в основу данного проекта</a:t>
              </a:r>
            </a:p>
          </p:txBody>
        </p:sp>
      </p:grpSp>
      <p:grpSp>
        <p:nvGrpSpPr>
          <p:cNvPr id="13" name="Группа 45"/>
          <p:cNvGrpSpPr>
            <a:grpSpLocks/>
          </p:cNvGrpSpPr>
          <p:nvPr/>
        </p:nvGrpSpPr>
        <p:grpSpPr bwMode="auto">
          <a:xfrm>
            <a:off x="1692275" y="1125538"/>
            <a:ext cx="6767513" cy="5235575"/>
            <a:chOff x="1331640" y="836712"/>
            <a:chExt cx="6768752" cy="5452353"/>
          </a:xfrm>
        </p:grpSpPr>
        <p:pic>
          <p:nvPicPr>
            <p:cNvPr id="6176" name="Рисунок 46" descr="SAM_0506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835696" y="836712"/>
              <a:ext cx="2454910" cy="183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77" name="Рисунок 47" descr="SAM_0538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004048" y="908720"/>
              <a:ext cx="2454910" cy="183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78" name="Rectangle 13"/>
            <p:cNvSpPr>
              <a:spLocks noChangeArrowheads="1"/>
            </p:cNvSpPr>
            <p:nvPr/>
          </p:nvSpPr>
          <p:spPr bwMode="auto">
            <a:xfrm>
              <a:off x="1331640" y="2708920"/>
              <a:ext cx="676875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ru-RU" sz="2400"/>
                <a:t>Члены клуба «Поиск» в гостях у Власовой П.Н. Слушаем, записываем воспоминания ветерана</a:t>
              </a:r>
            </a:p>
          </p:txBody>
        </p:sp>
        <p:sp>
          <p:nvSpPr>
            <p:cNvPr id="6179" name="Rectangle 14"/>
            <p:cNvSpPr>
              <a:spLocks noChangeArrowheads="1"/>
            </p:cNvSpPr>
            <p:nvPr/>
          </p:nvSpPr>
          <p:spPr bwMode="auto">
            <a:xfrm>
              <a:off x="2699792" y="5423672"/>
              <a:ext cx="5256584" cy="865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ru-RU" sz="2400"/>
                <a:t>Руководитель клуба Кириллова Р.П. знакомится с документами</a:t>
              </a:r>
              <a:endParaRPr lang="ru-RU" sz="2400">
                <a:latin typeface="Arial" charset="0"/>
              </a:endParaRPr>
            </a:p>
          </p:txBody>
        </p:sp>
        <p:pic>
          <p:nvPicPr>
            <p:cNvPr id="6180" name="Рисунок 50" descr="SAM_0549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932040" y="3573016"/>
              <a:ext cx="2664000" cy="19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1" name="Рисунок 51" descr="SAM_1663.JPG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835696" y="3645024"/>
              <a:ext cx="2412000" cy="180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Группа 52"/>
          <p:cNvGrpSpPr>
            <a:grpSpLocks/>
          </p:cNvGrpSpPr>
          <p:nvPr/>
        </p:nvGrpSpPr>
        <p:grpSpPr bwMode="auto">
          <a:xfrm>
            <a:off x="1419225" y="981075"/>
            <a:ext cx="7256463" cy="5616575"/>
            <a:chOff x="1419719" y="980728"/>
            <a:chExt cx="7256737" cy="5616624"/>
          </a:xfrm>
        </p:grpSpPr>
        <p:pic>
          <p:nvPicPr>
            <p:cNvPr id="6167" name="Рисунок 53" descr="SAM_1664.JPG"/>
            <p:cNvPicPr>
              <a:picLocks noChangeAspect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979712" y="980728"/>
              <a:ext cx="2700000" cy="202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8" name="Рисунок 54" descr="SAM_1667.JPG"/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051720" y="3789040"/>
              <a:ext cx="2664000" cy="199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9" name="Рисунок 55" descr="сканирование0002.JPG"/>
            <p:cNvPicPr>
              <a:picLocks noChangeAspect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516216" y="1052736"/>
              <a:ext cx="1296000" cy="1969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Скругленный прямоугольник 56"/>
            <p:cNvSpPr/>
            <p:nvPr/>
          </p:nvSpPr>
          <p:spPr>
            <a:xfrm>
              <a:off x="5148064" y="3933056"/>
              <a:ext cx="3528392" cy="2664296"/>
            </a:xfrm>
            <a:prstGeom prst="round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  <a:p>
              <a:pPr algn="ctr">
                <a:defRPr/>
              </a:pPr>
              <a:r>
                <a:rPr lang="ru-RU" dirty="0"/>
                <a:t>В 2012 году ученица 9 класса</a:t>
              </a:r>
            </a:p>
            <a:p>
              <a:pPr algn="ctr">
                <a:defRPr/>
              </a:pPr>
              <a:r>
                <a:rPr lang="ru-RU" dirty="0"/>
                <a:t>МБОУ гимназии Богданова Алёна приняла участие во Всероссийском конкурсе «Человек в истории России. ХХ век», на котором представила исследовательскую работу о Власовой П.Н.</a:t>
              </a:r>
            </a:p>
            <a:p>
              <a:pPr algn="ctr">
                <a:defRPr/>
              </a:pPr>
              <a:r>
                <a:rPr lang="ru-RU" dirty="0"/>
                <a:t> </a:t>
              </a:r>
            </a:p>
          </p:txBody>
        </p:sp>
        <p:sp>
          <p:nvSpPr>
            <p:cNvPr id="6173" name="TextBox 57"/>
            <p:cNvSpPr txBox="1">
              <a:spLocks noChangeArrowheads="1"/>
            </p:cNvSpPr>
            <p:nvPr/>
          </p:nvSpPr>
          <p:spPr bwMode="auto">
            <a:xfrm>
              <a:off x="1419719" y="3068960"/>
              <a:ext cx="432086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/>
                <a:t>Богданова А. передаёт творческую работу</a:t>
              </a:r>
            </a:p>
            <a:p>
              <a:pPr algn="ctr"/>
              <a:r>
                <a:rPr lang="ru-RU"/>
                <a:t>«Я поминю! Я горжусь!» Власовой П.Н.</a:t>
              </a:r>
            </a:p>
          </p:txBody>
        </p:sp>
        <p:sp>
          <p:nvSpPr>
            <p:cNvPr id="6174" name="TextBox 58"/>
            <p:cNvSpPr txBox="1">
              <a:spLocks noChangeArrowheads="1"/>
            </p:cNvSpPr>
            <p:nvPr/>
          </p:nvSpPr>
          <p:spPr bwMode="auto">
            <a:xfrm>
              <a:off x="1619672" y="5934670"/>
              <a:ext cx="352839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/>
                <a:t>Члены клуба»Поиск» знакомятся с семьёй Власовой П.Н.</a:t>
              </a:r>
            </a:p>
          </p:txBody>
        </p:sp>
        <p:sp>
          <p:nvSpPr>
            <p:cNvPr id="6175" name="TextBox 59"/>
            <p:cNvSpPr txBox="1">
              <a:spLocks noChangeArrowheads="1"/>
            </p:cNvSpPr>
            <p:nvPr/>
          </p:nvSpPr>
          <p:spPr bwMode="auto">
            <a:xfrm>
              <a:off x="5868144" y="3140968"/>
              <a:ext cx="268028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/>
                <a:t>Поошрительная грамота</a:t>
              </a:r>
            </a:p>
            <a:p>
              <a:pPr algn="ctr"/>
              <a:r>
                <a:rPr lang="ru-RU"/>
                <a:t>общества  «Мемориал»</a:t>
              </a:r>
            </a:p>
          </p:txBody>
        </p:sp>
      </p:grpSp>
      <p:sp>
        <p:nvSpPr>
          <p:cNvPr id="61" name="Скругленный прямоугольник 60"/>
          <p:cNvSpPr/>
          <p:nvPr/>
        </p:nvSpPr>
        <p:spPr>
          <a:xfrm>
            <a:off x="1691680" y="809328"/>
            <a:ext cx="7128792" cy="6048672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  <a:p>
            <a:pPr algn="ctr">
              <a:defRPr/>
            </a:pPr>
            <a:r>
              <a:rPr lang="ru-RU" sz="2400" dirty="0">
                <a:solidFill>
                  <a:srgbClr val="8A0000"/>
                </a:solidFill>
              </a:rPr>
              <a:t>90-летию Власовой Полины Никитичны посвящается!</a:t>
            </a:r>
          </a:p>
          <a:p>
            <a:pPr algn="ctr">
              <a:defRPr/>
            </a:pPr>
            <a:r>
              <a:rPr lang="ru-RU" sz="2400" dirty="0"/>
              <a:t>Патриот – красивое слово,</a:t>
            </a:r>
          </a:p>
          <a:p>
            <a:pPr algn="ctr">
              <a:defRPr/>
            </a:pPr>
            <a:r>
              <a:rPr lang="ru-RU" sz="2400" dirty="0"/>
              <a:t>В нём столько богатого смысла</a:t>
            </a:r>
          </a:p>
          <a:p>
            <a:pPr algn="ctr">
              <a:defRPr/>
            </a:pPr>
            <a:r>
              <a:rPr lang="ru-RU" sz="2400" dirty="0"/>
              <a:t>Родного, близкого, милого,</a:t>
            </a:r>
          </a:p>
          <a:p>
            <a:pPr algn="ctr">
              <a:defRPr/>
            </a:pPr>
            <a:r>
              <a:rPr lang="ru-RU" sz="2400" dirty="0"/>
              <a:t>Как наша ОТЧИЗНА  !</a:t>
            </a:r>
          </a:p>
          <a:p>
            <a:pPr algn="ctr">
              <a:defRPr/>
            </a:pPr>
            <a:endParaRPr lang="ru-RU" sz="2400" dirty="0"/>
          </a:p>
          <a:p>
            <a:pPr algn="ctr">
              <a:defRPr/>
            </a:pPr>
            <a:r>
              <a:rPr lang="ru-RU" sz="2400" dirty="0"/>
              <a:t>О ТЧИЗНА – это наши герои любимые!</a:t>
            </a:r>
          </a:p>
          <a:p>
            <a:pPr algn="ctr">
              <a:defRPr/>
            </a:pPr>
            <a:r>
              <a:rPr lang="ru-RU" sz="2400" dirty="0"/>
              <a:t> ОТЧИЗНА – всё то, что у нас в стране!</a:t>
            </a:r>
          </a:p>
          <a:p>
            <a:pPr algn="ctr">
              <a:defRPr/>
            </a:pPr>
            <a:r>
              <a:rPr lang="ru-RU" sz="2400" dirty="0"/>
              <a:t>СПАСИБО Вам,  Полина  Никитична!</a:t>
            </a:r>
          </a:p>
          <a:p>
            <a:pPr algn="ctr">
              <a:defRPr/>
            </a:pPr>
            <a:r>
              <a:rPr lang="ru-RU" sz="2400" dirty="0"/>
              <a:t>Вы самый храбрый человек, что живёт на Земле!</a:t>
            </a:r>
          </a:p>
          <a:p>
            <a:pPr algn="r">
              <a:defRPr/>
            </a:pPr>
            <a:r>
              <a:rPr lang="ru-RU" dirty="0"/>
              <a:t>Члены клуба «Поиск»</a:t>
            </a:r>
          </a:p>
          <a:p>
            <a:pPr algn="r">
              <a:defRPr/>
            </a:pPr>
            <a:r>
              <a:rPr lang="ru-RU" dirty="0" err="1"/>
              <a:t>Жаркова</a:t>
            </a:r>
            <a:r>
              <a:rPr lang="ru-RU" dirty="0"/>
              <a:t> Мария, Павленко Кристина,</a:t>
            </a:r>
          </a:p>
          <a:p>
            <a:pPr algn="r">
              <a:defRPr/>
            </a:pPr>
            <a:r>
              <a:rPr lang="ru-RU" dirty="0"/>
              <a:t>6 класс МБОУ гимназии</a:t>
            </a:r>
          </a:p>
          <a:p>
            <a:pPr algn="r">
              <a:defRPr/>
            </a:pPr>
            <a:r>
              <a:rPr lang="ru-RU" dirty="0"/>
              <a:t>города Узловая Тульской области</a:t>
            </a:r>
          </a:p>
          <a:p>
            <a:pPr algn="ctr">
              <a:defRPr/>
            </a:pPr>
            <a:endParaRPr lang="ru-RU" sz="2400" dirty="0"/>
          </a:p>
        </p:txBody>
      </p:sp>
      <p:grpSp>
        <p:nvGrpSpPr>
          <p:cNvPr id="15" name="Группа 61"/>
          <p:cNvGrpSpPr>
            <a:grpSpLocks/>
          </p:cNvGrpSpPr>
          <p:nvPr/>
        </p:nvGrpSpPr>
        <p:grpSpPr bwMode="auto">
          <a:xfrm>
            <a:off x="1619250" y="836613"/>
            <a:ext cx="7273925" cy="5832475"/>
            <a:chOff x="1475656" y="836712"/>
            <a:chExt cx="7272808" cy="5832648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1475656" y="836712"/>
              <a:ext cx="7272808" cy="5832648"/>
            </a:xfrm>
            <a:prstGeom prst="round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dirty="0"/>
                <a:t>Такова цена победы для Полины Никитичны Власовой. Для неё война стала реальностью. В свои 20 лет она не дрогнула перед врагом и  выполнила свой долг перед Отчизной так, как она его понимала. Это не только часть её судьбы, это наша общая история.</a:t>
              </a:r>
            </a:p>
            <a:p>
              <a:pPr algn="ctr">
                <a:defRPr/>
              </a:pPr>
              <a:r>
                <a:rPr lang="ru-RU" sz="2400" b="1" dirty="0"/>
                <a:t>ВЛАСОВА ПЕЛАГЕЯ НИКИТИЧНА заслужила право представлять в истории страны целое поколение людей, которыми гордится РОССИЯ!</a:t>
              </a:r>
            </a:p>
            <a:p>
              <a:pPr algn="ctr">
                <a:defRPr/>
              </a:pPr>
              <a:endParaRPr lang="ru-RU" sz="2400" b="1" dirty="0"/>
            </a:p>
            <a:p>
              <a:pPr algn="ctr">
                <a:defRPr/>
              </a:pPr>
              <a:r>
                <a:rPr lang="ru-RU" sz="2400" dirty="0"/>
                <a:t> </a:t>
              </a:r>
            </a:p>
            <a:p>
              <a:pPr algn="ctr">
                <a:defRPr/>
              </a:pPr>
              <a:endParaRPr lang="ru-RU" sz="2400" dirty="0"/>
            </a:p>
            <a:p>
              <a:pPr>
                <a:defRPr/>
              </a:pPr>
              <a:endParaRPr lang="ru-RU" dirty="0"/>
            </a:p>
            <a:p>
              <a:pPr>
                <a:defRPr/>
              </a:pPr>
              <a:endParaRPr lang="ru-RU" dirty="0"/>
            </a:p>
          </p:txBody>
        </p:sp>
        <p:pic>
          <p:nvPicPr>
            <p:cNvPr id="6166" name="Рисунок 63" descr="24500432_pobeda01_copy.gif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851920" y="4941168"/>
              <a:ext cx="2628000" cy="151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5" name="5-конечная звезда 64"/>
          <p:cNvSpPr/>
          <p:nvPr/>
        </p:nvSpPr>
        <p:spPr>
          <a:xfrm>
            <a:off x="8748713" y="6453188"/>
            <a:ext cx="395287" cy="404812"/>
          </a:xfrm>
          <a:prstGeom prst="star5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980728"/>
            <a:ext cx="7056438" cy="5472461"/>
          </a:xfrm>
        </p:spPr>
        <p:txBody>
          <a:bodyPr/>
          <a:lstStyle/>
          <a:p>
            <a:r>
              <a:rPr lang="ru-RU" sz="2800" dirty="0" smtClean="0">
                <a:solidFill>
                  <a:srgbClr val="820000"/>
                </a:solidFill>
              </a:rPr>
              <a:t> Используемые источники</a:t>
            </a:r>
            <a:r>
              <a:rPr lang="ru-RU" sz="2000" dirty="0" smtClean="0">
                <a:solidFill>
                  <a:srgbClr val="820000"/>
                </a:solidFill>
              </a:rPr>
              <a:t/>
            </a:r>
            <a:br>
              <a:rPr lang="ru-RU" sz="2000" dirty="0" smtClean="0">
                <a:solidFill>
                  <a:srgbClr val="820000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400" dirty="0" smtClean="0"/>
              <a:t> Личный архив Власовой П.Н. ( ветерана войны)</a:t>
            </a:r>
            <a:br>
              <a:rPr lang="ru-RU" sz="2400" dirty="0" smtClean="0"/>
            </a:br>
            <a:r>
              <a:rPr lang="ru-RU" sz="2400" dirty="0" smtClean="0">
                <a:solidFill>
                  <a:srgbClr val="800000"/>
                </a:solidFill>
              </a:rPr>
              <a:t>Интернет-ресурсы</a:t>
            </a:r>
            <a:br>
              <a:rPr lang="ru-RU" sz="2400" dirty="0" smtClean="0">
                <a:solidFill>
                  <a:srgbClr val="800000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Дизайн презентации: </a:t>
            </a:r>
            <a:r>
              <a:rPr lang="en-US" sz="2400" dirty="0" err="1" smtClean="0"/>
              <a:t>Сетево</a:t>
            </a:r>
            <a:r>
              <a:rPr lang="ru-RU" sz="2400" dirty="0" err="1" smtClean="0"/>
              <a:t>й</a:t>
            </a:r>
            <a:r>
              <a:rPr lang="en-US" sz="2400" dirty="0" smtClean="0"/>
              <a:t> </a:t>
            </a:r>
            <a:r>
              <a:rPr lang="en-US" sz="2400" dirty="0" err="1" smtClean="0"/>
              <a:t>проект</a:t>
            </a:r>
            <a:r>
              <a:rPr lang="en-US" sz="2400" dirty="0" smtClean="0"/>
              <a:t> «</a:t>
            </a:r>
            <a:r>
              <a:rPr lang="en-US" sz="2400" dirty="0" err="1" smtClean="0"/>
              <a:t>Книга</a:t>
            </a:r>
            <a:r>
              <a:rPr lang="en-US" sz="2400" dirty="0" smtClean="0"/>
              <a:t> </a:t>
            </a:r>
            <a:r>
              <a:rPr lang="en-US" sz="2400" dirty="0" err="1" smtClean="0"/>
              <a:t>Славы</a:t>
            </a:r>
            <a:r>
              <a:rPr lang="en-US" sz="2400" dirty="0" smtClean="0"/>
              <a:t>» </a:t>
            </a:r>
            <a:r>
              <a:rPr lang="en-US" sz="2400" dirty="0" err="1" smtClean="0"/>
              <a:t>на</a:t>
            </a:r>
            <a:r>
              <a:rPr lang="en-US" sz="2400" dirty="0" smtClean="0"/>
              <a:t> </a:t>
            </a:r>
            <a:r>
              <a:rPr lang="en-US" sz="2400" dirty="0" err="1" smtClean="0"/>
              <a:t>Методическом</a:t>
            </a:r>
            <a:r>
              <a:rPr lang="en-US" sz="2400" dirty="0" smtClean="0"/>
              <a:t> </a:t>
            </a:r>
            <a:r>
              <a:rPr lang="en-US" sz="2400" dirty="0" err="1" smtClean="0"/>
              <a:t>портале</a:t>
            </a:r>
            <a:r>
              <a:rPr lang="en-US" sz="2400" dirty="0" smtClean="0"/>
              <a:t>  «</a:t>
            </a:r>
            <a:r>
              <a:rPr lang="en-US" sz="2400" dirty="0" err="1" smtClean="0"/>
              <a:t>Методсовет</a:t>
            </a:r>
            <a:r>
              <a:rPr lang="en-US" sz="2400" dirty="0" smtClean="0"/>
              <a:t>» </a:t>
            </a:r>
            <a:r>
              <a:rPr lang="en-US" sz="2400" u="sng" dirty="0" smtClean="0">
                <a:hlinkClick r:id="rId2"/>
              </a:rPr>
              <a:t>http://metodsovet.su</a:t>
            </a:r>
            <a:r>
              <a:rPr lang="en-US" sz="2400" dirty="0" smtClean="0"/>
              <a:t>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GB" sz="2400" dirty="0" smtClean="0">
                <a:hlinkClick r:id="rId3"/>
              </a:rPr>
              <a:t>http://metodsovet.su/news/itogi_setevogo_proekta_kniga_slavy/2013-10-30-206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Фотографии </a:t>
            </a:r>
            <a:r>
              <a:rPr lang="ru-RU" sz="2400" dirty="0" smtClean="0"/>
              <a:t>учащихся размещены с согласия родителей</a:t>
            </a:r>
            <a:br>
              <a:rPr lang="ru-RU" sz="2400" dirty="0" smtClean="0"/>
            </a:br>
            <a:r>
              <a:rPr lang="ru-RU" sz="2400" dirty="0" smtClean="0">
                <a:solidFill>
                  <a:srgbClr val="800000"/>
                </a:solidFill>
              </a:rPr>
              <a:t/>
            </a:r>
            <a:br>
              <a:rPr lang="ru-RU" sz="2400" dirty="0" smtClean="0">
                <a:solidFill>
                  <a:srgbClr val="800000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820000"/>
                </a:solidFill>
              </a:rPr>
              <a:t/>
            </a:r>
            <a:br>
              <a:rPr lang="ru-RU" sz="2000" dirty="0" smtClean="0">
                <a:solidFill>
                  <a:srgbClr val="820000"/>
                </a:solidFill>
              </a:rPr>
            </a:br>
            <a:endParaRPr lang="ru-RU" sz="2000" dirty="0" smtClean="0">
              <a:solidFill>
                <a:srgbClr val="820000"/>
              </a:solidFill>
            </a:endParaRP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928813" y="928688"/>
            <a:ext cx="6000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</a:p>
          <a:p>
            <a:endParaRPr lang="ru-RU"/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В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ВОВ</Template>
  <TotalTime>0</TotalTime>
  <Words>516</Words>
  <Application>Microsoft Office PowerPoint</Application>
  <PresentationFormat>Экран (4:3)</PresentationFormat>
  <Paragraphs>50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ВОВ</vt:lpstr>
      <vt:lpstr>Слайд 1</vt:lpstr>
      <vt:lpstr> Используемые источники   Личный архив Власовой П.Н. ( ветерана войны) Интернет-ресурсы Дизайн презентации: Сетевой проект «Книга Славы» на Методическом портале  «Методсовет» http://metodsovet.su, http://metodsovet.su/news/itogi_setevogo_proekta_kniga_slavy/2013-10-30-206  Фотографии учащихся размещены с согласия родителей    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Кириллова</cp:lastModifiedBy>
  <cp:revision>3</cp:revision>
  <dcterms:modified xsi:type="dcterms:W3CDTF">2015-11-03T22:10:50Z</dcterms:modified>
</cp:coreProperties>
</file>