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1" r:id="rId3"/>
    <p:sldId id="262" r:id="rId4"/>
    <p:sldId id="264" r:id="rId5"/>
    <p:sldId id="274" r:id="rId6"/>
    <p:sldId id="275" r:id="rId7"/>
    <p:sldId id="278" r:id="rId8"/>
    <p:sldId id="279" r:id="rId9"/>
    <p:sldId id="277" r:id="rId10"/>
    <p:sldId id="268" r:id="rId11"/>
    <p:sldId id="269" r:id="rId12"/>
    <p:sldId id="272" r:id="rId13"/>
    <p:sldId id="273" r:id="rId14"/>
    <p:sldId id="282" r:id="rId15"/>
    <p:sldId id="283" r:id="rId16"/>
    <p:sldId id="284" r:id="rId17"/>
    <p:sldId id="285" r:id="rId18"/>
    <p:sldId id="289" r:id="rId19"/>
    <p:sldId id="290" r:id="rId20"/>
    <p:sldId id="291" r:id="rId21"/>
    <p:sldId id="292" r:id="rId22"/>
    <p:sldId id="280" r:id="rId23"/>
    <p:sldId id="281" r:id="rId24"/>
    <p:sldId id="286" r:id="rId25"/>
    <p:sldId id="258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Осенние изменения в природе</a:t>
            </a:r>
          </a:p>
        </c:rich>
      </c:tx>
      <c:layout>
        <c:manualLayout>
          <c:xMode val="edge"/>
          <c:yMode val="edge"/>
          <c:x val="0.15851846265970351"/>
          <c:y val="0"/>
        </c:manualLayout>
      </c:layout>
      <c:spPr>
        <a:solidFill>
          <a:schemeClr val="accent1"/>
        </a:solidFill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0.84000000000000064</c:v>
                </c:pt>
                <c:pt idx="1">
                  <c:v>0.86000000000000065</c:v>
                </c:pt>
                <c:pt idx="2">
                  <c:v>0.98</c:v>
                </c:pt>
                <c:pt idx="3">
                  <c:v>0.88000000000000134</c:v>
                </c:pt>
                <c:pt idx="4">
                  <c:v>0.9</c:v>
                </c:pt>
                <c:pt idx="5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окончание проекта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0%</c:formatCode>
                <c:ptCount val="6"/>
                <c:pt idx="0">
                  <c:v>0.86000000000000065</c:v>
                </c:pt>
                <c:pt idx="1">
                  <c:v>0.87000000000000122</c:v>
                </c:pt>
                <c:pt idx="2">
                  <c:v>0.98</c:v>
                </c:pt>
                <c:pt idx="3">
                  <c:v>0.92</c:v>
                </c:pt>
                <c:pt idx="4">
                  <c:v>0.92</c:v>
                </c:pt>
                <c:pt idx="5">
                  <c:v>0.94000000000000061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gapWidth val="75"/>
        <c:shape val="box"/>
        <c:axId val="107312256"/>
        <c:axId val="107313792"/>
        <c:axId val="0"/>
      </c:bar3DChart>
      <c:catAx>
        <c:axId val="107312256"/>
        <c:scaling>
          <c:orientation val="minMax"/>
        </c:scaling>
        <c:axPos val="b"/>
        <c:numFmt formatCode="General" sourceLinked="1"/>
        <c:majorTickMark val="none"/>
        <c:tickLblPos val="nextTo"/>
        <c:crossAx val="107313792"/>
        <c:crosses val="autoZero"/>
        <c:auto val="1"/>
        <c:lblAlgn val="ctr"/>
        <c:lblOffset val="100"/>
      </c:catAx>
      <c:valAx>
        <c:axId val="1073137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073122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28FA6-A817-4129-9036-45F055B78D6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13F1B-5BE7-4645-BEF8-33A0C04E6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982E-42AD-418D-8602-61BCE9576875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6/novprospekt.18/0_76a95_f9b46c7c_XL" TargetMode="External"/><Relationship Id="rId2" Type="http://schemas.openxmlformats.org/officeDocument/2006/relationships/hyperlink" Target="http://static.klasnaocinka.com.ua/uploads/editor/4169/352948/sitepage_7/images/d9cbddf2a21a_na_sayt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gif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s4.pic4you.ru/y2014/10-29/12216/4682534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80567"/>
            <a:ext cx="3000396" cy="4163049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3214686"/>
            <a:ext cx="3257544" cy="500066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рыжая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http://content.foto.mail.ru/mail/901deb84ec57a2ded1575c23e8d273f/279/s-305.pn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-500098" y="-357214"/>
            <a:ext cx="77153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071934" y="2928934"/>
            <a:ext cx="5072066" cy="1357322"/>
          </a:xfrm>
        </p:spPr>
        <p:txBody>
          <a:bodyPr>
            <a:normAutofit/>
          </a:bodyPr>
          <a:lstStyle/>
          <a:p>
            <a:r>
              <a:rPr lang="ru-RU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подружка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4500571"/>
            <a:ext cx="4041775" cy="1143008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Составитель: Круглова</a:t>
            </a:r>
          </a:p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Лариса Александровна</a:t>
            </a:r>
          </a:p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МБДОУ Детский сад №1 «Сказка»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0" descr="http://img-fotki.yandex.ru/get/6843/65387414.62c/0_10b56c_14db4a19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04"/>
            <a:ext cx="819150" cy="1495426"/>
          </a:xfrm>
          <a:prstGeom prst="rect">
            <a:avLst/>
          </a:prstGeom>
          <a:noFill/>
        </p:spPr>
      </p:pic>
      <p:pic>
        <p:nvPicPr>
          <p:cNvPr id="13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918077" y="1703772"/>
            <a:ext cx="3664771" cy="368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3286148" cy="3943381"/>
          </a:xfrm>
          <a:prstGeom prst="rect">
            <a:avLst/>
          </a:prstGeom>
          <a:noFill/>
        </p:spPr>
      </p:pic>
      <p:pic>
        <p:nvPicPr>
          <p:cNvPr id="8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14619"/>
            <a:ext cx="3286148" cy="3943381"/>
          </a:xfrm>
          <a:prstGeom prst="rect">
            <a:avLst/>
          </a:prstGeom>
          <a:noFill/>
        </p:spPr>
      </p:pic>
      <p:pic>
        <p:nvPicPr>
          <p:cNvPr id="9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3286148" cy="39433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Волшебница осень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4" descr="Анимации на прозрачном фоне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00250" y="3291681"/>
            <a:ext cx="952500" cy="1143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29058" y="2857496"/>
            <a:ext cx="5214942" cy="3268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в рыжем сарафане,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листьях головной убор, 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уголок любой заглянет,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шумит осенний бор.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1111\Desktop\осень на сайт\фото осень\IMG_7060.JPG"/>
          <p:cNvPicPr>
            <a:picLocks noChangeAspect="1" noChangeArrowheads="1"/>
          </p:cNvPicPr>
          <p:nvPr/>
        </p:nvPicPr>
        <p:blipFill>
          <a:blip r:embed="rId3" cstate="print"/>
          <a:srcRect l="13725" t="26145" r="3922"/>
          <a:stretch>
            <a:fillRect/>
          </a:stretch>
        </p:blipFill>
        <p:spPr bwMode="auto">
          <a:xfrm>
            <a:off x="326140" y="2000240"/>
            <a:ext cx="3531480" cy="237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esktop\осень на сайт\фото осень\IMG_7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765512" cy="282397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гостях у деда Урожая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4" descr="Анимации на прозрачном фоне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429388" y="928670"/>
            <a:ext cx="952500" cy="1143000"/>
          </a:xfrm>
          <a:prstGeom prst="rect">
            <a:avLst/>
          </a:prstGeom>
          <a:noFill/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429124" y="2857496"/>
            <a:ext cx="4257676" cy="326866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 быстро пролетело,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Ветерком прошелестело,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к нам в окно глядит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Частым дождичком стучит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14619"/>
            <a:ext cx="3286148" cy="3943381"/>
          </a:xfrm>
          <a:prstGeom prst="rect">
            <a:avLst/>
          </a:prstGeom>
          <a:noFill/>
        </p:spPr>
      </p:pic>
      <p:pic>
        <p:nvPicPr>
          <p:cNvPr id="8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71526" y="1028682"/>
            <a:ext cx="3286148" cy="3943381"/>
          </a:xfrm>
          <a:prstGeom prst="rect">
            <a:avLst/>
          </a:prstGeom>
          <a:noFill/>
        </p:spPr>
      </p:pic>
      <p:pic>
        <p:nvPicPr>
          <p:cNvPr id="9" name="Picture 28" descr="http://img-fotki.yandex.ru/get/6825/65387414.62f/0_10b5ff_6b263c9e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643446"/>
            <a:ext cx="200977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: «Осенние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заморочки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1\Desktop\осень на сайт\фото осень\IMG_7063.JPG"/>
          <p:cNvPicPr>
            <a:picLocks noChangeAspect="1" noChangeArrowheads="1"/>
          </p:cNvPicPr>
          <p:nvPr/>
        </p:nvPicPr>
        <p:blipFill>
          <a:blip r:embed="rId2" cstate="print"/>
          <a:srcRect b="3636"/>
          <a:stretch>
            <a:fillRect/>
          </a:stretch>
        </p:blipFill>
        <p:spPr bwMode="auto">
          <a:xfrm>
            <a:off x="428596" y="1285860"/>
            <a:ext cx="4052877" cy="2928958"/>
          </a:xfrm>
          <a:prstGeom prst="rect">
            <a:avLst/>
          </a:prstGeom>
          <a:noFill/>
        </p:spPr>
      </p:pic>
      <p:pic>
        <p:nvPicPr>
          <p:cNvPr id="5123" name="Picture 3" descr="C:\Users\1111\Desktop\осень на сайт\фото осень\IMG_70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25923"/>
          <a:stretch>
            <a:fillRect/>
          </a:stretch>
        </p:blipFill>
        <p:spPr bwMode="auto">
          <a:xfrm>
            <a:off x="3143240" y="4214818"/>
            <a:ext cx="4041775" cy="22455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40960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Осенняя игротека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1\Desktop\осень на сайт\фото осень\IMG_7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6147" name="Picture 3" descr="C:\Users\1111\Desktop\осень на сайт\фото осень\IMG_70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43107" t="39466" r="12706"/>
          <a:stretch>
            <a:fillRect/>
          </a:stretch>
        </p:blipFill>
        <p:spPr bwMode="auto">
          <a:xfrm rot="16200000">
            <a:off x="5191236" y="2524009"/>
            <a:ext cx="3476435" cy="3571900"/>
          </a:xfrm>
          <a:prstGeom prst="rect">
            <a:avLst/>
          </a:prstGeom>
          <a:noFill/>
        </p:spPr>
      </p:pic>
      <p:pic>
        <p:nvPicPr>
          <p:cNvPr id="7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71546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в картинах русских художников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400552" cy="5715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Исаак Левитан «Золотая осень»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928802"/>
            <a:ext cx="4214842" cy="857256"/>
          </a:xfrm>
        </p:spPr>
        <p:txBody>
          <a:bodyPr/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А.И.Куинджи «Осень» </a:t>
            </a:r>
          </a:p>
          <a:p>
            <a:endParaRPr lang="ru-RU" dirty="0"/>
          </a:p>
        </p:txBody>
      </p:sp>
      <p:pic>
        <p:nvPicPr>
          <p:cNvPr id="7" name="Picture 2" descr="Левитан 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40188" cy="255878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Arkhip Kuinj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02072"/>
            <a:ext cx="4041775" cy="2496893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572000" cy="8937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А.Васнецов </a:t>
            </a:r>
          </a:p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«Осенняя ветка»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535112"/>
            <a:ext cx="3900486" cy="9651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А.Васнецов </a:t>
            </a:r>
          </a:p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«Осенний день»</a:t>
            </a:r>
          </a:p>
          <a:p>
            <a:endParaRPr lang="ru-RU" dirty="0"/>
          </a:p>
        </p:txBody>
      </p:sp>
      <p:pic>
        <p:nvPicPr>
          <p:cNvPr id="7" name="Picture 3" descr="C:\Users\кал\Pictures\работа\окр мир\осень\ОСЕНЬ\А. ВАСНЕЦОВ ОСЕННИЙ Д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2818088" cy="395128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кал\Pictures\работа\окр мир\осень\ОСЕНЬ\А. ВАСНЕЦОВ ОСЕННЯЯ ВЕТ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357430"/>
            <a:ext cx="3002979" cy="395128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8069"/>
          </a:xfrm>
        </p:spPr>
        <p:txBody>
          <a:bodyPr/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Е.Волков «Октябрь»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1643050"/>
            <a:ext cx="492919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И.Бродский «Золотая осень»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Picture 2" descr="C:\Users\кал\Pictures\работа\окр мир\осень\ОСЕНЬ\Е. ВОЛКОВ ОКТЯБ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7778"/>
            <a:ext cx="4040188" cy="284548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кал\Pictures\работа\окр мир\осень\ОСЕНЬ\И.И. БРОДСКИЙ ЗОЛОТАЯ ОСЕНЬ.jpg"/>
          <p:cNvPicPr>
            <a:picLocks noChangeAspect="1" noChangeArrowheads="1"/>
          </p:cNvPicPr>
          <p:nvPr/>
        </p:nvPicPr>
        <p:blipFill>
          <a:blip r:embed="rId3" cstate="print"/>
          <a:srcRect r="6410" b="9044"/>
          <a:stretch>
            <a:fillRect/>
          </a:stretch>
        </p:blipFill>
        <p:spPr bwMode="auto">
          <a:xfrm>
            <a:off x="4786314" y="2786058"/>
            <a:ext cx="3816831" cy="329397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785817"/>
          </a:xfrm>
        </p:spPr>
        <p:txBody>
          <a:bodyPr/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И. Грабарь «Рябинка»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1" y="5000637"/>
            <a:ext cx="4643439" cy="7143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А.Васнецов «Осенние листья»</a:t>
            </a:r>
          </a:p>
          <a:p>
            <a:endParaRPr lang="ru-RU" dirty="0"/>
          </a:p>
        </p:txBody>
      </p:sp>
      <p:pic>
        <p:nvPicPr>
          <p:cNvPr id="7" name="Picture 2" descr="C:\Users\кал\Pictures\работа\окр мир\осень\ОСЕНЬ\и. грабарь рябин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888487" cy="336735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кал\Pictures\работа\окр мир\осень\ОСЕНЬ\Scan100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41775" cy="283293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в рисунках детей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«Осень- рыжая подружка» </a:t>
            </a:r>
          </a:p>
          <a:p>
            <a:pPr algn="ctr"/>
            <a:r>
              <a:rPr lang="ru-RU" dirty="0" err="1" smtClean="0"/>
              <a:t>Леушин</a:t>
            </a:r>
            <a:r>
              <a:rPr lang="ru-RU" dirty="0" smtClean="0"/>
              <a:t> Ярослав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Осеннний</a:t>
            </a:r>
            <a:r>
              <a:rPr lang="ru-RU" dirty="0" smtClean="0"/>
              <a:t> мост»</a:t>
            </a:r>
          </a:p>
          <a:p>
            <a:r>
              <a:rPr lang="ru-RU" dirty="0" err="1" smtClean="0"/>
              <a:t>Тажгалиева</a:t>
            </a:r>
            <a:r>
              <a:rPr lang="ru-RU" dirty="0" smtClean="0"/>
              <a:t> Тимур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«Под грибом»</a:t>
            </a:r>
          </a:p>
          <a:p>
            <a:r>
              <a:rPr lang="ru-RU" dirty="0" smtClean="0"/>
              <a:t>Паль Анастасия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«Осень»</a:t>
            </a:r>
          </a:p>
          <a:p>
            <a:r>
              <a:rPr lang="ru-RU" dirty="0" smtClean="0"/>
              <a:t>Паль Анастасия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115328" cy="59118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Не весна –красна девица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Всюду: здесь и там,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Осень- рыжая лисица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Ходит по лесам.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Как пройдёт в зелёной роще-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Жёлтая листва.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В  луже хвост свой прополощет-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Рыжая вода.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Холодает ночью очень,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И тепла не ждём,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Осыпает землю осень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Золотым дождём.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Улетают к югу птицы,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Взмыли к небесам,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Осень рыжею лисицей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Ходит  по лесам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Picture 6" descr="http://s4.pic4you.ru/y2014/10-29/12216/4682535-thum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6345632" y="4127522"/>
            <a:ext cx="2798367" cy="2254240"/>
          </a:xfrm>
          <a:prstGeom prst="rect">
            <a:avLst/>
          </a:prstGeom>
          <a:noFill/>
        </p:spPr>
      </p:pic>
      <p:pic>
        <p:nvPicPr>
          <p:cNvPr id="6" name="Picture 14" descr="http://img-fotki.yandex.ru/get/9804/65387414.53e/0_fd54d_e808d7a8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92" cy="2357454"/>
          </a:xfrm>
          <a:prstGeom prst="rect">
            <a:avLst/>
          </a:prstGeom>
          <a:noFill/>
        </p:spPr>
      </p:pic>
      <p:pic>
        <p:nvPicPr>
          <p:cNvPr id="7" name="Picture 20" descr="http://img-fotki.yandex.ru/get/6843/65387414.62c/0_10b56c_14db4a19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00042"/>
            <a:ext cx="819150" cy="1495426"/>
          </a:xfrm>
          <a:prstGeom prst="rect">
            <a:avLst/>
          </a:prstGeom>
          <a:noFill/>
        </p:spPr>
      </p:pic>
      <p:pic>
        <p:nvPicPr>
          <p:cNvPr id="8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357562"/>
            <a:ext cx="25003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Абрашитова</a:t>
            </a:r>
            <a:r>
              <a:rPr lang="ru-RU" dirty="0" smtClean="0"/>
              <a:t> </a:t>
            </a:r>
            <a:r>
              <a:rPr lang="ru-RU" dirty="0" err="1" smtClean="0"/>
              <a:t>Эвелина</a:t>
            </a:r>
            <a:endParaRPr lang="ru-RU" dirty="0" smtClean="0"/>
          </a:p>
          <a:p>
            <a:r>
              <a:rPr lang="ru-RU" dirty="0" smtClean="0"/>
              <a:t>«Осенние листок»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«Царица Осень» </a:t>
            </a:r>
          </a:p>
          <a:p>
            <a:r>
              <a:rPr lang="ru-RU" dirty="0" smtClean="0"/>
              <a:t>Уваров Роман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«Птицы на юг улетают»</a:t>
            </a:r>
          </a:p>
          <a:p>
            <a:r>
              <a:rPr lang="ru-RU" dirty="0" smtClean="0"/>
              <a:t>Фёдоров Андрей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23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«Золотая осень»</a:t>
            </a:r>
          </a:p>
          <a:p>
            <a:r>
              <a:rPr lang="ru-RU" dirty="0" smtClean="0"/>
              <a:t>Тулебаева </a:t>
            </a:r>
            <a:r>
              <a:rPr lang="ru-RU" dirty="0" err="1" smtClean="0"/>
              <a:t>Карина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514" y="279101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Литература про осень для детей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78621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И </a:t>
            </a:r>
            <a:r>
              <a:rPr lang="ru-RU" dirty="0" err="1" smtClean="0"/>
              <a:t>Токмакова</a:t>
            </a:r>
            <a:r>
              <a:rPr lang="ru-RU" dirty="0" smtClean="0"/>
              <a:t> «Деревья».</a:t>
            </a:r>
          </a:p>
          <a:p>
            <a:pPr lvl="0" algn="ctr"/>
            <a:r>
              <a:rPr lang="ru-RU" dirty="0" smtClean="0"/>
              <a:t>К. Ушинский «Спор деревьев».</a:t>
            </a:r>
          </a:p>
          <a:p>
            <a:pPr lvl="0" algn="ctr"/>
            <a:r>
              <a:rPr lang="ru-RU" dirty="0" smtClean="0"/>
              <a:t>А. Плещеев «Ель».</a:t>
            </a:r>
          </a:p>
          <a:p>
            <a:pPr lvl="0" algn="ctr"/>
            <a:r>
              <a:rPr lang="ru-RU" dirty="0" smtClean="0"/>
              <a:t>А. Фет «Осень».</a:t>
            </a:r>
          </a:p>
          <a:p>
            <a:pPr lvl="0" algn="ctr"/>
            <a:r>
              <a:rPr lang="ru-RU" dirty="0" smtClean="0"/>
              <a:t>Г. </a:t>
            </a:r>
            <a:r>
              <a:rPr lang="ru-RU" dirty="0" err="1" smtClean="0"/>
              <a:t>Скребицкий</a:t>
            </a:r>
            <a:r>
              <a:rPr lang="ru-RU" dirty="0" smtClean="0"/>
              <a:t> «Осень».</a:t>
            </a:r>
          </a:p>
          <a:p>
            <a:pPr lvl="0" algn="ctr"/>
            <a:r>
              <a:rPr lang="ru-RU" dirty="0" smtClean="0"/>
              <a:t>К. Ушинский «Четыре желания».</a:t>
            </a:r>
          </a:p>
          <a:p>
            <a:pPr lvl="0" algn="ctr"/>
            <a:r>
              <a:rPr lang="ru-RU" dirty="0" smtClean="0"/>
              <a:t>А. Пушкин «Осень».</a:t>
            </a:r>
          </a:p>
          <a:p>
            <a:pPr lvl="0" algn="ctr"/>
            <a:r>
              <a:rPr lang="ru-RU" dirty="0" smtClean="0"/>
              <a:t>А. Толстой «Осень».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Осеннее лото «Осень»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www.nachalka.com.ua/_ph/25/62521768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40188" cy="265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bookin.org.ru/book/955496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4041775" cy="28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проектной деятельности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329114" cy="1571636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ru-RU" sz="1400" b="0" dirty="0" smtClean="0"/>
              <a:t>Называть характерные особенности, признаки осени</a:t>
            </a:r>
          </a:p>
          <a:p>
            <a:pPr marL="342900" indent="-342900">
              <a:buAutoNum type="arabicPeriod"/>
            </a:pPr>
            <a:r>
              <a:rPr lang="ru-RU" sz="1400" b="0" dirty="0" smtClean="0"/>
              <a:t>Поведение животных осенью</a:t>
            </a:r>
          </a:p>
          <a:p>
            <a:pPr marL="342900" indent="-342900">
              <a:buAutoNum type="arabicPeriod"/>
            </a:pPr>
            <a:r>
              <a:rPr lang="ru-RU" sz="1400" b="0" dirty="0" smtClean="0"/>
              <a:t>Поведение птиц с наступлением холодов </a:t>
            </a:r>
          </a:p>
          <a:p>
            <a:pPr marL="342900" indent="-342900">
              <a:buAutoNum type="arabicPeriod"/>
            </a:pPr>
            <a:r>
              <a:rPr lang="ru-RU" sz="1400" b="0" dirty="0" smtClean="0"/>
              <a:t>Насекомые осенью</a:t>
            </a:r>
          </a:p>
          <a:p>
            <a:pPr marL="342900" indent="-342900">
              <a:buAutoNum type="arabicPeriod"/>
            </a:pPr>
            <a:r>
              <a:rPr lang="ru-RU" sz="1400" b="0" dirty="0" smtClean="0"/>
              <a:t>Работа людей на полях, огородах … осенью</a:t>
            </a:r>
          </a:p>
          <a:p>
            <a:pPr marL="342900" indent="-342900">
              <a:buAutoNum type="arabicPeriod"/>
            </a:pPr>
            <a:r>
              <a:rPr lang="ru-RU" sz="1400" b="0" dirty="0" smtClean="0"/>
              <a:t>Домашние заготовки</a:t>
            </a:r>
            <a:endParaRPr lang="ru-RU" sz="1400" b="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714348" y="2500306"/>
          <a:ext cx="4429156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4" descr="Анимации на прозрачном фоне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2071670" cy="2414572"/>
          </a:xfrm>
          <a:prstGeom prst="rect">
            <a:avLst/>
          </a:prstGeom>
          <a:noFill/>
        </p:spPr>
      </p:pic>
      <p:pic>
        <p:nvPicPr>
          <p:cNvPr id="8" name="Содержимое 6" descr="http://foto2004.ucoz.ru/114/801245845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768" y="4572008"/>
            <a:ext cx="214314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14942" y="1643050"/>
            <a:ext cx="35719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Расширились представления детей об осени, как времени года; закрепилось становление у детей познавательного, нравственно-эстетического      отношения к природе </a:t>
            </a:r>
            <a:r>
              <a:rPr lang="ru-RU" sz="1600" b="1" dirty="0" smtClean="0">
                <a:latin typeface="Georgia" pitchFamily="18" charset="0"/>
              </a:rPr>
              <a:t>. </a:t>
            </a:r>
          </a:p>
          <a:p>
            <a:pPr>
              <a:defRPr/>
            </a:pPr>
            <a:r>
              <a:rPr lang="ru-RU" sz="1600" b="1" dirty="0" smtClean="0">
                <a:latin typeface="Georgia" pitchFamily="18" charset="0"/>
              </a:rPr>
              <a:t>Достигли главного – дети узнали , что осень прекрасна в любых проявлениях, научились наблюдать , проводить исследования, эксперименты  в природе.</a:t>
            </a:r>
          </a:p>
          <a:p>
            <a:pPr>
              <a:defRPr/>
            </a:pPr>
            <a:r>
              <a:rPr lang="ru-RU" sz="1600" b="1" dirty="0" smtClean="0">
                <a:latin typeface="Georgia" pitchFamily="18" charset="0"/>
              </a:rPr>
              <a:t>Полученные данные востребованы как </a:t>
            </a:r>
          </a:p>
          <a:p>
            <a:pPr>
              <a:defRPr/>
            </a:pPr>
            <a:r>
              <a:rPr lang="ru-RU" sz="1600" b="1" dirty="0" smtClean="0">
                <a:latin typeface="Georgia" pitchFamily="18" charset="0"/>
              </a:rPr>
              <a:t>детьми  </a:t>
            </a:r>
            <a:r>
              <a:rPr lang="ru-RU" sz="1600" b="1" smtClean="0">
                <a:latin typeface="Georgia" pitchFamily="18" charset="0"/>
              </a:rPr>
              <a:t>так  родителями и </a:t>
            </a:r>
            <a:r>
              <a:rPr lang="ru-RU" sz="1600" b="1" dirty="0" smtClean="0">
                <a:latin typeface="Georgia" pitchFamily="18" charset="0"/>
              </a:rPr>
              <a:t>другими педагогами.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.tchkcdn.com/g2-wyjiCosUYsTwP4gjKC9NQA/cards/640x480/f/0/1-7-2-3-1723/ba2354382d2d9eec9446832a7323feb4_ewmtcqdxjc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3095638" cy="3714769"/>
          </a:xfrm>
          <a:prstGeom prst="rect">
            <a:avLst/>
          </a:prstGeom>
          <a:noFill/>
        </p:spPr>
      </p:pic>
      <p:pic>
        <p:nvPicPr>
          <p:cNvPr id="4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2857520" cy="3429027"/>
          </a:xfrm>
          <a:prstGeom prst="rect">
            <a:avLst/>
          </a:prstGeom>
          <a:noFill/>
        </p:spPr>
      </p:pic>
      <p:pic>
        <p:nvPicPr>
          <p:cNvPr id="5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66"/>
            <a:ext cx="16073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Используемые источники: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http://static.klasnaocinka.com.ua/uploads/editor/4169/352948/sitepage_7/images/d9cbddf2a21a_na_sayt.png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http://img-fotki.yandex.ru/get/5506/novprospekt.18/0_76a95_f9b46c7c_XL</a:t>
            </a:r>
            <a:endParaRPr lang="ru-RU" dirty="0" smtClean="0"/>
          </a:p>
          <a:p>
            <a:r>
              <a:rPr lang="ru-RU" dirty="0" err="1" smtClean="0"/>
              <a:t>Е.А.Ульева</a:t>
            </a:r>
            <a:r>
              <a:rPr lang="ru-RU" dirty="0" smtClean="0"/>
              <a:t> «Изучаем времена года. Осень»</a:t>
            </a:r>
          </a:p>
          <a:p>
            <a:r>
              <a:rPr lang="ru-RU" dirty="0" err="1" smtClean="0"/>
              <a:t>С.Вохринцева</a:t>
            </a:r>
            <a:r>
              <a:rPr lang="ru-RU" dirty="0" smtClean="0"/>
              <a:t> «Времена года»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16" descr="http://img-fotki.yandex.ru/get/9064/65387414.53e/0_fd545_59e330ec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714512" cy="2592677"/>
          </a:xfrm>
          <a:prstGeom prst="rect">
            <a:avLst/>
          </a:prstGeom>
          <a:noFill/>
        </p:spPr>
      </p:pic>
      <p:pic>
        <p:nvPicPr>
          <p:cNvPr id="4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8"/>
            <a:ext cx="2452703" cy="2943245"/>
          </a:xfrm>
          <a:prstGeom prst="rect">
            <a:avLst/>
          </a:prstGeom>
          <a:noFill/>
        </p:spPr>
      </p:pic>
      <p:pic>
        <p:nvPicPr>
          <p:cNvPr id="5" name="Picture 2" descr="http://s4.pic4you.ru/y2014/10-29/12216/4682607-thu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143768" y="4357694"/>
            <a:ext cx="1571636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85918" y="1535113"/>
            <a:ext cx="2711470" cy="639762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рыжая </a:t>
            </a:r>
            <a:endParaRPr lang="ru-RU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2" descr="http://img-fotki.yandex.ru/get/6738/65387414.62d/0_10b59c_738a5d7a_L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15008" y="3319095"/>
            <a:ext cx="3102187" cy="3181731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подружка</a:t>
            </a:r>
            <a:endParaRPr lang="ru-RU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0034" y="2143117"/>
            <a:ext cx="6858047" cy="28575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Краткосрочный проект : 01.09.2015- 30.11.2015г.г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Участники: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 старшей «А» группы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Родители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Сотрудники детской библиотеки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Музыкальный руководитель</a:t>
            </a:r>
          </a:p>
          <a:p>
            <a:pPr marL="457200" indent="-4572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30" descr="http://img-fotki.yandex.ru/get/5106/193359099.77/0_f9477_6eaa8feb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64347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034" y="1535113"/>
            <a:ext cx="8286808" cy="536565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Для детей                          Для родителей                          Для воспитателей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3">
              <a:buNone/>
              <a:tabLst>
                <a:tab pos="361950" algn="l"/>
              </a:tabLst>
            </a:pPr>
            <a:endParaRPr lang="ru-RU" dirty="0"/>
          </a:p>
        </p:txBody>
      </p:sp>
      <p:sp>
        <p:nvSpPr>
          <p:cNvPr id="12" name="Лента лицом вниз 11"/>
          <p:cNvSpPr/>
          <p:nvPr/>
        </p:nvSpPr>
        <p:spPr>
          <a:xfrm>
            <a:off x="1643042" y="428604"/>
            <a:ext cx="5929354" cy="1000132"/>
          </a:xfrm>
          <a:prstGeom prst="ribbon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714348" y="785794"/>
            <a:ext cx="1000132" cy="100183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500958" y="714356"/>
            <a:ext cx="1071570" cy="92869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Трапеция 16"/>
          <p:cNvSpPr/>
          <p:nvPr/>
        </p:nvSpPr>
        <p:spPr>
          <a:xfrm>
            <a:off x="5857852" y="2071678"/>
            <a:ext cx="3286148" cy="4143404"/>
          </a:xfrm>
          <a:prstGeom prst="trapezoid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диалогическую форму речи, вовлекать детей в разговор во время рассматривания картин.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 читать наизусть небольшие стихотворения; развивать умения и драматизировать небольшие отрывки ,знакомые сказки.</a:t>
            </a:r>
            <a:endParaRPr lang="ru-RU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передавать в рисунке красоту окружающей природы; обращать внимание на подбор цвета, соответствующего изображаемому предмету;  развивать эстетическое восприятие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Развивать знания детей об осени, её признаках и явлениях, расширять представления о многообразии и пользе овощей и фруктов и других даров осени</a:t>
            </a:r>
            <a:endParaRPr lang="ru-RU" sz="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Трапеция 17"/>
          <p:cNvSpPr/>
          <p:nvPr/>
        </p:nvSpPr>
        <p:spPr>
          <a:xfrm>
            <a:off x="0" y="2071678"/>
            <a:ext cx="3428992" cy="407196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</a:pPr>
            <a:endParaRPr lang="ru-RU" sz="1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пополнить свои знания об осенних явлениях в природе, о подготовке животных к зиме, об овощах,  фруктах и других дарах осени;</a:t>
            </a: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52425" algn="l"/>
              </a:tabLst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навыки самоконтроля, умение работать в коллективе, сотрудничать и договариваться.</a:t>
            </a: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рапеция 18"/>
          <p:cNvSpPr/>
          <p:nvPr/>
        </p:nvSpPr>
        <p:spPr>
          <a:xfrm rot="10800000" flipV="1">
            <a:off x="2857488" y="2070856"/>
            <a:ext cx="3429024" cy="4358540"/>
          </a:xfrm>
          <a:prstGeom prst="trapezoid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haroni" pitchFamily="2" charset="-79"/>
              </a:rPr>
              <a:t>помочь детям в овладении новыми знаниями и умениями в процессе проектной деятельности;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haroni" pitchFamily="2" charset="-79"/>
              </a:rPr>
              <a:t>включаться в совместную деятельность с детьми при создании продуктов проектной деятельности.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Ценностный уровень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0006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571612"/>
            <a:ext cx="7929586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Расширение представления детей об осени, как времени года; становление у детей познавательного, нравственно-эстетического      отношения к природе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597" y="2928934"/>
            <a:ext cx="8258204" cy="1357322"/>
          </a:xfrm>
        </p:spPr>
        <p:txBody>
          <a:bodyPr>
            <a:normAutofit fontScale="85000" lnSpcReduction="20000"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Оценка ситуации:</a:t>
            </a:r>
          </a:p>
          <a:p>
            <a:r>
              <a:rPr lang="ru-RU" i="1" dirty="0" smtClean="0"/>
              <a:t>+ интерес педагогов, детей, родителей</a:t>
            </a:r>
          </a:p>
          <a:p>
            <a:pPr>
              <a:buFontTx/>
              <a:buChar char="-"/>
            </a:pPr>
            <a:r>
              <a:rPr lang="ru-RU" i="1" dirty="0" smtClean="0"/>
              <a:t>недостаточное знание детей о  Осени, как объекте для исследований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00364" y="4071942"/>
            <a:ext cx="5857915" cy="16430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Проблема:</a:t>
            </a:r>
          </a:p>
          <a:p>
            <a:pPr>
              <a:buNone/>
            </a:pPr>
            <a:r>
              <a:rPr lang="ru-RU" b="1" dirty="0" smtClean="0"/>
              <a:t>Отсутствие систематизированного материала о Осени  как источнике изучения, объекте    </a:t>
            </a:r>
          </a:p>
          <a:p>
            <a:pPr algn="r">
              <a:buNone/>
            </a:pPr>
            <a:r>
              <a:rPr lang="ru-RU" b="1" dirty="0" smtClean="0"/>
              <a:t>для наблюдения.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107154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этап- подготовительный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1"/>
          <a:ext cx="9144000" cy="6193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3222"/>
                <a:gridCol w="2825770"/>
                <a:gridCol w="2786082"/>
                <a:gridCol w="1500198"/>
                <a:gridCol w="1428728"/>
              </a:tblGrid>
              <a:tr h="62281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Виды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формы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ответственные</a:t>
                      </a:r>
                      <a:endParaRPr lang="ru-RU" sz="1200" dirty="0"/>
                    </a:p>
                  </a:txBody>
                  <a:tcPr/>
                </a:tc>
              </a:tr>
              <a:tr h="260691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Обсуждение идеи проекта педагогическим персоналом сотрудников.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Теоретическая подготовка педагогов к выполнению проектов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Консультация старшего воспитателя для педагогов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Подбор литературы познавательного, научного характера о временах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года, конкретно- осень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Выставка литературы «Времена года»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плана работы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Подготовка презентации на тему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«Золотая осень»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</a:t>
                      </a:r>
                      <a:endParaRPr lang="ru-RU" dirty="0"/>
                    </a:p>
                  </a:txBody>
                  <a:tcPr/>
                </a:tc>
              </a:tr>
              <a:tr h="110623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Ознакомление с проектом родителей, сотрудников детского сада.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Налаживание сотрудничества с сотрудниками центральной детской  библиотеки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Родительское собрание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Консультации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Встречи за круглым столом, чаепитие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«Осенние посиделки»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</a:t>
                      </a:r>
                      <a:endParaRPr lang="ru-RU" dirty="0"/>
                    </a:p>
                  </a:txBody>
                  <a:tcPr/>
                </a:tc>
              </a:tr>
              <a:tr h="137908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Подготовка детей к выполнению проекта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Знакомство с Дедом природоведом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В гости к деду Урожаю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Экскурсия</a:t>
                      </a:r>
                      <a:r>
                        <a:rPr lang="ru-RU" sz="1200" baseline="0" dirty="0" smtClean="0"/>
                        <a:t> в детскую библиотеку «Осень в родном краю»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/>
                        <a:t>Развлечение «Волшебный зонтик»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/>
                        <a:t>Выставка  рисунков «Осень- рыжая подружка»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200" baseline="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сентябрь,</a:t>
                      </a:r>
                    </a:p>
                    <a:p>
                      <a:r>
                        <a:rPr lang="ru-RU" dirty="0" smtClean="0"/>
                        <a:t>октябрь,</a:t>
                      </a:r>
                    </a:p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6" descr="http://img-fotki.yandex.ru/get/6827/65387414.62f/0_10b606_f2e74f28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97047">
            <a:off x="-23510" y="-23502"/>
            <a:ext cx="127635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2 этап - основной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07" y="714356"/>
          <a:ext cx="9072593" cy="59293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4380"/>
                <a:gridCol w="2357454"/>
                <a:gridCol w="3643338"/>
                <a:gridCol w="1214446"/>
                <a:gridCol w="1142975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формы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ответственные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детьми. Познакомить детей</a:t>
                      </a:r>
                      <a:r>
                        <a:rPr lang="ru-RU" baseline="0" dirty="0" smtClean="0"/>
                        <a:t> с осенью, как объектом для 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 Экскурсия в Детскую библиотеку на конкурс – развлечение</a:t>
                      </a:r>
                      <a:r>
                        <a:rPr lang="ru-RU" sz="1000" baseline="0" dirty="0" smtClean="0"/>
                        <a:t> по теме: «Осенняя палитра»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Выставка детского творчества: «Осень- рыжая подружка»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Участие в конкурсе </a:t>
                      </a:r>
                      <a:r>
                        <a:rPr lang="ru-RU" sz="1000" baseline="0" dirty="0" err="1" smtClean="0"/>
                        <a:t>РЦШиД</a:t>
                      </a:r>
                      <a:r>
                        <a:rPr lang="ru-RU" sz="1000" baseline="0" dirty="0" smtClean="0"/>
                        <a:t> «Совёнок»- «Золотая осень»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Участие в конкурсе РРДЦ «Радуга» - «Красота родного края»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Участие в  декоративно- прикладном конкурсе </a:t>
                      </a:r>
                      <a:r>
                        <a:rPr lang="ru-RU" sz="1000" baseline="0" dirty="0" err="1" smtClean="0"/>
                        <a:t>ССИТи</a:t>
                      </a:r>
                      <a:r>
                        <a:rPr lang="ru-RU" sz="1000" baseline="0" dirty="0" smtClean="0"/>
                        <a:t> «Осень- 2015»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Просмотр фильма «Осенние приключения»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Цикл занятий по познавательному развитию : «Осень»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Беседы : «Осень родного края», «Овощи - фрукты», «О том кто трудится осенью в поле, огороде», «Осенние заготовки»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Сбор семян – нацелить на дальнейший результат, высадку в грунт с наступлением весны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Труд в цветнике, огороде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Развлечение «Осенний зонтик»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Целевые экскурсии по улицам родного края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baseline="0" dirty="0" smtClean="0"/>
                        <a:t>Просмотр </a:t>
                      </a:r>
                      <a:r>
                        <a:rPr lang="ru-RU" sz="1000" baseline="0" dirty="0" err="1" smtClean="0"/>
                        <a:t>мультимидийной</a:t>
                      </a:r>
                      <a:r>
                        <a:rPr lang="ru-RU" sz="1000" baseline="0" dirty="0" smtClean="0"/>
                        <a:t> презентации «Красный Яр»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20.10.2015</a:t>
                      </a:r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r>
                        <a:rPr lang="ru-RU" sz="1050" dirty="0" smtClean="0"/>
                        <a:t>Октябрь- ноябрь 2015г.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воспитатели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Работа по созданию условий для изучения времени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года- Осень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Подготовка выставки «Поделки из природного материала»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Организация совместной с родителями выставки «Ай, да Урожай»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000" dirty="0" smtClean="0"/>
                        <a:t>Зарисовки</a:t>
                      </a:r>
                      <a:r>
                        <a:rPr lang="ru-RU" sz="1000" baseline="0" dirty="0" smtClean="0"/>
                        <a:t> «Сударыня осень»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Сентябрь- ноябрь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Воспитатели, родители</a:t>
                      </a:r>
                      <a:endParaRPr lang="ru-RU" sz="1100" dirty="0"/>
                    </a:p>
                  </a:txBody>
                  <a:tcPr/>
                </a:tc>
              </a:tr>
              <a:tr h="194409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Использование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игровых инновационных технологий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Речевые игры: «Доскажи словечко», «Разгадай ребус», «Подбери определение», «Придумай рассказ»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Психологические игры: «Осень – это..»,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Рисование: «Мои впечатления об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осени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», «Золотая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осень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Подвижные игры : «С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какого дерева лист»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Сюжетно- ролевые: «Овощи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 фрукты», «Хозяйка с базара пришла»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Пальчиковые игры :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«Мой дом», «Деревья осенью»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Сентябрь- 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Воспитатели. Музыкальный руководитель, родители, дети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6" descr="http://img-fotki.yandex.ru/get/6827/65387414.62f/0_10b606_f2e74f28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97047">
            <a:off x="21546" y="-32144"/>
            <a:ext cx="1218549" cy="121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3 этап- заключительный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1285860"/>
          <a:ext cx="9143999" cy="5562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472"/>
                <a:gridCol w="2643206"/>
                <a:gridCol w="3429024"/>
                <a:gridCol w="1262070"/>
                <a:gridCol w="1238227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выполнения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ответственные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Выявление знаний и навыков поведения,  полученных в ходе выполнения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Беседы с детьми о результатах работы за время осуществления</a:t>
                      </a:r>
                      <a:r>
                        <a:rPr lang="ru-RU" sz="1400" baseline="0" dirty="0" smtClean="0"/>
                        <a:t> проекта.</a:t>
                      </a:r>
                    </a:p>
                    <a:p>
                      <a:r>
                        <a:rPr lang="ru-RU" sz="1400" baseline="0" dirty="0" smtClean="0"/>
                        <a:t>-Рассматривание фотоальбома «Осенний причуды»</a:t>
                      </a:r>
                    </a:p>
                    <a:p>
                      <a:r>
                        <a:rPr lang="ru-RU" sz="1400" baseline="0" dirty="0" smtClean="0"/>
                        <a:t>-Составление картотеки игр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/>
                        <a:t>Выставка детских рисунков в детском саду, детской библиотеке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Сентябрь- 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Воспитатель,</a:t>
                      </a:r>
                    </a:p>
                    <a:p>
                      <a:r>
                        <a:rPr lang="ru-RU" sz="1200" dirty="0" smtClean="0"/>
                        <a:t>музыкальный руководитель,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инструктор по физическому воспитанию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Отчёт о выполнении</a:t>
                      </a:r>
                      <a:r>
                        <a:rPr lang="ru-RU" sz="1800" baseline="0" dirty="0" smtClean="0"/>
                        <a:t> и результатах работы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baseline="0" dirty="0" smtClean="0"/>
                        <a:t>Развлечение с использованием информационных технологий в образовательном процессе на тему «Осенний зонтик»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/>
                        <a:t>-Вручение детям свидетельств победителей и участников конкурсов на </a:t>
                      </a:r>
                      <a:r>
                        <a:rPr lang="ru-RU" sz="1800" baseline="0" smtClean="0"/>
                        <a:t>осеннюю тематику «Юный эколог»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Октябрь-ноябрь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6" descr="http://img-fotki.yandex.ru/get/6827/65387414.62f/0_10b606_f2e74f28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97047">
            <a:off x="-23510" y="-23502"/>
            <a:ext cx="127635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работа.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7"/>
            <a:ext cx="4040188" cy="500066"/>
          </a:xfrm>
        </p:spPr>
        <p:txBody>
          <a:bodyPr/>
          <a:lstStyle/>
          <a:p>
            <a:r>
              <a:rPr lang="ru-RU" dirty="0" smtClean="0"/>
              <a:t>Лабораторная работа №1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040188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Тема: Временные изменения окраски кроны деревьев.</a:t>
            </a:r>
          </a:p>
          <a:p>
            <a:pPr>
              <a:buNone/>
            </a:pPr>
            <a:r>
              <a:rPr lang="ru-RU" sz="1400" dirty="0" smtClean="0"/>
              <a:t>Цель: Продолжать знакомиться с изменениями связанными в природе с наступлением холодов. Умение отмечать характерные временные показатели, изменения в природе (у деревьев): сентябрь- крона зелёная; октябрь- крона  меняет свою окраску (красная, бордовая, жёлтая, оранжевая…);ноябрь- деревья сбросили свой наряд. Воспитывать любовь к природе, бережное отношение, умение заботиться об объектах живой природы.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041775" cy="714379"/>
          </a:xfrm>
        </p:spPr>
        <p:txBody>
          <a:bodyPr>
            <a:normAutofit/>
          </a:bodyPr>
          <a:lstStyle/>
          <a:p>
            <a:r>
              <a:rPr lang="ru-RU" dirty="0" smtClean="0"/>
              <a:t>Лабораторная работа №2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Тема: Куда исчезают насекомые с наступлением холодов.</a:t>
            </a:r>
            <a:endParaRPr lang="ru-RU" sz="1400" dirty="0"/>
          </a:p>
        </p:txBody>
      </p:sp>
      <p:pic>
        <p:nvPicPr>
          <p:cNvPr id="7" name="Picture 24" descr="http://img-fotki.yandex.ru/get/6836/65387414.62e/0_10b5cc_9f061e79_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095375" cy="857251"/>
          </a:xfrm>
          <a:prstGeom prst="rect">
            <a:avLst/>
          </a:prstGeom>
          <a:noFill/>
        </p:spPr>
      </p:pic>
      <p:pic>
        <p:nvPicPr>
          <p:cNvPr id="8" name="Picture 34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14290"/>
            <a:ext cx="2047888" cy="2457468"/>
          </a:xfrm>
          <a:prstGeom prst="rect">
            <a:avLst/>
          </a:prstGeom>
          <a:noFill/>
        </p:spPr>
      </p:pic>
      <p:pic>
        <p:nvPicPr>
          <p:cNvPr id="1026" name="Picture 2" descr="C:\Users\1111\Desktop\фото в библиотеке\IMG_7121.JPG"/>
          <p:cNvPicPr>
            <a:picLocks noChangeAspect="1" noChangeArrowheads="1"/>
          </p:cNvPicPr>
          <p:nvPr/>
        </p:nvPicPr>
        <p:blipFill>
          <a:blip r:embed="rId4" cstate="print"/>
          <a:srcRect l="5289" b="14783"/>
          <a:stretch>
            <a:fillRect/>
          </a:stretch>
        </p:blipFill>
        <p:spPr bwMode="auto">
          <a:xfrm>
            <a:off x="4857752" y="2928934"/>
            <a:ext cx="3837649" cy="258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1266</Words>
  <Application>Microsoft Office PowerPoint</Application>
  <PresentationFormat>Экран (4:3)</PresentationFormat>
  <Paragraphs>228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Ценностный уровень</vt:lpstr>
      <vt:lpstr>1 этап- подготовительный</vt:lpstr>
      <vt:lpstr>          2 этап - основной</vt:lpstr>
      <vt:lpstr>     3 этап- заключительный</vt:lpstr>
      <vt:lpstr>Практическая работа.</vt:lpstr>
      <vt:lpstr>Волшебница осень</vt:lpstr>
      <vt:lpstr>В гостях у деда Урожая</vt:lpstr>
      <vt:lpstr>Выставка : «Осенние заморочки»</vt:lpstr>
      <vt:lpstr>Осенняя игротека</vt:lpstr>
      <vt:lpstr>Осень в картинах русских художников</vt:lpstr>
      <vt:lpstr>Слайд 15</vt:lpstr>
      <vt:lpstr>Слайд 16</vt:lpstr>
      <vt:lpstr>Слайд 17</vt:lpstr>
      <vt:lpstr>Осень в рисунках детей</vt:lpstr>
      <vt:lpstr>Слайд 19</vt:lpstr>
      <vt:lpstr>Слайд 20</vt:lpstr>
      <vt:lpstr>Слайд 21</vt:lpstr>
      <vt:lpstr>Литература про осень для детей</vt:lpstr>
      <vt:lpstr>Осеннее лото «Осень»</vt:lpstr>
      <vt:lpstr>Результаты проектной деятельности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1111</cp:lastModifiedBy>
  <cp:revision>58</cp:revision>
  <dcterms:created xsi:type="dcterms:W3CDTF">2014-10-04T11:59:15Z</dcterms:created>
  <dcterms:modified xsi:type="dcterms:W3CDTF">2015-10-25T09:04:17Z</dcterms:modified>
</cp:coreProperties>
</file>