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6F3A-1092-4D65-A927-A28FFEEA2968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21FF-D996-4194-9CE3-0A8B2B5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206680" cy="2954759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Газообмен в </a:t>
            </a:r>
            <a:b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легких и тканях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Регуляция дыхания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4048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Segoe Print" pitchFamily="2" charset="0"/>
              </a:rPr>
              <a:t>Дыхательный центр – управляет деятельностью дыхательной системы. </a:t>
            </a:r>
            <a:endParaRPr lang="ru-RU" sz="4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Домашнее задание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Приготовить доклады на темы: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Состав табачного дыма и его действие на организм;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Состав атмосферного воздуха. Как загрязненный воздух влияет на здоровье человека.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Заболевания, связанные с дыхательной системой (туберкулёз, пневмония).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Что такое зевота? Почему человек зевает?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467544" y="260648"/>
            <a:ext cx="8208912" cy="5616624"/>
            <a:chOff x="467544" y="260648"/>
            <a:chExt cx="8208912" cy="56166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03848" y="260648"/>
              <a:ext cx="2664296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27584" y="1988840"/>
              <a:ext cx="252028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52120" y="1988840"/>
              <a:ext cx="252028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548680"/>
              <a:ext cx="26642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dirty="0" smtClean="0">
                  <a:solidFill>
                    <a:srgbClr val="C00000"/>
                  </a:solidFill>
                  <a:latin typeface="Segoe Print" pitchFamily="2" charset="0"/>
                </a:rPr>
                <a:t>Воздух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584" y="2060848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C00000"/>
                  </a:solidFill>
                  <a:latin typeface="Segoe Print" pitchFamily="2" charset="0"/>
                </a:rPr>
                <a:t>Атмосферный (вдыхаемый)</a:t>
              </a:r>
              <a:endParaRPr lang="ru-RU" sz="2400" dirty="0">
                <a:solidFill>
                  <a:srgbClr val="C00000"/>
                </a:solidFill>
                <a:latin typeface="Segoe Print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204864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C00000"/>
                  </a:solidFill>
                  <a:latin typeface="Segoe Print" pitchFamily="2" charset="0"/>
                </a:rPr>
                <a:t>Выдыхаемый</a:t>
              </a:r>
              <a:endParaRPr lang="ru-RU" sz="2400" dirty="0">
                <a:solidFill>
                  <a:srgbClr val="C00000"/>
                </a:solidFill>
                <a:latin typeface="Segoe Print" pitchFamily="2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67544" y="3861048"/>
              <a:ext cx="3168352" cy="19442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292080" y="3933056"/>
              <a:ext cx="3384376" cy="19442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560" y="4005064"/>
              <a:ext cx="29523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Segoe Print" pitchFamily="2" charset="0"/>
                </a:rPr>
                <a:t>О</a:t>
              </a:r>
              <a:r>
                <a:rPr lang="ru-RU" sz="2000" dirty="0" smtClean="0">
                  <a:solidFill>
                    <a:srgbClr val="C00000"/>
                  </a:solidFill>
                  <a:latin typeface="Segoe Print" pitchFamily="2" charset="0"/>
                </a:rPr>
                <a:t>2  </a:t>
              </a:r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до 21%</a:t>
              </a:r>
            </a:p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СО</a:t>
              </a:r>
              <a:r>
                <a:rPr lang="ru-RU" sz="2000" dirty="0" smtClean="0">
                  <a:solidFill>
                    <a:srgbClr val="C00000"/>
                  </a:solidFill>
                  <a:latin typeface="Segoe Print" pitchFamily="2" charset="0"/>
                </a:rPr>
                <a:t>2 </a:t>
              </a:r>
              <a:r>
                <a:rPr lang="ru-RU" sz="4400" dirty="0" smtClean="0">
                  <a:solidFill>
                    <a:srgbClr val="C00000"/>
                  </a:solidFill>
                  <a:latin typeface="Segoe Print" pitchFamily="2" charset="0"/>
                </a:rPr>
                <a:t> </a:t>
              </a:r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0,03-0,04 %</a:t>
              </a:r>
              <a:endParaRPr lang="ru-RU" sz="4800" dirty="0">
                <a:solidFill>
                  <a:srgbClr val="C00000"/>
                </a:solidFill>
                <a:latin typeface="Segoe Print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2080" y="4077072"/>
              <a:ext cx="33123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Segoe Print" pitchFamily="2" charset="0"/>
                </a:rPr>
                <a:t>О</a:t>
              </a:r>
              <a:r>
                <a:rPr lang="ru-RU" sz="2000" dirty="0" smtClean="0">
                  <a:solidFill>
                    <a:srgbClr val="C00000"/>
                  </a:solidFill>
                  <a:latin typeface="Segoe Print" pitchFamily="2" charset="0"/>
                </a:rPr>
                <a:t>2  </a:t>
              </a:r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до 16%</a:t>
              </a:r>
            </a:p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СО</a:t>
              </a:r>
              <a:r>
                <a:rPr lang="ru-RU" sz="2000" dirty="0" smtClean="0">
                  <a:solidFill>
                    <a:srgbClr val="C00000"/>
                  </a:solidFill>
                  <a:latin typeface="Segoe Print" pitchFamily="2" charset="0"/>
                </a:rPr>
                <a:t>2 </a:t>
              </a:r>
              <a:r>
                <a:rPr lang="ru-RU" sz="4400" dirty="0" smtClean="0">
                  <a:solidFill>
                    <a:srgbClr val="C00000"/>
                  </a:solidFill>
                  <a:latin typeface="Segoe Print" pitchFamily="2" charset="0"/>
                </a:rPr>
                <a:t> </a:t>
              </a:r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4 - 4,5%</a:t>
              </a:r>
              <a:endParaRPr lang="ru-RU" sz="4800" dirty="0">
                <a:solidFill>
                  <a:srgbClr val="C00000"/>
                </a:solidFill>
                <a:latin typeface="Segoe Print" pitchFamily="2" charset="0"/>
              </a:endParaRPr>
            </a:p>
          </p:txBody>
        </p:sp>
        <p:cxnSp>
          <p:nvCxnSpPr>
            <p:cNvPr id="17" name="Прямая со стрелкой 16"/>
            <p:cNvCxnSpPr>
              <a:stCxn id="8" idx="1"/>
              <a:endCxn id="6" idx="0"/>
            </p:cNvCxnSpPr>
            <p:nvPr/>
          </p:nvCxnSpPr>
          <p:spPr>
            <a:xfrm flipH="1">
              <a:off x="2087724" y="933401"/>
              <a:ext cx="1116124" cy="1055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endCxn id="13" idx="0"/>
            </p:cNvCxnSpPr>
            <p:nvPr/>
          </p:nvCxnSpPr>
          <p:spPr>
            <a:xfrm>
              <a:off x="6984268" y="2996952"/>
              <a:ext cx="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6" idx="2"/>
              <a:endCxn id="12" idx="0"/>
            </p:cNvCxnSpPr>
            <p:nvPr/>
          </p:nvCxnSpPr>
          <p:spPr>
            <a:xfrm flipH="1">
              <a:off x="2051720" y="2996952"/>
              <a:ext cx="3600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8" idx="3"/>
              <a:endCxn id="7" idx="0"/>
            </p:cNvCxnSpPr>
            <p:nvPr/>
          </p:nvCxnSpPr>
          <p:spPr>
            <a:xfrm>
              <a:off x="5868144" y="933401"/>
              <a:ext cx="1044116" cy="1055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Газообмен в легких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 descr="C:\Users\User\Desktop\газообмен\100206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4245"/>
            <a:ext cx="4596469" cy="5253107"/>
          </a:xfrm>
          <a:prstGeom prst="rect">
            <a:avLst/>
          </a:prstGeom>
          <a:noFill/>
        </p:spPr>
      </p:pic>
      <p:pic>
        <p:nvPicPr>
          <p:cNvPr id="1029" name="Picture 5" descr="C:\Users\User\Desktop\газообмен\0010-008-Gazoobmen-v-legkik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4355976" cy="5249874"/>
          </a:xfrm>
          <a:prstGeom prst="rect">
            <a:avLst/>
          </a:prstGeom>
          <a:noFill/>
        </p:spPr>
      </p:pic>
      <p:pic>
        <p:nvPicPr>
          <p:cNvPr id="1028" name="Picture 4" descr="C:\Users\User\Desktop\газообмен\легки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265379"/>
            <a:ext cx="5976664" cy="55926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Газообмен в тканях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C:\Users\User\Desktop\газообмен\0025-025-Gazoobmen-v-tkanjakh.jpg"/>
          <p:cNvPicPr>
            <a:picLocks noChangeAspect="1" noChangeArrowheads="1"/>
          </p:cNvPicPr>
          <p:nvPr/>
        </p:nvPicPr>
        <p:blipFill>
          <a:blip r:embed="rId3" cstate="print"/>
          <a:srcRect t="29400"/>
          <a:stretch>
            <a:fillRect/>
          </a:stretch>
        </p:blipFill>
        <p:spPr bwMode="auto">
          <a:xfrm>
            <a:off x="467544" y="1844824"/>
            <a:ext cx="8295491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газообмен\ткан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6120680" cy="62864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Дыхательные движения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67544" y="1196752"/>
            <a:ext cx="8136904" cy="4176464"/>
            <a:chOff x="467544" y="1196752"/>
            <a:chExt cx="8136904" cy="417646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915816" y="1196752"/>
              <a:ext cx="3600400" cy="18722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67544" y="3645024"/>
              <a:ext cx="3312368" cy="17281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436096" y="3645024"/>
              <a:ext cx="3168352" cy="17281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9832" y="1340768"/>
              <a:ext cx="33123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Основные дыхательные мышцы</a:t>
              </a:r>
              <a:endParaRPr lang="ru-RU" sz="3200" dirty="0">
                <a:solidFill>
                  <a:srgbClr val="C00000"/>
                </a:solidFill>
                <a:latin typeface="Segoe Print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3861048"/>
              <a:ext cx="3168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Межреберные мышцы</a:t>
              </a:r>
              <a:endParaRPr lang="ru-RU" sz="3200" dirty="0">
                <a:solidFill>
                  <a:srgbClr val="C00000"/>
                </a:solidFill>
                <a:latin typeface="Segoe Print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8104" y="4149080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Segoe Print" pitchFamily="2" charset="0"/>
                </a:rPr>
                <a:t>Диафрагма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cxnSp>
          <p:nvCxnSpPr>
            <p:cNvPr id="13" name="Прямая со стрелкой 12"/>
            <p:cNvCxnSpPr>
              <a:stCxn id="5" idx="1"/>
              <a:endCxn id="7" idx="0"/>
            </p:cNvCxnSpPr>
            <p:nvPr/>
          </p:nvCxnSpPr>
          <p:spPr>
            <a:xfrm flipH="1">
              <a:off x="2123728" y="2132856"/>
              <a:ext cx="792088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5" idx="3"/>
              <a:endCxn id="8" idx="0"/>
            </p:cNvCxnSpPr>
            <p:nvPr/>
          </p:nvCxnSpPr>
          <p:spPr>
            <a:xfrm>
              <a:off x="6516216" y="2132856"/>
              <a:ext cx="504056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азообмен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20688"/>
            <a:ext cx="4041046" cy="5760640"/>
          </a:xfrm>
          <a:prstGeom prst="rect">
            <a:avLst/>
          </a:prstGeom>
          <a:noFill/>
        </p:spPr>
      </p:pic>
      <p:pic>
        <p:nvPicPr>
          <p:cNvPr id="4099" name="Picture 3" descr="C:\Users\User\Desktop\газообмен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3024336" cy="57873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026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Частота дыхательных движений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356992"/>
            <a:ext cx="34563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3356992"/>
            <a:ext cx="316835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364502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Segoe Print" pitchFamily="2" charset="0"/>
              </a:rPr>
              <a:t>У подростков 12-18 в минуту</a:t>
            </a:r>
            <a:endParaRPr lang="ru-RU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64502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Segoe Print" pitchFamily="2" charset="0"/>
              </a:rPr>
              <a:t>У взрослых 16-20 в минуту</a:t>
            </a:r>
            <a:endParaRPr lang="ru-RU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Жизненная ёмкость лёгких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048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Segoe Print" pitchFamily="2" charset="0"/>
              </a:rPr>
              <a:t>Важный показатель развития органов дыхания.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Segoe Print" pitchFamily="2" charset="0"/>
              </a:rPr>
              <a:t>Это наибольший объем воздуха, который может вдохнуть человек.</a:t>
            </a:r>
            <a:endParaRPr lang="ru-RU" sz="4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Газообмен в  легких и тканях</vt:lpstr>
      <vt:lpstr>Слайд 2</vt:lpstr>
      <vt:lpstr>Газообмен в легких</vt:lpstr>
      <vt:lpstr>Газообмен в тканях</vt:lpstr>
      <vt:lpstr>Слайд 5</vt:lpstr>
      <vt:lpstr>Дыхательные движения</vt:lpstr>
      <vt:lpstr>Слайд 7</vt:lpstr>
      <vt:lpstr>Частота дыхательных движений</vt:lpstr>
      <vt:lpstr>Жизненная ёмкость лёгких</vt:lpstr>
      <vt:lpstr>Регуляция дыхания</vt:lpstr>
      <vt:lpstr>Домашнее задание</vt:lpstr>
    </vt:vector>
  </TitlesOfParts>
  <Company>school 12, Amur region, Blagoveschensk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Газообмен в  легких и тканях</dc:title>
  <dc:creator>Уточкин И.П.</dc:creator>
  <cp:lastModifiedBy>Admin</cp:lastModifiedBy>
  <cp:revision>13</cp:revision>
  <dcterms:created xsi:type="dcterms:W3CDTF">2013-02-11T11:55:29Z</dcterms:created>
  <dcterms:modified xsi:type="dcterms:W3CDTF">2013-04-25T05:58:06Z</dcterms:modified>
  <cp:category>образование</cp:category>
</cp:coreProperties>
</file>