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73" r:id="rId3"/>
    <p:sldId id="258" r:id="rId4"/>
    <p:sldId id="264" r:id="rId5"/>
    <p:sldId id="272" r:id="rId6"/>
    <p:sldId id="260" r:id="rId7"/>
    <p:sldId id="266" r:id="rId8"/>
    <p:sldId id="267" r:id="rId9"/>
    <p:sldId id="262" r:id="rId10"/>
    <p:sldId id="265" r:id="rId11"/>
    <p:sldId id="268" r:id="rId12"/>
    <p:sldId id="269" r:id="rId13"/>
    <p:sldId id="270" r:id="rId14"/>
    <p:sldId id="271" r:id="rId15"/>
    <p:sldId id="274" r:id="rId16"/>
    <p:sldId id="275" r:id="rId17"/>
    <p:sldId id="276" r:id="rId18"/>
    <p:sldId id="277" r:id="rId19"/>
    <p:sldId id="278" r:id="rId20"/>
    <p:sldId id="26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E9BD"/>
    <a:srgbClr val="FFCC66"/>
    <a:srgbClr val="996633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2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fld id="{F413F391-B494-46C3-8038-3E43656BF8FE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fld id="{8E22ECE9-E308-4F18-A12A-047535706D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76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070841-E41B-4A20-81DF-02F1EC5CAE87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6A75-8C76-4AE9-B850-ECEA59DB628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79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E1BB4-D7AD-4209-827B-448FC16E3FA6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41178-CE13-4665-9FE8-48C0B5239CB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39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7C6C33-DA86-45D4-993D-19521404791D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B16DC-B8B7-4FAA-B7D7-84E2B52F87B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0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C5B6A4-36F7-41AF-AFD7-BEBF64B2B457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34A8E-3512-439E-9F6F-308656F5CE8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861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960A5-AC8C-4416-8809-BC34DB78F7D1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F6D6F-FF2E-4117-9DD2-C4161A14D7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60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CBF21C-4C97-4779-8D27-C6FD5E04ADAE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0731D-FDA2-4D1D-8D30-0828F54002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251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46F03B-9774-4272-A7F2-2F6F102CFB00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B0919-C740-4028-B54F-22E13CC5D4B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83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C59F30-299B-4078-938C-6CFE30EB01A9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F97C9-1831-41E3-BE01-EB199869E35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893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9A16-98F7-4349-AC7A-F25DDA0BF83F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87F59-8686-42E9-B39D-5F1BAA5E88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94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360E26-C042-40F2-9E9F-E114D8310E37}" type="datetime1">
              <a:rPr lang="en-US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1F4C5-C35C-4D98-B4A0-3555C3A2B8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9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D64996-F47A-42D4-982E-C2CD160EE5EA}" type="datetime1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62200" y="6613525"/>
            <a:ext cx="495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copyright 2006 www.brainybetty.com;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629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FED572-17B3-4858-9506-1D40CF3DE46E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980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slide" Target="slide6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D:\Desktop\&#1053;&#1077;&#1076;&#1077;&#1083;&#1103;%20&#1084;&#1072;&#1090;&#1077;&#1084;&#1072;&#1090;&#1080;&#1082;&#1080;\&#1051;&#1040;&#1041;&#1048;&#1056;&#1048;&#1053;&#1058;_0003.wmv" TargetMode="External"/><Relationship Id="rId1" Type="http://schemas.microsoft.com/office/2007/relationships/media" Target="file:///D:\Desktop\&#1053;&#1077;&#1076;&#1077;&#1083;&#1103;%20&#1084;&#1072;&#1090;&#1077;&#1084;&#1072;&#1090;&#1080;&#1082;&#1080;\&#1051;&#1040;&#1041;&#1048;&#1056;&#1048;&#1053;&#1058;_0003.wmv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slide" Target="slide15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-51135"/>
            <a:ext cx="6858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50" y="2733675"/>
            <a:ext cx="1631950" cy="128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8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Задание 4</a:t>
            </a:r>
          </a:p>
          <a:p>
            <a:pPr algn="ctr"/>
            <a:r>
              <a:rPr lang="ru-RU" sz="2400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 Установите взаимосвязь между левой и правой таблицами и прочитайте загадку. Указание на какие существенные признаки позволяет Вам найти ответ?</a:t>
            </a:r>
            <a:endParaRPr lang="ru-RU" sz="2400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458552"/>
              </p:ext>
            </p:extLst>
          </p:nvPr>
        </p:nvGraphicFramePr>
        <p:xfrm>
          <a:off x="2457450" y="664496"/>
          <a:ext cx="3990976" cy="12690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69520"/>
                <a:gridCol w="569520"/>
                <a:gridCol w="569520"/>
                <a:gridCol w="570604"/>
                <a:gridCol w="570604"/>
                <a:gridCol w="570604"/>
                <a:gridCol w="570604"/>
              </a:tblGrid>
              <a:tr h="423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423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423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495160"/>
              </p:ext>
            </p:extLst>
          </p:nvPr>
        </p:nvGraphicFramePr>
        <p:xfrm>
          <a:off x="2486027" y="4541172"/>
          <a:ext cx="4000501" cy="127860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70879"/>
                <a:gridCol w="570879"/>
                <a:gridCol w="570879"/>
                <a:gridCol w="571966"/>
                <a:gridCol w="571966"/>
                <a:gridCol w="571966"/>
                <a:gridCol w="571966"/>
              </a:tblGrid>
              <a:tr h="42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Л</a:t>
                      </a:r>
                    </a:p>
                  </a:txBody>
                  <a:tcPr marL="68580" marR="68580" marT="0" marB="0"/>
                </a:tc>
              </a:tr>
              <a:tr h="42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Б</a:t>
                      </a:r>
                    </a:p>
                  </a:txBody>
                  <a:tcPr marL="68580" marR="68580" marT="0" marB="0"/>
                </a:tc>
              </a:tr>
              <a:tr h="426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Ч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>
                          <a:effectLst/>
                          <a:latin typeface="Century Schoolbook" panose="02040604050505020304" pitchFamily="18" charset="0"/>
                        </a:rPr>
                        <a:t>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С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885950" y="6327840"/>
            <a:ext cx="5886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effectLst/>
                <a:latin typeface="Century Schoolbook" panose="02040604050505020304" pitchFamily="18" charset="0"/>
                <a:ea typeface="Calibri" panose="020F0502020204030204" pitchFamily="34" charset="0"/>
              </a:rPr>
              <a:t>БЕЛ КАК СНЕГ, В ЧЕСТИ У ВСЕХ</a:t>
            </a:r>
            <a:endParaRPr lang="ru-RU" sz="2400" dirty="0">
              <a:solidFill>
                <a:srgbClr val="FFFF00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5656262"/>
            <a:ext cx="809625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7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33296" y="591189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Задание 5</a:t>
            </a:r>
          </a:p>
          <a:p>
            <a:pPr algn="ctr"/>
            <a:r>
              <a:rPr lang="ru-RU" sz="2400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Готовясь к побегу девушки приготовили несколько канатов чтобы спуститься по ним вниз. Догадайтесь на каком из них есть узел? Сколько кусков веревки заготовили девушки?</a:t>
            </a:r>
            <a:endParaRPr lang="ru-RU" sz="2400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3074" name="Picture 2" descr="image1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4176654"/>
            <a:ext cx="2526394" cy="2772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image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665" y="5925886"/>
            <a:ext cx="2557865" cy="115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606" y="2801802"/>
            <a:ext cx="809625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6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12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916543"/>
            <a:ext cx="5181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Задание 6</a:t>
            </a:r>
            <a:endParaRPr lang="ru-RU" sz="2400" dirty="0" smtClean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  <a:p>
            <a:r>
              <a:rPr lang="ru-RU" sz="2400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Попробуйте выяснить закономерность и продолжить: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7732" y="238892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effectLst/>
                <a:latin typeface="Times New Roman" panose="02020603050405020304" pitchFamily="18" charset="0"/>
              </a:rPr>
              <a:t>1 команда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Корова – 2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Собака – 3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Кукушка – 4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Петух – 8 </a:t>
            </a:r>
            <a:endParaRPr lang="ru-RU" sz="20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0008" y="405928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effectLst/>
                <a:latin typeface="Times New Roman" panose="02020603050405020304" pitchFamily="18" charset="0"/>
              </a:rPr>
              <a:t>2 команда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Овца – 2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Кошка – 3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Свинья – 3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Утка – 3 </a:t>
            </a:r>
            <a:endParaRPr lang="ru-RU" sz="2000" dirty="0" smtClean="0">
              <a:effectLst/>
            </a:endParaRPr>
          </a:p>
          <a:p>
            <a:r>
              <a:rPr lang="ru-RU" sz="2000" dirty="0" smtClean="0">
                <a:effectLst/>
                <a:latin typeface="Times New Roman" panose="02020603050405020304" pitchFamily="18" charset="0"/>
              </a:rPr>
              <a:t>Ослик – 4 </a:t>
            </a:r>
            <a:endParaRPr lang="ru-RU" sz="2000" dirty="0">
              <a:effectLst/>
            </a:endParaRPr>
          </a:p>
        </p:txBody>
      </p:sp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5656262"/>
            <a:ext cx="809625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4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99946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07260" y="561886"/>
            <a:ext cx="51294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Задание 7</a:t>
            </a:r>
          </a:p>
          <a:p>
            <a:r>
              <a:rPr lang="ru-RU" sz="2400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 а) поймите закономерность, найдите недостающее число в каждом столбце и впишите его вместо знака вопроса: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6475" y="2500878"/>
            <a:ext cx="52502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б</a:t>
            </a:r>
            <a:r>
              <a:rPr lang="ru-RU" sz="2000" i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) развивающий Канон</a:t>
            </a:r>
            <a:endParaRPr lang="ru-RU" sz="2000" dirty="0" smtClean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Определите связь между левым и правым столбиками, напишите вместо знака вопроса правильный ответ</a:t>
            </a:r>
            <a:endParaRPr lang="ru-RU" sz="20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6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14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57401" y="980986"/>
            <a:ext cx="47529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Веселая переменка</a:t>
            </a:r>
            <a:endParaRPr lang="ru-RU" sz="2400" dirty="0" smtClean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  <a:p>
            <a:r>
              <a:rPr lang="ru-RU" sz="2400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В Лабиринте глухо. При произношении слышится эхо. Тезею предстоит узнать всех, кто у Минотавра.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pic>
        <p:nvPicPr>
          <p:cNvPr id="10" name="Рисунок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5656262"/>
            <a:ext cx="809625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19275" y="842387"/>
            <a:ext cx="52577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Задание 8</a:t>
            </a:r>
          </a:p>
          <a:p>
            <a:r>
              <a:rPr lang="ru-RU" sz="2400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Определите закономерность расположения чисел в каждом ряду и продолжите ряд: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0764" y="2576757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1 команда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18,20,24,32,…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25,21,18,16,…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15,12,9,6,…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16,16,14,17,13,18,…</a:t>
            </a:r>
            <a:endParaRPr lang="ru-RU" sz="2000" dirty="0">
              <a:solidFill>
                <a:srgbClr val="6633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0764" y="4445953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2 команда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21,18,16,13,11,8,…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25,24,22,21,19,18,…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</a:rPr>
              <a:t>64,48,40,36,34,…</a:t>
            </a:r>
            <a:endParaRPr lang="ru-RU" sz="2000" dirty="0" smtClean="0">
              <a:solidFill>
                <a:srgbClr val="663300"/>
              </a:solidFill>
              <a:effectLst/>
            </a:endParaRPr>
          </a:p>
          <a:p>
            <a:r>
              <a:rPr lang="ru-RU" sz="2000" dirty="0" smtClean="0">
                <a:solidFill>
                  <a:srgbClr val="6633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4,5,8,9,12,13,…</a:t>
            </a:r>
            <a:endParaRPr lang="ru-RU" sz="2000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79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16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57401" y="980986"/>
            <a:ext cx="4752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Ходячая энциклопедия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87" y="1616105"/>
            <a:ext cx="3109913" cy="223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3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6450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95513" y="866686"/>
            <a:ext cx="47529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Игра «Верите ли Вы? »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867319"/>
              </p:ext>
            </p:extLst>
          </p:nvPr>
        </p:nvGraphicFramePr>
        <p:xfrm>
          <a:off x="1826401" y="1580616"/>
          <a:ext cx="535545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575"/>
                <a:gridCol w="892575"/>
                <a:gridCol w="892575"/>
                <a:gridCol w="892575"/>
                <a:gridCol w="892575"/>
                <a:gridCol w="89257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663300"/>
                          </a:solidFill>
                          <a:latin typeface="Century Schoolbook" panose="02040604050505020304" pitchFamily="18" charset="0"/>
                        </a:rPr>
                        <a:t>№1</a:t>
                      </a:r>
                      <a:endParaRPr lang="ru-RU" sz="2400" dirty="0">
                        <a:solidFill>
                          <a:srgbClr val="663300"/>
                        </a:solidFill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663300"/>
                          </a:solidFill>
                          <a:latin typeface="Century Schoolbook" panose="02040604050505020304" pitchFamily="18" charset="0"/>
                        </a:rPr>
                        <a:t>№2</a:t>
                      </a:r>
                      <a:endParaRPr lang="ru-RU" sz="2400" dirty="0">
                        <a:solidFill>
                          <a:srgbClr val="663300"/>
                        </a:solidFill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663300"/>
                          </a:solidFill>
                          <a:latin typeface="Century Schoolbook" panose="02040604050505020304" pitchFamily="18" charset="0"/>
                        </a:rPr>
                        <a:t>№3</a:t>
                      </a:r>
                      <a:endParaRPr lang="ru-RU" sz="2400" dirty="0">
                        <a:solidFill>
                          <a:srgbClr val="663300"/>
                        </a:solidFill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663300"/>
                          </a:solidFill>
                          <a:latin typeface="Century Schoolbook" panose="02040604050505020304" pitchFamily="18" charset="0"/>
                        </a:rPr>
                        <a:t>№4</a:t>
                      </a:r>
                      <a:endParaRPr lang="ru-RU" sz="2400" dirty="0">
                        <a:solidFill>
                          <a:srgbClr val="663300"/>
                        </a:solidFill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663300"/>
                          </a:solidFill>
                          <a:latin typeface="Century Schoolbook" panose="02040604050505020304" pitchFamily="18" charset="0"/>
                        </a:rPr>
                        <a:t>№5</a:t>
                      </a:r>
                      <a:endParaRPr lang="ru-RU" sz="2400" dirty="0">
                        <a:solidFill>
                          <a:srgbClr val="663300"/>
                        </a:solidFill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663300"/>
                          </a:solidFill>
                          <a:latin typeface="Century Schoolbook" panose="02040604050505020304" pitchFamily="18" charset="0"/>
                        </a:rPr>
                        <a:t>№6</a:t>
                      </a:r>
                      <a:endParaRPr lang="ru-RU" sz="2400" dirty="0">
                        <a:solidFill>
                          <a:srgbClr val="663300"/>
                        </a:solidFill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E9B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Century Schoolbook" panose="02040604050505020304" pitchFamily="18" charset="0"/>
                        </a:rPr>
                        <a:t>+</a:t>
                      </a:r>
                      <a:endParaRPr lang="ru-RU" sz="3200" dirty="0"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Century Schoolbook" panose="02040604050505020304" pitchFamily="18" charset="0"/>
                        </a:rPr>
                        <a:t>+</a:t>
                      </a:r>
                      <a:endParaRPr lang="ru-RU" sz="3200" dirty="0"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ru-RU" sz="3200" dirty="0"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ru-RU" sz="3200" dirty="0"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endParaRPr lang="ru-RU" sz="3200" dirty="0"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Century Schoolbook" panose="02040604050505020304" pitchFamily="18" charset="0"/>
                        </a:rPr>
                        <a:t>+</a:t>
                      </a:r>
                      <a:endParaRPr lang="ru-RU" sz="3200" dirty="0">
                        <a:latin typeface="Century Schoolbook" panose="02040604050505020304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79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6450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26501" y="669565"/>
            <a:ext cx="47529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Выход из лабиринта</a:t>
            </a:r>
          </a:p>
          <a:p>
            <a:r>
              <a:rPr lang="ru-RU" sz="2400" dirty="0" smtClean="0">
                <a:solidFill>
                  <a:srgbClr val="663300"/>
                </a:solidFill>
                <a:effectLst/>
                <a:latin typeface="Century Schoolbook" panose="02040604050505020304" pitchFamily="18" charset="0"/>
              </a:rPr>
              <a:t> Тезей определил в какой комнате находятся девушки, но войти туда он не может. Надо определить к какой замочной скважине подходит ключ? 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pic>
        <p:nvPicPr>
          <p:cNvPr id="4098" name="Picture 2" descr="image1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"/>
          <a:stretch/>
        </p:blipFill>
        <p:spPr bwMode="auto">
          <a:xfrm>
            <a:off x="2333625" y="3347221"/>
            <a:ext cx="3202036" cy="134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6793"/>
          <a:stretch/>
        </p:blipFill>
        <p:spPr>
          <a:xfrm>
            <a:off x="3838574" y="4781550"/>
            <a:ext cx="3287369" cy="11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19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6450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33600" y="842387"/>
            <a:ext cx="49982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  <a:latin typeface="Century Schoolbook" panose="02040604050505020304" pitchFamily="18" charset="0"/>
              </a:rPr>
              <a:t>Логическая задача»</a:t>
            </a:r>
            <a:endParaRPr lang="ru-RU" sz="2400" dirty="0" smtClean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  <a:p>
            <a:r>
              <a:rPr lang="ru-RU" sz="2400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Минотавр </a:t>
            </a:r>
            <a:r>
              <a:rPr lang="ru-RU" sz="2400" dirty="0">
                <a:solidFill>
                  <a:srgbClr val="663300"/>
                </a:solidFill>
                <a:latin typeface="Century Schoolbook" panose="02040604050505020304" pitchFamily="18" charset="0"/>
              </a:rPr>
              <a:t>взяв 20 девушек разместив их в комнатах так как показано на рисунке</a:t>
            </a:r>
            <a:endParaRPr lang="ru-RU" sz="2400" dirty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302382"/>
              </p:ext>
            </p:extLst>
          </p:nvPr>
        </p:nvGraphicFramePr>
        <p:xfrm>
          <a:off x="2838451" y="2464706"/>
          <a:ext cx="3267073" cy="2019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88728"/>
                <a:gridCol w="1088728"/>
                <a:gridCol w="1089617"/>
              </a:tblGrid>
              <a:tr h="67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 dirty="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 dirty="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</a:tr>
              <a:tr h="67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 dirty="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 dirty="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</a:tr>
              <a:tr h="67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 dirty="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b="1" dirty="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rgbClr val="FFE9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646165"/>
              </p:ext>
            </p:extLst>
          </p:nvPr>
        </p:nvGraphicFramePr>
        <p:xfrm>
          <a:off x="2133600" y="4689940"/>
          <a:ext cx="1847850" cy="13696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15950"/>
                <a:gridCol w="615950"/>
                <a:gridCol w="61595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056616"/>
              </p:ext>
            </p:extLst>
          </p:nvPr>
        </p:nvGraphicFramePr>
        <p:xfrm>
          <a:off x="4571999" y="4649281"/>
          <a:ext cx="2145525" cy="13696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5175"/>
                <a:gridCol w="715175"/>
                <a:gridCol w="715175"/>
              </a:tblGrid>
              <a:tr h="4326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4326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4326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solidFill>
                            <a:srgbClr val="663300"/>
                          </a:solidFill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51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62137" y="1195685"/>
            <a:ext cx="59531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Везде исследуйте всечасно,</a:t>
            </a:r>
          </a:p>
          <a:p>
            <a:r>
              <a:rPr lang="ru-RU" sz="2800" b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Что есть велико и прекрасно,</a:t>
            </a:r>
          </a:p>
          <a:p>
            <a:r>
              <a:rPr lang="ru-RU" sz="2800" b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Чего еще не видел свет.</a:t>
            </a:r>
          </a:p>
          <a:p>
            <a:r>
              <a:rPr lang="ru-RU" sz="2400" i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                                  М.В</a:t>
            </a:r>
            <a:r>
              <a:rPr lang="ru-RU" sz="2400" i="1" dirty="0">
                <a:solidFill>
                  <a:srgbClr val="663300"/>
                </a:solidFill>
                <a:latin typeface="Century Schoolbook" panose="02040604050505020304" pitchFamily="18" charset="0"/>
              </a:rPr>
              <a:t>. </a:t>
            </a:r>
            <a:r>
              <a:rPr lang="ru-RU" sz="2400" i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Ломоносов</a:t>
            </a:r>
            <a:endParaRPr lang="ru-RU" sz="2400" i="1" dirty="0" smtClean="0">
              <a:solidFill>
                <a:srgbClr val="663300"/>
              </a:solidFill>
              <a:effectLst/>
              <a:latin typeface="Century Schoolbook" panose="02040604050505020304" pitchFamily="18" charset="0"/>
            </a:endParaRPr>
          </a:p>
          <a:p>
            <a:endParaRPr lang="ru-RU" sz="2800" b="1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52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4191"/>
            <a:ext cx="5285690" cy="24264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19097" y="3946305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entury Schoolbook" panose="02040604050505020304" pitchFamily="18" charset="0"/>
              </a:rPr>
              <a:t>Спасибо  за игру!</a:t>
            </a:r>
            <a:endParaRPr lang="ru-RU" sz="4000" b="1" dirty="0">
              <a:latin typeface="Century Schoolbook" panose="020406040505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33" y="177193"/>
            <a:ext cx="3010242" cy="39264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BEAEF"/>
              </a:clrFrom>
              <a:clrTo>
                <a:srgbClr val="EBEA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9695" r="22072" b="16972"/>
          <a:stretch/>
        </p:blipFill>
        <p:spPr>
          <a:xfrm>
            <a:off x="7315200" y="4887415"/>
            <a:ext cx="1028700" cy="15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4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371725" y="6572250"/>
            <a:ext cx="4953000" cy="244475"/>
          </a:xfrm>
        </p:spPr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5652"/>
          <a:stretch/>
        </p:blipFill>
        <p:spPr>
          <a:xfrm>
            <a:off x="0" y="-122072"/>
            <a:ext cx="9144000" cy="698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8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</p:spPr>
      </p:pic>
      <p:pic>
        <p:nvPicPr>
          <p:cNvPr id="6" name="ЛАБИРИНТ_000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45241" y="104435"/>
            <a:ext cx="8289159" cy="663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3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5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50200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14524" y="570803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ПРАВИЛА ИГРЫ</a:t>
            </a:r>
            <a:endParaRPr lang="ru-RU" sz="2400" b="1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1100" y="997089"/>
            <a:ext cx="6677025" cy="5355312"/>
          </a:xfrm>
          <a:prstGeom prst="rect">
            <a:avLst/>
          </a:prstGeom>
          <a:solidFill>
            <a:srgbClr val="FFE9BD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entury Schoolbook" panose="02040604050505020304" pitchFamily="18" charset="0"/>
              </a:rPr>
              <a:t>Проходя уровни, нужно собрать гроздь винограда. 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Каждая команда  должна пройти 8 уровней, выполнив на каждом задание из одного тайника. Виноградинку вы 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получаете за правильный ответ. 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Если, попав в тайник, вы ответите неправильно, то вопрос передается болельщикам. Ответивший на вопрос может передать свою награду любой команде.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 Выйти из лабиринта можно только с помощью нити, которую будут плести ваши товарищи, выполняя логические задания. После каждого выполненного задания нить удлиняется на один метр.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Пройдя все уровни лабиринта, подводим итог: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если собрана гроздь и сплетена нить, то команда может выйти из лабиринта;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если нить сплетена, но гроздь не собрана, или гроздь собрана, а  нить не сплетена, то вам может помочь только зал. </a:t>
            </a:r>
          </a:p>
          <a:p>
            <a:r>
              <a:rPr lang="ru-RU" dirty="0" smtClean="0">
                <a:latin typeface="Century Schoolbook" panose="02040604050505020304" pitchFamily="18" charset="0"/>
              </a:rPr>
              <a:t>Побеждает та команда, которая первой вышла из лабиринта.</a:t>
            </a:r>
            <a:endParaRPr lang="ru-RU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11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6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3657600" y="2000250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1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4736425" y="1905000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2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4" name="Овал 13">
            <a:hlinkClick r:id="rId5" action="ppaction://hlinksldjump"/>
          </p:cNvPr>
          <p:cNvSpPr/>
          <p:nvPr/>
        </p:nvSpPr>
        <p:spPr>
          <a:xfrm>
            <a:off x="5742033" y="2478088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3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5" name="Овал 14">
            <a:hlinkClick r:id="rId6" action="ppaction://hlinksldjump"/>
          </p:cNvPr>
          <p:cNvSpPr/>
          <p:nvPr/>
        </p:nvSpPr>
        <p:spPr>
          <a:xfrm>
            <a:off x="5871920" y="3429297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4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6" name="Овал 15">
            <a:hlinkClick r:id="rId7" action="ppaction://hlinksldjump"/>
          </p:cNvPr>
          <p:cNvSpPr/>
          <p:nvPr/>
        </p:nvSpPr>
        <p:spPr>
          <a:xfrm>
            <a:off x="5136236" y="4192736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5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7" name="Овал 16">
            <a:hlinkClick r:id="rId8" action="ppaction://hlinksldjump"/>
          </p:cNvPr>
          <p:cNvSpPr/>
          <p:nvPr/>
        </p:nvSpPr>
        <p:spPr>
          <a:xfrm>
            <a:off x="3929062" y="4317851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6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8" name="Овал 17">
            <a:hlinkClick r:id="rId9" action="ppaction://hlinksldjump"/>
          </p:cNvPr>
          <p:cNvSpPr/>
          <p:nvPr/>
        </p:nvSpPr>
        <p:spPr>
          <a:xfrm>
            <a:off x="2896730" y="3754438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7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  <p:sp>
        <p:nvSpPr>
          <p:cNvPr id="19" name="Овал 18">
            <a:hlinkClick r:id="rId10" action="ppaction://hlinksldjump"/>
          </p:cNvPr>
          <p:cNvSpPr/>
          <p:nvPr/>
        </p:nvSpPr>
        <p:spPr>
          <a:xfrm>
            <a:off x="2747889" y="2886669"/>
            <a:ext cx="542925" cy="552450"/>
          </a:xfrm>
          <a:prstGeom prst="ellipse">
            <a:avLst/>
          </a:prstGeom>
          <a:solidFill>
            <a:srgbClr val="663300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entury Schoolbook" panose="02040604050505020304" pitchFamily="18" charset="0"/>
              </a:rPr>
              <a:t>8</a:t>
            </a:r>
            <a:endParaRPr lang="ru-RU" sz="2400" b="1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16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1457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Задание1</a:t>
            </a:r>
          </a:p>
          <a:p>
            <a:pPr algn="ctr"/>
            <a:r>
              <a:rPr lang="ru-RU" sz="2400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Найдите общие начала для слов каждого цвета. Из найденных буквосочетаний составьте ключевое слово из восьми букв</a:t>
            </a:r>
            <a:endParaRPr lang="ru-RU" sz="2400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103344"/>
              </p:ext>
            </p:extLst>
          </p:nvPr>
        </p:nvGraphicFramePr>
        <p:xfrm>
          <a:off x="2324103" y="4314824"/>
          <a:ext cx="3733800" cy="18262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65836"/>
                <a:gridCol w="466852"/>
                <a:gridCol w="466852"/>
                <a:gridCol w="466852"/>
                <a:gridCol w="466852"/>
                <a:gridCol w="466852"/>
                <a:gridCol w="466852"/>
                <a:gridCol w="466852"/>
              </a:tblGrid>
              <a:tr h="3262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д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р</a:t>
                      </a:r>
                    </a:p>
                  </a:txBody>
                  <a:tcPr marL="68580" marR="68580" marT="0" marB="0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т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ь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262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ф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ш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62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т</a:t>
                      </a:r>
                    </a:p>
                  </a:txBody>
                  <a:tcPr marL="68580" marR="68580" marT="0" marB="0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ы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ж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262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ч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ы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800" dirty="0">
                          <a:effectLst/>
                          <a:latin typeface="Century Schoolbook" panose="02040604050505020304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5656262"/>
            <a:ext cx="809625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Задание 2</a:t>
            </a:r>
          </a:p>
          <a:p>
            <a:pPr algn="ctr"/>
            <a:r>
              <a:rPr lang="ru-RU" sz="2400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Дайте определение следующим понятиям и укажите в каждом из них обобщающее слово (родовое понятие) и существенный признак (видовое отличие)</a:t>
            </a:r>
            <a:endParaRPr lang="ru-RU" sz="2400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0764" y="4479889"/>
            <a:ext cx="36427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</a:rPr>
              <a:t>1 группа: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</a:rPr>
              <a:t>Квадрат – это….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</a:rPr>
              <a:t>Остров – это…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</a:rPr>
              <a:t>Тепловые явления – это…</a:t>
            </a:r>
            <a:endParaRPr lang="ru-RU" sz="2400" dirty="0"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70268" y="4128354"/>
            <a:ext cx="4388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effectLst/>
                <a:latin typeface="Times New Roman" panose="02020603050405020304" pitchFamily="18" charset="0"/>
              </a:rPr>
              <a:t>2 группа: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</a:rPr>
              <a:t>Весы – это…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</a:rPr>
              <a:t>Физика - это…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Солнечное затмение это…</a:t>
            </a:r>
            <a:endParaRPr lang="ru-RU" sz="2400" dirty="0"/>
          </a:p>
        </p:txBody>
      </p: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732" y="5698013"/>
            <a:ext cx="686633" cy="91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3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59F30-299B-4078-938C-6CFE30EB01A9}" type="datetime1">
              <a:rPr lang="en-US" smtClean="0">
                <a:solidFill>
                  <a:srgbClr val="000000"/>
                </a:solidFill>
              </a:rPr>
              <a:pPr/>
              <a:t>10/18/2015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copyright 2006 www.brainybetty.com; All Rights Reserved.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F97C9-1831-41E3-BE01-EB199869E355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30032" y="-219772"/>
            <a:ext cx="12004064" cy="72975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8521" y="446514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Задание 3</a:t>
            </a:r>
          </a:p>
          <a:p>
            <a:pPr algn="ctr"/>
            <a:r>
              <a:rPr lang="ru-RU" sz="2000" dirty="0" smtClean="0">
                <a:solidFill>
                  <a:srgbClr val="663300"/>
                </a:solidFill>
                <a:latin typeface="Century Schoolbook" panose="02040604050505020304" pitchFamily="18" charset="0"/>
              </a:rPr>
              <a:t>Проведите классификацию т.е. разделите предложенные понятия на группы по какому – либо признаку, подберите к каждой группе обобщающее слово:</a:t>
            </a:r>
            <a:endParaRPr lang="ru-RU" sz="2000" dirty="0">
              <a:solidFill>
                <a:srgbClr val="663300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28595" y="871835"/>
            <a:ext cx="4914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Century Schoolbook" panose="02040604050505020304" pitchFamily="18" charset="0"/>
              </a:rPr>
              <a:t>1 группа</a:t>
            </a:r>
          </a:p>
          <a:p>
            <a:r>
              <a:rPr lang="ru-RU" sz="2000" dirty="0" smtClean="0">
                <a:latin typeface="Century Schoolbook" panose="02040604050505020304" pitchFamily="18" charset="0"/>
              </a:rPr>
              <a:t> Снег, Марс, дождь, круг, Земля, Венера, квадрат, град, треугольник, Юпитер, куб, шар, метель</a:t>
            </a:r>
            <a:endParaRPr lang="ru-RU" sz="2000" dirty="0">
              <a:latin typeface="Century Schoolbook" panose="020406040505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8521" y="4256633"/>
            <a:ext cx="54057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Century Schoolbook" panose="02040604050505020304" pitchFamily="18" charset="0"/>
              </a:rPr>
              <a:t>2 группа </a:t>
            </a:r>
          </a:p>
          <a:p>
            <a:r>
              <a:rPr lang="ru-RU" sz="2000" dirty="0" smtClean="0">
                <a:latin typeface="Century Schoolbook" panose="02040604050505020304" pitchFamily="18" charset="0"/>
              </a:rPr>
              <a:t> Круг, термометр, мензурка, килограмм, ромб, пятиугольник, динамометр, палетка, метр, прямоугольник, секунда градус Цельсия.</a:t>
            </a:r>
            <a:endParaRPr lang="ru-RU" sz="2000" dirty="0">
              <a:latin typeface="Century Schoolbook" panose="02040604050505020304" pitchFamily="18" charset="0"/>
            </a:endParaRPr>
          </a:p>
        </p:txBody>
      </p:sp>
      <p:pic>
        <p:nvPicPr>
          <p:cNvPr id="12" name="Рисунок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5656262"/>
            <a:ext cx="809625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1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бежевая штукатур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882</Words>
  <Application>Microsoft Office PowerPoint</Application>
  <PresentationFormat>Экран (4:3)</PresentationFormat>
  <Paragraphs>255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Schoolbook</vt:lpstr>
      <vt:lpstr>Times New Roman</vt:lpstr>
      <vt:lpstr>бежевая штукатурка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14</cp:revision>
  <dcterms:created xsi:type="dcterms:W3CDTF">2015-02-23T08:43:12Z</dcterms:created>
  <dcterms:modified xsi:type="dcterms:W3CDTF">2015-10-18T10:06:47Z</dcterms:modified>
</cp:coreProperties>
</file>