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9BF"/>
    <a:srgbClr val="E8EDA9"/>
    <a:srgbClr val="D1C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8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bg2">
                <a:lumMod val="90000"/>
              </a:schemeClr>
            </a:gs>
            <a:gs pos="0">
              <a:srgbClr val="E8EDA9"/>
            </a:gs>
            <a:gs pos="66000">
              <a:srgbClr val="E3D9BF"/>
            </a:gs>
            <a:gs pos="53000">
              <a:srgbClr val="E8EDA9"/>
            </a:gs>
            <a:gs pos="97000">
              <a:srgbClr val="E8EDA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556792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</a:rPr>
              <a:t>Технология продуктивного чтения</a:t>
            </a:r>
            <a:endParaRPr lang="ru-RU" sz="8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8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27584" y="15905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r>
              <a:rPr lang="ru-RU" b="1" dirty="0" smtClean="0">
                <a:latin typeface="Times New Roman" pitchFamily="18" charset="0"/>
              </a:rPr>
              <a:t>Работа с текстом до чтения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467544" y="1772816"/>
            <a:ext cx="38147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Цель этапа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</a:t>
            </a: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развитие такого важнейшего читательского умения, как </a:t>
            </a:r>
            <a:r>
              <a:rPr kumimoji="0" lang="ru-RU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антиципация</a:t>
            </a: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т.е. умения предполагать, предвосхищать содержание текста (урока)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743900" y="1700808"/>
            <a:ext cx="38147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Приемы работы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Выделение ключевых слов темы (запись на доске, нахождение выделенных слов в тексте параграфа)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Составление вопросов к теме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высказывание предположений по новой теме на основе уже имеющихся знаний, иллюстративного материала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Исторический комментарий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Организация проблемной ситуации и др.</a:t>
            </a:r>
            <a:endParaRPr 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8872"/>
            <a:ext cx="57423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Работа с текстом во время чтения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585858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47112"/>
            <a:ext cx="3744416" cy="188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Цель этапа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понимание текста и создание его читательской интерпретации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46848" y="1710179"/>
            <a:ext cx="4572000" cy="38410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Приемы работы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Чтение текста «с карандашом»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Определение основных понятий (без чтения всего текста)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Составление таблиц (выборочное чтение)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Составление плана текста (для пересказа)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</a:rPr>
              <a:t>Поиск пропущенных слов</a:t>
            </a:r>
          </a:p>
        </p:txBody>
      </p:sp>
    </p:spTree>
    <p:extLst>
      <p:ext uri="{BB962C8B-B14F-4D97-AF65-F5344CB8AC3E}">
        <p14:creationId xmlns:p14="http://schemas.microsoft.com/office/powerpoint/2010/main" val="340475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1043608" y="214311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r>
              <a:rPr lang="ru-RU" sz="4000" b="1" dirty="0" smtClean="0">
                <a:latin typeface="Times New Roman" pitchFamily="18" charset="0"/>
              </a:rPr>
              <a:t>Работа с текстом после чтения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683568" y="1710036"/>
            <a:ext cx="38147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Цель этапа</a:t>
            </a:r>
          </a:p>
          <a:p>
            <a:pPr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	достигнуть понимания текста на уровне смысла, корректировка читательской интерпретации, доведение читательских впечатлений до уровня законченной мысли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5015437" y="1717794"/>
            <a:ext cx="38147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Приемы работы</a:t>
            </a:r>
          </a:p>
          <a:p>
            <a:r>
              <a:rPr lang="ru-RU" sz="2400" smtClean="0">
                <a:latin typeface="Times New Roman" pitchFamily="18" charset="0"/>
              </a:rPr>
              <a:t>постановка концептуального вопроса (почему?)</a:t>
            </a:r>
          </a:p>
          <a:p>
            <a:r>
              <a:rPr lang="ru-RU" sz="2400" smtClean="0">
                <a:latin typeface="Times New Roman" pitchFamily="18" charset="0"/>
              </a:rPr>
              <a:t>повторное обращение к ключевым словам, вопросам, иллюстрациям</a:t>
            </a:r>
          </a:p>
          <a:p>
            <a:r>
              <a:rPr lang="ru-RU" sz="2400" smtClean="0">
                <a:latin typeface="Times New Roman" pitchFamily="18" charset="0"/>
              </a:rPr>
              <a:t>выполнение творческих заданий</a:t>
            </a:r>
          </a:p>
          <a:p>
            <a:pPr>
              <a:buFont typeface="Wingdings" pitchFamily="2" charset="2"/>
              <a:buNone/>
            </a:pPr>
            <a:endParaRPr lang="ru-RU" sz="3600" smtClean="0">
              <a:latin typeface="Times New Roman" pitchFamily="18" charset="0"/>
            </a:endParaRPr>
          </a:p>
          <a:p>
            <a:endParaRPr lang="ru-RU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lide-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7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924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приемы технологии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spcBef>
                <a:spcPts val="1200"/>
              </a:spcBef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Диалог с автором</a:t>
            </a:r>
          </a:p>
          <a:p>
            <a:pPr marL="342900" indent="-342900"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Комментированное чтение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692696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уроку с использованием технологии продуктивного чтения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Выберите текст, который вы предложите ученикам (рассказ, абзац, статья, правило, таблица, схема и т. д.)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Прочитайте, выделите 3 уровня информации</a:t>
            </a:r>
          </a:p>
          <a:p>
            <a:pPr marL="285750" indent="-285750">
              <a:buFontTx/>
              <a:buChar char="-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фактуальную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одтекстовую,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концептуальную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Определите роль данного текста на уроке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Определите стратегию во время работы с текстом.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840512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с текстом на уроке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чтения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Составьте пословицу и объясните ее смысл (работа в группах)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Слово, злое, доброе, калечит, лечит, а.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Дело, пело, делай, сердце, доброе, чтобы.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составляют пословицы: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Доброе слово лечит, а злое калечит.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Делай доброе дело, чтобы сердце пело.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Задаем вопросы: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Чему учат эти слова?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(Добру)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Сформулируйте тему урока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(Добро и зло)</a:t>
            </a:r>
          </a:p>
        </p:txBody>
      </p:sp>
    </p:spTree>
    <p:extLst>
      <p:ext uri="{BB962C8B-B14F-4D97-AF65-F5344CB8AC3E}">
        <p14:creationId xmlns:p14="http://schemas.microsoft.com/office/powerpoint/2010/main" val="22231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974" y="692696"/>
            <a:ext cx="55279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Ассоциативный куст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0195" y="2846839"/>
            <a:ext cx="1569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Басня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659" y="4158372"/>
            <a:ext cx="1788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Олицетворение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59766" y="3203938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Небылица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019272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Крылов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3034" y="1998132"/>
            <a:ext cx="72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9450" y="2149333"/>
            <a:ext cx="122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Аллегория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6837" y="3828925"/>
            <a:ext cx="119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Метафора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2648" y="4372779"/>
            <a:ext cx="154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Высмеивание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8428" y="2299807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Мораль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3" idx="0"/>
          </p:cNvCxnSpPr>
          <p:nvPr/>
        </p:nvCxnSpPr>
        <p:spPr>
          <a:xfrm flipV="1">
            <a:off x="4275025" y="2484473"/>
            <a:ext cx="0" cy="362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047552" y="2669139"/>
            <a:ext cx="320876" cy="350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188302" y="3238608"/>
            <a:ext cx="44615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9414" y="3616282"/>
            <a:ext cx="223079" cy="316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13936" y="3696817"/>
            <a:ext cx="0" cy="50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275856" y="3641358"/>
            <a:ext cx="288032" cy="517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915816" y="3362908"/>
            <a:ext cx="504056" cy="25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3275856" y="2665656"/>
            <a:ext cx="380636" cy="279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98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Работа с текстом во время чтения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ВОП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– вопрос к автору текста, возникающий после прочтения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– предполагаемый ответ на возникший вопрос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 – проверка своего предположения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2223"/>
            <a:ext cx="3852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 с автором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3671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Прихрамывая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(Вопрос к автору – Почему? Что случилось?)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они спускались к речке, и один раз тот, что шел впереди,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зашатался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споткнувшись посреди каменной россыпи. Оба устали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выбились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сил, и лица их выражали терпеливую покорность – след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лишений.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(Прогнозирование – Ради чего герои терпят долгие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лишения?)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Плечи их оттягивали тяжелые тюки, стянутые ремнями.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из них нес ружье.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Хорошо бы иметь хоть два патрона из тех, что лежат у нас 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тайнике, – сказал один.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(Проверка своих предположений – у них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кончились патроны, а запасы хранились в тайнике, к которому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так  терпеливо стремились.)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76033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Голос его звучал вяло, без всякого выражения. Он говорил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равнодушно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его спутник, только что ступивший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молочно-белую воду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пенившуюся по камням, ничего ему не ответил.</a:t>
            </a:r>
          </a:p>
        </p:txBody>
      </p:sp>
    </p:spTree>
    <p:extLst>
      <p:ext uri="{BB962C8B-B14F-4D97-AF65-F5344CB8AC3E}">
        <p14:creationId xmlns:p14="http://schemas.microsoft.com/office/powerpoint/2010/main" val="37814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endParaRPr lang="ru-RU" sz="4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ru-RU" sz="3200" dirty="0" smtClean="0">
                <a:latin typeface="Times New Roman" pitchFamily="18" charset="0"/>
              </a:rPr>
              <a:t>«Чтение заложено в основу обучения и является одним из самых необходимых навыков в жизни. Люди, которые умеют хорошо читать, вносят вклад в создание процветающего, трудоспособного общества. В то же время они живут более насыщенной жизнью…»</a:t>
            </a:r>
          </a:p>
          <a:p>
            <a:endParaRPr lang="ru-R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Прихрамывая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они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спускались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речке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(путь явно был долгим и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сложным)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один раз тот, что шел впереди,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зашатался,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споткнувшись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посреди каменной россыпи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(Зашатался, споткнувшись –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просто оступился, очевидно, что его силы на пределе.)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Оба устали и выбились из сил, и лица их выражали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терпеливую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покорность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след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долгих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лишений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(Терпеливую покорность –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покорились судьбе, но не потеряли надежду, ради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чего-то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терпят долгие лишения.)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Плечи их оттягивали тяжелые тюки,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стянутые ремнями. Каждый из них нес ружье.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 Хорошо бы иметь хоть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два патрона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тех, что лежат у нас 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тайнике, – сказал один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(Значит, патроны у них уже кончились и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именно к тайнику с патронами они сейчас и стремятся.)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Голос его звучал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вяло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без всякого выражения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говорил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равнодушно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его спутник, только что ступивший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молочно-белую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воду,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пенившуюся по камням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, ничего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ему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не ответил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(Почему именно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так: вяло, равнодушно, ничего ему не ответил? Значит, силы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героев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уже … – учащиеся заканчивают ответ, начатый учителем.)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40466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Комментированное чтение – выделяем ключевые слова, выделяем, комментируем их.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6916573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Работа с текстом после чтения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творческого задания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«Сравни»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 три произведения искусства об осени: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Пьесу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П.И.Чайковского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«Октябрь»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Картину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И.И.Левитана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«Золотая осень»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Отрывок из стих.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А.С.Пушкина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«Осень»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Нарисуй свою золотую осень, запиши наблюдения.</a:t>
            </a:r>
          </a:p>
          <a:p>
            <a:pPr>
              <a:spcAft>
                <a:spcPts val="1200"/>
              </a:spcAft>
            </a:pP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теме «Чтение»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Чтение.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Осознанное и глубокое.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Помогает. Учит. Вразумляет.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без чтения бледна.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Истина.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57200" y="0"/>
            <a:ext cx="8183563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0735D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9pPr>
            <a:extLst/>
          </a:lstStyle>
          <a:p>
            <a:pPr algn="ctr"/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УУД</a:t>
            </a:r>
          </a:p>
        </p:txBody>
      </p:sp>
      <p:graphicFrame>
        <p:nvGraphicFramePr>
          <p:cNvPr id="3" name="Group 24"/>
          <p:cNvGraphicFramePr>
            <a:graphicFrameLocks/>
          </p:cNvGraphicFramePr>
          <p:nvPr/>
        </p:nvGraphicFramePr>
        <p:xfrm>
          <a:off x="457200" y="1143000"/>
          <a:ext cx="8183563" cy="4849813"/>
        </p:xfrm>
        <a:graphic>
          <a:graphicData uri="http://schemas.openxmlformats.org/drawingml/2006/table">
            <a:tbl>
              <a:tblPr/>
              <a:tblGrid>
                <a:gridCol w="2727325"/>
                <a:gridCol w="2728913"/>
                <a:gridCol w="2727325"/>
              </a:tblGrid>
              <a:tr h="533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чтения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 время чтения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После чтения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63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Определять и формировать цель деятельности на уроке с помощью учителя;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Учиться высказывать свое предположение на основе работы с иллюстрацией учебника;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Находить ответы на вопросы в тексте, иллюстрациях;</a:t>
                      </a:r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Оформлять свои мысли в устной и письменной форме;</a:t>
                      </a:r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endParaRPr lang="ru-RU" sz="1400" dirty="0" smtClean="0"/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Слушать и понимать речь других.</a:t>
                      </a:r>
                      <a:endParaRPr lang="ru-RU" sz="1400" dirty="0" smtClean="0"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Эмоционально «проживать» текст, выражать свои эмоции</a:t>
                      </a:r>
                      <a:r>
                        <a:rPr lang="en-US" sz="1400" dirty="0" smtClean="0"/>
                        <a:t>;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Понимать эмоции других людей, сочувствовать, сопереживать;</a:t>
                      </a:r>
                      <a:endParaRPr lang="en-US" sz="1400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Высказывать свое отношение к героям прочитанных произведений, к их поступкам.</a:t>
                      </a:r>
                      <a:endParaRPr lang="en-US" sz="1400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Ориентироваться в учебнике;</a:t>
                      </a:r>
                      <a:endParaRPr lang="en-US" sz="1400" dirty="0" smtClean="0"/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Находить ответы на вопросы в тексте, иллюстрациях;</a:t>
                      </a:r>
                      <a:endParaRPr lang="en-US" sz="1400" dirty="0" smtClean="0"/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Выразительно читать и пересказывать текст;</a:t>
                      </a:r>
                      <a:endParaRPr lang="en-US" sz="1400" dirty="0" smtClean="0"/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Делать выводы в результате совместной работы класса и учителя.</a:t>
                      </a:r>
                      <a:endParaRPr lang="en-US" sz="1400" dirty="0" smtClean="0"/>
                    </a:p>
                  </a:txBody>
                  <a:tcPr marT="45724" marB="45724" horzOverflow="overflow">
                    <a:lnL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Понимать эмоции других людей, сочувствовать, сопереживать;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Высказывать свое отношение к героям прочитанных произведений, к их поступкам.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Делать выводы в результате совместной работы класса и учителя;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Учиться работать в паре, группе; выполнять различные роли.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В диалоге с учителем вырабатывать критерии оценки и определять степень успешности своей работы и работы других в соответствии с этими критериями.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</a:txBody>
                  <a:tcPr marT="45724" marB="45724" horzOverflow="overflow">
                    <a:lnL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5858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8263" y="116632"/>
            <a:ext cx="9144000" cy="652463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0735D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0735D"/>
                </a:solidFill>
                <a:latin typeface="Verdana" pitchFamily="34" charset="0"/>
              </a:defRPr>
            </a:lvl9pPr>
            <a:extLst/>
          </a:lstStyle>
          <a:p>
            <a:pPr algn="ctr" eaLnBrk="1" hangingPunct="1"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Достоинства технологии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08720"/>
            <a:ext cx="646246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base">
              <a:spcBef>
                <a:spcPts val="25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Pct val="98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применима самостоятельно вне урока;</a:t>
            </a:r>
          </a:p>
          <a:p>
            <a:pPr marL="457200" lvl="0" indent="-457200" algn="just" fontAlgn="base">
              <a:spcBef>
                <a:spcPts val="25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Pct val="98000"/>
              <a:buFont typeface="Arial" pitchFamily="34" charset="0"/>
              <a:buChar char="•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возрастносообразна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доступна;</a:t>
            </a:r>
          </a:p>
          <a:p>
            <a:pPr marL="457200" lvl="0" indent="-457200" algn="just" fontAlgn="base">
              <a:spcBef>
                <a:spcPts val="25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Pct val="98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ориентирована на развитие личности читателя;</a:t>
            </a:r>
          </a:p>
          <a:p>
            <a:pPr marL="457200" lvl="0" indent="-457200" algn="just" fontAlgn="base">
              <a:spcBef>
                <a:spcPts val="25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Pct val="98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развивает умение прогнозировать результаты чтения;</a:t>
            </a:r>
          </a:p>
          <a:p>
            <a:pPr marL="457200" lvl="0" indent="-457200" algn="just" fontAlgn="base">
              <a:spcBef>
                <a:spcPts val="25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Pct val="98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способствует достижению понимания на уровне смысла.</a:t>
            </a:r>
          </a:p>
        </p:txBody>
      </p:sp>
      <p:pic>
        <p:nvPicPr>
          <p:cNvPr id="4" name="Рисунок 3" descr="iCAX1LDX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351" y="4144152"/>
            <a:ext cx="3593009" cy="24068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4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307" y="1556792"/>
            <a:ext cx="806489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5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44824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учителя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научить ребенка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читать «правильно»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эффективно, продуктивно.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64096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продуктивного чтения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технология формирования типа правильной читательской деятельности </a:t>
            </a:r>
          </a:p>
          <a:p>
            <a:pPr>
              <a:spcBef>
                <a:spcPts val="600"/>
              </a:spcBef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 чтения теста,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-во время чтения текста,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-после чтения текста.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82089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Профессор Н. Н.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Светловская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«Современное общество заинтересовано в квалифицированном читателе. Извлечение нужной информации из текста и ее преобразование – важнейшее умение.»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243457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Государственный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Общеобразовательный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1772816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«Сквозная цель образования – воспитание грамотного, компетентного читателя,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еловека, имеющего устойчивую привычку к чтению и потребность в нем как в средстве познания мира и самого себя, человека с уровнем высокой языковой культуры, чувств и мышления.»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общеобразовательной программы «Школа 2100»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028" y="764704"/>
            <a:ext cx="73448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технологии: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формирование читательской компетенции школьника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-понимание информации,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-поиск конкретной информации,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-самоконтроль,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-восстановление широкого контекста,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-интерпретацию,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-комментированное чтение.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техники чтения и приемов понимания и анализа текста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Одновременное развитие интереса к самому процессу чтения.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Развитие устной и письменной речи, овладение речевой и коммуникативной культурой; развитие творческих способностей детей.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Приобщение к литературе как искусству слова и практическое ознакомление с теоретико-литературными понятиями.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Введение детей через литературное чтение в мир человеческих отношений, нравственно-эстетических ценностей.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858" y="836710"/>
            <a:ext cx="7012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 работы с текстом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32697"/>
            <a:ext cx="8102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5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1255</Words>
  <Application>Microsoft Office PowerPoint</Application>
  <PresentationFormat>Экран (4:3)</PresentationFormat>
  <Paragraphs>161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2015-02-23T08:37:16Z</dcterms:created>
  <dcterms:modified xsi:type="dcterms:W3CDTF">2015-08-27T09:55:37Z</dcterms:modified>
</cp:coreProperties>
</file>