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96" y="-3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0679A9-5299-4344-A499-35DEA72875F6}" type="datetimeFigureOut">
              <a:rPr lang="ru-RU" smtClean="0"/>
              <a:pPr/>
              <a:t>03.07.2014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D5D6D0-2825-475D-947D-C10D7B54D767}" type="slidenum">
              <a:rPr lang="ru-RU" smtClean="0"/>
              <a:pPr/>
              <a:t>‹#›</a:t>
            </a:fld>
            <a:endParaRPr lang="ru-RU"/>
          </a:p>
        </p:txBody>
      </p:sp>
    </p:spTree>
    <p:extLst>
      <p:ext uri="{BB962C8B-B14F-4D97-AF65-F5344CB8AC3E}">
        <p14:creationId xmlns:p14="http://schemas.microsoft.com/office/powerpoint/2010/main" xmlns="" val="1110684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9D967E78-69B4-461B-BAD8-7FE15792E6BD}" type="datetimeFigureOut">
              <a:rPr lang="ru-RU" smtClean="0"/>
              <a:pPr/>
              <a:t>03.07.2014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8BC5F4C-C6B0-4761-A506-CC77D9C1BAA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D967E78-69B4-461B-BAD8-7FE15792E6BD}" type="datetimeFigureOut">
              <a:rPr lang="ru-RU" smtClean="0"/>
              <a:pPr/>
              <a:t>03.07.2014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8BC5F4C-C6B0-4761-A506-CC77D9C1BAA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D967E78-69B4-461B-BAD8-7FE15792E6BD}" type="datetimeFigureOut">
              <a:rPr lang="ru-RU" smtClean="0"/>
              <a:pPr/>
              <a:t>03.07.2014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8BC5F4C-C6B0-4761-A506-CC77D9C1BAA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D967E78-69B4-461B-BAD8-7FE15792E6BD}" type="datetimeFigureOut">
              <a:rPr lang="ru-RU" smtClean="0"/>
              <a:pPr/>
              <a:t>03.07.2014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8BC5F4C-C6B0-4761-A506-CC77D9C1BAA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D967E78-69B4-461B-BAD8-7FE15792E6BD}" type="datetimeFigureOut">
              <a:rPr lang="ru-RU" smtClean="0"/>
              <a:pPr/>
              <a:t>03.07.2014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8BC5F4C-C6B0-4761-A506-CC77D9C1BAA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D967E78-69B4-461B-BAD8-7FE15792E6BD}" type="datetimeFigureOut">
              <a:rPr lang="ru-RU" smtClean="0"/>
              <a:pPr/>
              <a:t>03.07.2014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8BC5F4C-C6B0-4761-A506-CC77D9C1BAA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9D967E78-69B4-461B-BAD8-7FE15792E6BD}" type="datetimeFigureOut">
              <a:rPr lang="ru-RU" smtClean="0"/>
              <a:pPr/>
              <a:t>03.07.2014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8BC5F4C-C6B0-4761-A506-CC77D9C1BAA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9D967E78-69B4-461B-BAD8-7FE15792E6BD}" type="datetimeFigureOut">
              <a:rPr lang="ru-RU" smtClean="0"/>
              <a:pPr/>
              <a:t>03.07.2014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8BC5F4C-C6B0-4761-A506-CC77D9C1BAA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967E78-69B4-461B-BAD8-7FE15792E6BD}" type="datetimeFigureOut">
              <a:rPr lang="ru-RU" smtClean="0"/>
              <a:pPr/>
              <a:t>03.07.2014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8BC5F4C-C6B0-4761-A506-CC77D9C1BAA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D967E78-69B4-461B-BAD8-7FE15792E6BD}" type="datetimeFigureOut">
              <a:rPr lang="ru-RU" smtClean="0"/>
              <a:pPr/>
              <a:t>03.07.2014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8BC5F4C-C6B0-4761-A506-CC77D9C1BAA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D967E78-69B4-461B-BAD8-7FE15792E6BD}" type="datetimeFigureOut">
              <a:rPr lang="ru-RU" smtClean="0"/>
              <a:pPr/>
              <a:t>03.07.2014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8BC5F4C-C6B0-4761-A506-CC77D9C1BAA7}" type="slidenum">
              <a:rPr lang="ru-RU" smtClean="0"/>
              <a:pPr/>
              <a:t>‹#›</a:t>
            </a:fld>
            <a:endParaRPr lang="ru-RU"/>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ru-RU" smtClean="0"/>
              <a:t>Вставка рисунка</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9D967E78-69B4-461B-BAD8-7FE15792E6BD}" type="datetimeFigureOut">
              <a:rPr lang="ru-RU" smtClean="0"/>
              <a:pPr/>
              <a:t>03.07.2014</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08BC5F4C-C6B0-4761-A506-CC77D9C1BAA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0"/>
            <a:ext cx="8146782" cy="1569660"/>
          </a:xfrm>
          <a:prstGeom prst="rect">
            <a:avLst/>
          </a:prstGeom>
          <a:noFill/>
        </p:spPr>
        <p:txBody>
          <a:bodyPr wrap="none" rtlCol="0">
            <a:spAutoFit/>
          </a:bodyPr>
          <a:lstStyle/>
          <a:p>
            <a:r>
              <a:rPr lang="en-US" sz="9600" b="1" i="1" dirty="0" smtClean="0">
                <a:solidFill>
                  <a:srgbClr val="FF0000"/>
                </a:solidFill>
              </a:rPr>
              <a:t>Mass Media</a:t>
            </a:r>
            <a:endParaRPr lang="ru-RU" sz="9600" b="1" i="1" dirty="0">
              <a:solidFill>
                <a:srgbClr val="FF0000"/>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79712" y="1569660"/>
            <a:ext cx="5024576" cy="3024336"/>
          </a:xfrm>
          <a:prstGeom prst="rect">
            <a:avLst/>
          </a:prstGeom>
          <a:ln>
            <a:noFill/>
          </a:ln>
          <a:effectLst>
            <a:softEdge rad="112500"/>
          </a:effectLst>
        </p:spPr>
      </p:pic>
      <p:sp>
        <p:nvSpPr>
          <p:cNvPr id="6" name="TextBox 5"/>
          <p:cNvSpPr txBox="1"/>
          <p:nvPr/>
        </p:nvSpPr>
        <p:spPr>
          <a:xfrm>
            <a:off x="641236" y="4638822"/>
            <a:ext cx="8310666" cy="1569660"/>
          </a:xfrm>
          <a:prstGeom prst="rect">
            <a:avLst/>
          </a:prstGeom>
          <a:noFill/>
        </p:spPr>
        <p:txBody>
          <a:bodyPr wrap="square" rtlCol="0">
            <a:spAutoFit/>
          </a:bodyPr>
          <a:lstStyle/>
          <a:p>
            <a:pPr algn="ctr"/>
            <a:r>
              <a:rPr lang="en-US" sz="3200" b="1" i="1" dirty="0" smtClean="0">
                <a:solidFill>
                  <a:schemeClr val="accent6">
                    <a:lumMod val="50000"/>
                  </a:schemeClr>
                </a:solidFill>
              </a:rPr>
              <a:t>Prepared by</a:t>
            </a:r>
            <a:r>
              <a:rPr lang="ru-RU" sz="3200" b="1" i="1" dirty="0" smtClean="0">
                <a:solidFill>
                  <a:schemeClr val="accent6">
                    <a:lumMod val="50000"/>
                  </a:schemeClr>
                </a:solidFill>
              </a:rPr>
              <a:t>:</a:t>
            </a:r>
            <a:r>
              <a:rPr lang="en-US" sz="3200" b="1" i="1" dirty="0" smtClean="0">
                <a:solidFill>
                  <a:schemeClr val="accent6">
                    <a:lumMod val="50000"/>
                  </a:schemeClr>
                </a:solidFill>
              </a:rPr>
              <a:t> 9A</a:t>
            </a:r>
          </a:p>
          <a:p>
            <a:pPr algn="ctr"/>
            <a:r>
              <a:rPr lang="en-US" sz="3200" b="1" i="1" dirty="0" smtClean="0">
                <a:solidFill>
                  <a:schemeClr val="accent6">
                    <a:lumMod val="50000"/>
                  </a:schemeClr>
                </a:solidFill>
              </a:rPr>
              <a:t>Guided </a:t>
            </a:r>
            <a:r>
              <a:rPr lang="en-US" sz="3200" b="1" i="1" dirty="0" err="1" smtClean="0">
                <a:solidFill>
                  <a:schemeClr val="accent6">
                    <a:lumMod val="50000"/>
                  </a:schemeClr>
                </a:solidFill>
              </a:rPr>
              <a:t>by:Mikhailova</a:t>
            </a:r>
            <a:r>
              <a:rPr lang="en-US" sz="3200" b="1" i="1" dirty="0" smtClean="0">
                <a:solidFill>
                  <a:schemeClr val="accent6">
                    <a:lumMod val="50000"/>
                  </a:schemeClr>
                </a:solidFill>
              </a:rPr>
              <a:t> Elena </a:t>
            </a:r>
            <a:r>
              <a:rPr lang="en-US" sz="3200" b="1" i="1" dirty="0" err="1" smtClean="0">
                <a:solidFill>
                  <a:schemeClr val="accent6">
                    <a:lumMod val="50000"/>
                  </a:schemeClr>
                </a:solidFill>
              </a:rPr>
              <a:t>Nikolaevna</a:t>
            </a:r>
            <a:endParaRPr lang="en-US" sz="3200" b="1" i="1" dirty="0">
              <a:solidFill>
                <a:schemeClr val="accent6">
                  <a:lumMod val="50000"/>
                </a:schemeClr>
              </a:solidFill>
            </a:endParaRPr>
          </a:p>
        </p:txBody>
      </p:sp>
      <p:sp>
        <p:nvSpPr>
          <p:cNvPr id="7" name="TextBox 6"/>
          <p:cNvSpPr txBox="1"/>
          <p:nvPr/>
        </p:nvSpPr>
        <p:spPr>
          <a:xfrm>
            <a:off x="3563888" y="6453336"/>
            <a:ext cx="1871025" cy="369332"/>
          </a:xfrm>
          <a:prstGeom prst="rect">
            <a:avLst/>
          </a:prstGeom>
          <a:noFill/>
        </p:spPr>
        <p:txBody>
          <a:bodyPr wrap="none" rtlCol="0">
            <a:spAutoFit/>
          </a:bodyPr>
          <a:lstStyle/>
          <a:p>
            <a:r>
              <a:rPr lang="en-US" b="1" dirty="0" err="1" smtClean="0">
                <a:solidFill>
                  <a:schemeClr val="accent6">
                    <a:lumMod val="50000"/>
                  </a:schemeClr>
                </a:solidFill>
              </a:rPr>
              <a:t>Taldom</a:t>
            </a:r>
            <a:r>
              <a:rPr lang="en-US" b="1" dirty="0" smtClean="0">
                <a:solidFill>
                  <a:schemeClr val="accent6">
                    <a:lumMod val="50000"/>
                  </a:schemeClr>
                </a:solidFill>
              </a:rPr>
              <a:t> 2014</a:t>
            </a:r>
            <a:endParaRPr lang="ru-RU" b="1" dirty="0">
              <a:solidFill>
                <a:schemeClr val="accent6">
                  <a:lumMod val="50000"/>
                </a:schemeClr>
              </a:solidFill>
            </a:endParaRPr>
          </a:p>
        </p:txBody>
      </p:sp>
    </p:spTree>
    <p:extLst>
      <p:ext uri="{BB962C8B-B14F-4D97-AF65-F5344CB8AC3E}">
        <p14:creationId xmlns:p14="http://schemas.microsoft.com/office/powerpoint/2010/main" xmlns="" val="323179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1000"/>
                                        <p:tgtEl>
                                          <p:spTgt spid="4">
                                            <p:txEl>
                                              <p:pRg st="0" end="0"/>
                                            </p:txEl>
                                          </p:spTgt>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par>
                          <p:cTn id="12" fill="hold">
                            <p:stCondLst>
                              <p:cond delay="3000"/>
                            </p:stCondLst>
                            <p:childTnLst>
                              <p:par>
                                <p:cTn id="13" presetID="42" presetClass="entr" presetSubtype="0" fill="hold"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000"/>
                                        <p:tgtEl>
                                          <p:spTgt spid="6">
                                            <p:txEl>
                                              <p:pRg st="0" end="0"/>
                                            </p:txEl>
                                          </p:spTgt>
                                        </p:tgtEl>
                                      </p:cBhvr>
                                    </p:animEffect>
                                    <p:anim calcmode="lin" valueType="num">
                                      <p:cBhvr>
                                        <p:cTn id="1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42" presetClass="entr" presetSubtype="0" fill="hold" nodeType="after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5000"/>
                            </p:stCondLst>
                            <p:childTnLst>
                              <p:par>
                                <p:cTn id="25" presetID="2" presetClass="entr" presetSubtype="4" fill="hold" nodeType="after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 calcmode="lin" valueType="num">
                                      <p:cBhvr additive="base">
                                        <p:cTn id="2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16632"/>
            <a:ext cx="8640959" cy="2308324"/>
          </a:xfrm>
          <a:prstGeom prst="rect">
            <a:avLst/>
          </a:prstGeom>
          <a:noFill/>
        </p:spPr>
        <p:txBody>
          <a:bodyPr wrap="square" rtlCol="0">
            <a:spAutoFit/>
          </a:bodyPr>
          <a:lstStyle/>
          <a:p>
            <a:pPr algn="ctr"/>
            <a:r>
              <a:rPr lang="en-US" sz="4800" b="1" dirty="0" smtClean="0">
                <a:solidFill>
                  <a:srgbClr val="002060"/>
                </a:solidFill>
              </a:rPr>
              <a:t>One shouldn`t rely on everything the newspapers say.</a:t>
            </a:r>
            <a:endParaRPr lang="ru-RU" sz="4800" b="1" dirty="0">
              <a:solidFill>
                <a:srgbClr val="002060"/>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7504" y="2780928"/>
            <a:ext cx="4464495" cy="3511262"/>
          </a:xfrm>
          <a:prstGeom prst="rect">
            <a:avLst/>
          </a:prstGeom>
          <a:ln>
            <a:noFill/>
          </a:ln>
          <a:effectLst>
            <a:softEdge rad="112500"/>
          </a:effectLst>
        </p:spPr>
      </p:pic>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807164" y="2780928"/>
            <a:ext cx="4095589" cy="3511262"/>
          </a:xfrm>
          <a:prstGeom prst="rect">
            <a:avLst/>
          </a:prstGeom>
          <a:ln>
            <a:noFill/>
          </a:ln>
          <a:effectLst>
            <a:softEdge rad="112500"/>
          </a:effectLst>
        </p:spPr>
      </p:pic>
      <p:pic>
        <p:nvPicPr>
          <p:cNvPr id="7" name="Рисунок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292080" y="2780928"/>
            <a:ext cx="3240360" cy="3511262"/>
          </a:xfrm>
          <a:prstGeom prst="rect">
            <a:avLst/>
          </a:prstGeom>
          <a:ln>
            <a:noFill/>
          </a:ln>
          <a:effectLst>
            <a:softEdge rad="112500"/>
          </a:effectLst>
        </p:spPr>
      </p:pic>
    </p:spTree>
    <p:extLst>
      <p:ext uri="{BB962C8B-B14F-4D97-AF65-F5344CB8AC3E}">
        <p14:creationId xmlns:p14="http://schemas.microsoft.com/office/powerpoint/2010/main" xmlns="" val="343821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Scale>
                                      <p:cBhvr>
                                        <p:cTn id="7"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xEl>
                                              <p:pRg st="0" end="0"/>
                                            </p:txEl>
                                          </p:spTgt>
                                        </p:tgtEl>
                                        <p:attrNameLst>
                                          <p:attrName>ppt_x</p:attrName>
                                          <p:attrName>ppt_y</p:attrName>
                                        </p:attrNameLst>
                                      </p:cBhvr>
                                    </p:animMotion>
                                    <p:animEffect transition="in" filter="fade">
                                      <p:cBhvr>
                                        <p:cTn id="9" dur="1000"/>
                                        <p:tgtEl>
                                          <p:spTgt spid="4">
                                            <p:txEl>
                                              <p:pRg st="0" end="0"/>
                                            </p:txEl>
                                          </p:spTgt>
                                        </p:tgtEl>
                                      </p:cBhvr>
                                    </p:animEffect>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1250"/>
                                        <p:tgtEl>
                                          <p:spTgt spid="5"/>
                                        </p:tgtEl>
                                      </p:cBhvr>
                                    </p:animEffect>
                                  </p:childTnLst>
                                </p:cTn>
                              </p:par>
                            </p:childTnLst>
                          </p:cTn>
                        </p:par>
                        <p:par>
                          <p:cTn id="14" fill="hold">
                            <p:stCondLst>
                              <p:cond delay="2250"/>
                            </p:stCondLst>
                            <p:childTnLst>
                              <p:par>
                                <p:cTn id="15" presetID="6"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1250"/>
                                        <p:tgtEl>
                                          <p:spTgt spid="6"/>
                                        </p:tgtEl>
                                      </p:cBhvr>
                                    </p:animEffect>
                                  </p:childTnLst>
                                </p:cTn>
                              </p:par>
                            </p:childTnLst>
                          </p:cTn>
                        </p:par>
                        <p:par>
                          <p:cTn id="18" fill="hold">
                            <p:stCondLst>
                              <p:cond delay="3500"/>
                            </p:stCondLst>
                            <p:childTnLst>
                              <p:par>
                                <p:cTn id="19" presetID="6"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95936" y="0"/>
            <a:ext cx="5148064" cy="3477875"/>
          </a:xfrm>
          <a:prstGeom prst="rect">
            <a:avLst/>
          </a:prstGeom>
          <a:noFill/>
        </p:spPr>
        <p:txBody>
          <a:bodyPr wrap="square" rtlCol="0">
            <a:spAutoFit/>
          </a:bodyPr>
          <a:lstStyle/>
          <a:p>
            <a:pPr algn="ctr"/>
            <a:r>
              <a:rPr lang="en-US" sz="4400" b="1" dirty="0" smtClean="0">
                <a:solidFill>
                  <a:srgbClr val="002060"/>
                </a:solidFill>
              </a:rPr>
              <a:t>Mass media can also manipulate the minds of the audiences.</a:t>
            </a:r>
            <a:endParaRPr lang="ru-RU" sz="4400" b="1" dirty="0">
              <a:solidFill>
                <a:srgbClr val="002060"/>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548681"/>
            <a:ext cx="4349824" cy="2783888"/>
          </a:xfrm>
          <a:prstGeom prst="rect">
            <a:avLst/>
          </a:prstGeom>
          <a:ln>
            <a:noFill/>
          </a:ln>
          <a:effectLst>
            <a:softEdge rad="112500"/>
          </a:effectLst>
          <a:scene3d>
            <a:camera prst="isometricOffAxis1Right"/>
            <a:lightRig rig="threePt" dir="t"/>
          </a:scene3d>
        </p:spPr>
      </p:pic>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037252" y="3477875"/>
            <a:ext cx="2910002" cy="3218686"/>
          </a:xfrm>
          <a:prstGeom prst="rect">
            <a:avLst/>
          </a:prstGeom>
          <a:ln>
            <a:noFill/>
          </a:ln>
          <a:effectLst>
            <a:softEdge rad="112500"/>
          </a:effectLst>
          <a:scene3d>
            <a:camera prst="perspectiveHeroicExtremeLeftFacing"/>
            <a:lightRig rig="threePt" dir="t"/>
          </a:scene3d>
        </p:spPr>
      </p:pic>
      <p:pic>
        <p:nvPicPr>
          <p:cNvPr id="7" name="Рисунок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2391" y="3734212"/>
            <a:ext cx="4175631" cy="3123787"/>
          </a:xfrm>
          <a:prstGeom prst="rect">
            <a:avLst/>
          </a:prstGeom>
          <a:ln>
            <a:noFill/>
          </a:ln>
          <a:effectLst>
            <a:softEdge rad="112500"/>
          </a:effectLst>
          <a:scene3d>
            <a:camera prst="isometricOffAxis1Right"/>
            <a:lightRig rig="threePt" dir="t"/>
          </a:scene3d>
        </p:spPr>
      </p:pic>
    </p:spTree>
    <p:extLst>
      <p:ext uri="{BB962C8B-B14F-4D97-AF65-F5344CB8AC3E}">
        <p14:creationId xmlns:p14="http://schemas.microsoft.com/office/powerpoint/2010/main" xmlns="" val="85190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750"/>
                                        <p:tgtEl>
                                          <p:spTgt spid="5"/>
                                        </p:tgtEl>
                                      </p:cBhvr>
                                    </p:animEffect>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750"/>
                                        <p:tgtEl>
                                          <p:spTgt spid="7"/>
                                        </p:tgtEl>
                                      </p:cBhvr>
                                    </p:animEffect>
                                  </p:childTnLst>
                                </p:cTn>
                              </p:par>
                            </p:childTnLst>
                          </p:cTn>
                        </p:par>
                        <p:par>
                          <p:cTn id="18" fill="hold">
                            <p:stCondLst>
                              <p:cond delay="2500"/>
                            </p:stCondLst>
                            <p:childTnLst>
                              <p:par>
                                <p:cTn id="19" presetID="22" presetClass="entr" presetSubtype="4"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7190"/>
            <a:ext cx="8532440" cy="2800767"/>
          </a:xfrm>
          <a:prstGeom prst="rect">
            <a:avLst/>
          </a:prstGeom>
          <a:noFill/>
        </p:spPr>
        <p:txBody>
          <a:bodyPr wrap="square" rtlCol="0">
            <a:spAutoFit/>
          </a:bodyPr>
          <a:lstStyle/>
          <a:p>
            <a:pPr algn="ctr"/>
            <a:r>
              <a:rPr lang="en-US" sz="4400" b="1" dirty="0" smtClean="0">
                <a:solidFill>
                  <a:srgbClr val="002060"/>
                </a:solidFill>
              </a:rPr>
              <a:t>Tons of meaningless TV-shows, glossy magazines and social networks steal young people`s  time.</a:t>
            </a:r>
            <a:endParaRPr lang="ru-RU" sz="4400" b="1" dirty="0">
              <a:solidFill>
                <a:srgbClr val="002060"/>
              </a:solidFill>
            </a:endParaRPr>
          </a:p>
        </p:txBody>
      </p:sp>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63688" y="2817957"/>
            <a:ext cx="5616624" cy="3975896"/>
          </a:xfrm>
          <a:prstGeom prst="rect">
            <a:avLst/>
          </a:prstGeom>
          <a:ln>
            <a:noFill/>
          </a:ln>
          <a:effectLst>
            <a:softEdge rad="112500"/>
          </a:effectLst>
        </p:spPr>
      </p:pic>
    </p:spTree>
    <p:extLst>
      <p:ext uri="{BB962C8B-B14F-4D97-AF65-F5344CB8AC3E}">
        <p14:creationId xmlns:p14="http://schemas.microsoft.com/office/powerpoint/2010/main" xmlns="" val="288947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9726" y="0"/>
            <a:ext cx="8834274" cy="2862322"/>
          </a:xfrm>
          <a:prstGeom prst="rect">
            <a:avLst/>
          </a:prstGeom>
          <a:noFill/>
        </p:spPr>
        <p:txBody>
          <a:bodyPr wrap="square" rtlCol="0">
            <a:spAutoFit/>
          </a:bodyPr>
          <a:lstStyle/>
          <a:p>
            <a:pPr algn="ctr"/>
            <a:r>
              <a:rPr lang="en-US" sz="6000" b="1" dirty="0" smtClean="0">
                <a:solidFill>
                  <a:srgbClr val="002060"/>
                </a:solidFill>
              </a:rPr>
              <a:t>We should be careful and filter all information we get.</a:t>
            </a:r>
            <a:endParaRPr lang="ru-RU" sz="6000" b="1" dirty="0">
              <a:solidFill>
                <a:srgbClr val="002060"/>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339752" y="2708920"/>
            <a:ext cx="5332080" cy="4009390"/>
          </a:xfrm>
          <a:prstGeom prst="rect">
            <a:avLst/>
          </a:prstGeom>
          <a:ln>
            <a:noFill/>
          </a:ln>
          <a:effectLst>
            <a:softEdge rad="112500"/>
          </a:effectLst>
        </p:spPr>
      </p:pic>
    </p:spTree>
    <p:extLst>
      <p:ext uri="{BB962C8B-B14F-4D97-AF65-F5344CB8AC3E}">
        <p14:creationId xmlns:p14="http://schemas.microsoft.com/office/powerpoint/2010/main" xmlns="" val="5495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par>
                          <p:cTn id="21" fill="hold">
                            <p:stCondLst>
                              <p:cond delay="2000"/>
                            </p:stCondLst>
                            <p:childTnLst>
                              <p:par>
                                <p:cTn id="22" presetID="49" presetClass="entr" presetSubtype="0" decel="10000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style.rotation</p:attrName>
                                        </p:attrNameLst>
                                      </p:cBhvr>
                                      <p:tavLst>
                                        <p:tav tm="0">
                                          <p:val>
                                            <p:fltVal val="360"/>
                                          </p:val>
                                        </p:tav>
                                        <p:tav tm="100000">
                                          <p:val>
                                            <p:fltVal val="0"/>
                                          </p:val>
                                        </p:tav>
                                      </p:tavLst>
                                    </p:anim>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7" y="188640"/>
            <a:ext cx="8136905" cy="2308324"/>
          </a:xfrm>
          <a:prstGeom prst="rect">
            <a:avLst/>
          </a:prstGeom>
          <a:noFill/>
        </p:spPr>
        <p:txBody>
          <a:bodyPr wrap="square" rtlCol="0">
            <a:spAutoFit/>
          </a:bodyPr>
          <a:lstStyle/>
          <a:p>
            <a:pPr algn="ctr"/>
            <a:r>
              <a:rPr lang="en-US" sz="7200" b="1" dirty="0" smtClean="0">
                <a:solidFill>
                  <a:srgbClr val="FF0000"/>
                </a:solidFill>
              </a:rPr>
              <a:t>Thank you for your attention!</a:t>
            </a:r>
            <a:endParaRPr lang="ru-RU" sz="7200"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75655" y="2636912"/>
            <a:ext cx="6151563" cy="4097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2106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500"/>
                                        <p:tgtEl>
                                          <p:spTgt spid="1026"/>
                                        </p:tgtEl>
                                      </p:cBhvr>
                                    </p:animEffect>
                                    <p:anim calcmode="lin" valueType="num">
                                      <p:cBhvr>
                                        <p:cTn id="15" dur="1500" fill="hold"/>
                                        <p:tgtEl>
                                          <p:spTgt spid="1026"/>
                                        </p:tgtEl>
                                        <p:attrNameLst>
                                          <p:attrName>ppt_x</p:attrName>
                                        </p:attrNameLst>
                                      </p:cBhvr>
                                      <p:tavLst>
                                        <p:tav tm="0">
                                          <p:val>
                                            <p:strVal val="#ppt_x"/>
                                          </p:val>
                                        </p:tav>
                                        <p:tav tm="100000">
                                          <p:val>
                                            <p:strVal val="#ppt_x"/>
                                          </p:val>
                                        </p:tav>
                                      </p:tavLst>
                                    </p:anim>
                                    <p:anim calcmode="lin" valueType="num">
                                      <p:cBhvr>
                                        <p:cTn id="16" dur="1350" decel="100000" fill="hold"/>
                                        <p:tgtEl>
                                          <p:spTgt spid="1026"/>
                                        </p:tgtEl>
                                        <p:attrNameLst>
                                          <p:attrName>ppt_y</p:attrName>
                                        </p:attrNameLst>
                                      </p:cBhvr>
                                      <p:tavLst>
                                        <p:tav tm="0">
                                          <p:val>
                                            <p:strVal val="#ppt_y+1"/>
                                          </p:val>
                                        </p:tav>
                                        <p:tav tm="100000">
                                          <p:val>
                                            <p:strVal val="#ppt_y-.03"/>
                                          </p:val>
                                        </p:tav>
                                      </p:tavLst>
                                    </p:anim>
                                    <p:anim calcmode="lin" valueType="num">
                                      <p:cBhvr>
                                        <p:cTn id="17" dur="150" accel="100000" fill="hold">
                                          <p:stCondLst>
                                            <p:cond delay="1350"/>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0"/>
            <a:ext cx="8892480" cy="6986528"/>
          </a:xfrm>
          <a:prstGeom prst="rect">
            <a:avLst/>
          </a:prstGeom>
          <a:noFill/>
        </p:spPr>
        <p:txBody>
          <a:bodyPr wrap="square" rtlCol="0">
            <a:spAutoFit/>
          </a:bodyPr>
          <a:lstStyle/>
          <a:p>
            <a:pPr marL="285750" indent="-285750" algn="ctr">
              <a:buFont typeface="Arial" panose="020B0604020202020204" pitchFamily="34" charset="0"/>
              <a:buChar char="•"/>
            </a:pPr>
            <a:r>
              <a:rPr lang="en-US" sz="2800" b="1" dirty="0" smtClean="0">
                <a:solidFill>
                  <a:srgbClr val="002060"/>
                </a:solidFill>
              </a:rPr>
              <a:t>There lived a king. And he had 3 sons. But the last was a fool.</a:t>
            </a:r>
          </a:p>
          <a:p>
            <a:pPr marL="285750" indent="-285750" algn="ctr">
              <a:buFont typeface="Arial" panose="020B0604020202020204" pitchFamily="34" charset="0"/>
              <a:buChar char="•"/>
            </a:pPr>
            <a:r>
              <a:rPr lang="en-US" sz="2800" b="1" dirty="0" smtClean="0">
                <a:solidFill>
                  <a:srgbClr val="002060"/>
                </a:solidFill>
              </a:rPr>
              <a:t>Queen Elizabeth II was born on 21 April 1926. She is the Head of the Commonwealth. </a:t>
            </a:r>
          </a:p>
          <a:p>
            <a:pPr marL="285750" indent="-285750" algn="ctr">
              <a:buFont typeface="Arial" panose="020B0604020202020204" pitchFamily="34" charset="0"/>
              <a:buChar char="•"/>
            </a:pPr>
            <a:r>
              <a:rPr lang="en-US" sz="2800" b="1" dirty="0" smtClean="0">
                <a:solidFill>
                  <a:srgbClr val="002060"/>
                </a:solidFill>
              </a:rPr>
              <a:t>The final of this competition takes place every May at the famous </a:t>
            </a:r>
            <a:r>
              <a:rPr lang="en-US" sz="2800" b="1" dirty="0" err="1" smtClean="0">
                <a:solidFill>
                  <a:srgbClr val="002060"/>
                </a:solidFill>
              </a:rPr>
              <a:t>Wembley</a:t>
            </a:r>
            <a:r>
              <a:rPr lang="en-US" sz="2800" b="1" dirty="0" smtClean="0">
                <a:solidFill>
                  <a:srgbClr val="002060"/>
                </a:solidFill>
              </a:rPr>
              <a:t> stadium in London.</a:t>
            </a:r>
          </a:p>
          <a:p>
            <a:pPr marL="285750" indent="-285750" algn="ctr">
              <a:buFont typeface="Arial" panose="020B0604020202020204" pitchFamily="34" charset="0"/>
              <a:buChar char="•"/>
            </a:pPr>
            <a:r>
              <a:rPr lang="en-US" sz="2800" b="1" dirty="0" smtClean="0">
                <a:solidFill>
                  <a:srgbClr val="002060"/>
                </a:solidFill>
              </a:rPr>
              <a:t>Britney Spears is one of the world`s pop princesses. She has a big house in Beverly Hills and recorded her third album.</a:t>
            </a:r>
          </a:p>
          <a:p>
            <a:pPr marL="285750" indent="-285750" algn="ctr">
              <a:buFont typeface="Arial" panose="020B0604020202020204" pitchFamily="34" charset="0"/>
              <a:buChar char="•"/>
            </a:pPr>
            <a:r>
              <a:rPr lang="en-US" sz="2800" b="1" dirty="0" smtClean="0">
                <a:solidFill>
                  <a:srgbClr val="002060"/>
                </a:solidFill>
              </a:rPr>
              <a:t>The international community has banned together to condemn a terrorist attack as 35 people were killed in a bombing inside Moscow`s </a:t>
            </a:r>
            <a:r>
              <a:rPr lang="en-US" sz="2800" b="1" dirty="0" err="1" smtClean="0">
                <a:solidFill>
                  <a:srgbClr val="002060"/>
                </a:solidFill>
              </a:rPr>
              <a:t>Domodedovo</a:t>
            </a:r>
            <a:r>
              <a:rPr lang="en-US" sz="2800" b="1" dirty="0" smtClean="0">
                <a:solidFill>
                  <a:srgbClr val="002060"/>
                </a:solidFill>
              </a:rPr>
              <a:t> airport.</a:t>
            </a:r>
            <a:endParaRPr lang="ru-RU" sz="2800" b="1" dirty="0">
              <a:solidFill>
                <a:srgbClr val="002060"/>
              </a:solidFill>
            </a:endParaRPr>
          </a:p>
        </p:txBody>
      </p:sp>
    </p:spTree>
    <p:extLst>
      <p:ext uri="{BB962C8B-B14F-4D97-AF65-F5344CB8AC3E}">
        <p14:creationId xmlns:p14="http://schemas.microsoft.com/office/powerpoint/2010/main" xmlns="" val="234104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1000"/>
                                        <p:tgtEl>
                                          <p:spTgt spid="4">
                                            <p:txEl>
                                              <p:pRg st="0" end="0"/>
                                            </p:txEl>
                                          </p:spTgt>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circle(in)">
                                      <p:cBhvr>
                                        <p:cTn id="11" dur="1000"/>
                                        <p:tgtEl>
                                          <p:spTgt spid="4">
                                            <p:txEl>
                                              <p:pRg st="1" end="1"/>
                                            </p:txEl>
                                          </p:spTgt>
                                        </p:tgtEl>
                                      </p:cBhvr>
                                    </p:animEffect>
                                  </p:childTnLst>
                                </p:cTn>
                              </p:par>
                            </p:childTnLst>
                          </p:cTn>
                        </p:par>
                        <p:par>
                          <p:cTn id="12" fill="hold">
                            <p:stCondLst>
                              <p:cond delay="2000"/>
                            </p:stCondLst>
                            <p:childTnLst>
                              <p:par>
                                <p:cTn id="13" presetID="6" presetClass="entr" presetSubtype="16"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circle(in)">
                                      <p:cBhvr>
                                        <p:cTn id="15" dur="1000"/>
                                        <p:tgtEl>
                                          <p:spTgt spid="4">
                                            <p:txEl>
                                              <p:pRg st="2" end="2"/>
                                            </p:txEl>
                                          </p:spTgt>
                                        </p:tgtEl>
                                      </p:cBhvr>
                                    </p:animEffect>
                                  </p:childTnLst>
                                </p:cTn>
                              </p:par>
                            </p:childTnLst>
                          </p:cTn>
                        </p:par>
                        <p:par>
                          <p:cTn id="16" fill="hold">
                            <p:stCondLst>
                              <p:cond delay="3000"/>
                            </p:stCondLst>
                            <p:childTnLst>
                              <p:par>
                                <p:cTn id="17" presetID="6" presetClass="entr" presetSubtype="16"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circle(in)">
                                      <p:cBhvr>
                                        <p:cTn id="19" dur="1000"/>
                                        <p:tgtEl>
                                          <p:spTgt spid="4">
                                            <p:txEl>
                                              <p:pRg st="3" end="3"/>
                                            </p:txEl>
                                          </p:spTgt>
                                        </p:tgtEl>
                                      </p:cBhvr>
                                    </p:animEffect>
                                  </p:childTnLst>
                                </p:cTn>
                              </p:par>
                            </p:childTnLst>
                          </p:cTn>
                        </p:par>
                        <p:par>
                          <p:cTn id="20" fill="hold">
                            <p:stCondLst>
                              <p:cond delay="4000"/>
                            </p:stCondLst>
                            <p:childTnLst>
                              <p:par>
                                <p:cTn id="21" presetID="6" presetClass="entr" presetSubtype="16"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circle(in)">
                                      <p:cBhvr>
                                        <p:cTn id="23"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0658" y="116631"/>
            <a:ext cx="7920880" cy="6986528"/>
          </a:xfrm>
          <a:prstGeom prst="rect">
            <a:avLst/>
          </a:prstGeom>
          <a:noFill/>
        </p:spPr>
        <p:txBody>
          <a:bodyPr wrap="square" rtlCol="0">
            <a:spAutoFit/>
          </a:bodyPr>
          <a:lstStyle/>
          <a:p>
            <a:pPr marL="342900" indent="-342900">
              <a:buFont typeface="+mj-lt"/>
              <a:buAutoNum type="arabicPeriod"/>
            </a:pPr>
            <a:r>
              <a:rPr lang="en-US" sz="3200" b="1" dirty="0" smtClean="0">
                <a:solidFill>
                  <a:srgbClr val="002060"/>
                </a:solidFill>
              </a:rPr>
              <a:t>Television</a:t>
            </a:r>
          </a:p>
          <a:p>
            <a:pPr marL="342900" indent="-342900">
              <a:buFont typeface="+mj-lt"/>
              <a:buAutoNum type="arabicPeriod"/>
            </a:pPr>
            <a:r>
              <a:rPr lang="en-US" sz="3200" b="1" dirty="0" smtClean="0">
                <a:solidFill>
                  <a:srgbClr val="002060"/>
                </a:solidFill>
              </a:rPr>
              <a:t>Newspaper</a:t>
            </a:r>
          </a:p>
          <a:p>
            <a:pPr marL="342900" indent="-342900">
              <a:buFont typeface="+mj-lt"/>
              <a:buAutoNum type="arabicPeriod"/>
            </a:pPr>
            <a:r>
              <a:rPr lang="en-US" sz="3200" b="1" dirty="0" smtClean="0">
                <a:solidFill>
                  <a:srgbClr val="002060"/>
                </a:solidFill>
              </a:rPr>
              <a:t>Advertisement</a:t>
            </a:r>
          </a:p>
          <a:p>
            <a:pPr marL="342900" indent="-342900">
              <a:buFont typeface="+mj-lt"/>
              <a:buAutoNum type="arabicPeriod"/>
            </a:pPr>
            <a:r>
              <a:rPr lang="en-US" sz="3200" b="1" dirty="0" smtClean="0">
                <a:solidFill>
                  <a:srgbClr val="002060"/>
                </a:solidFill>
              </a:rPr>
              <a:t>Quiz</a:t>
            </a:r>
          </a:p>
          <a:p>
            <a:pPr marL="342900" indent="-342900">
              <a:buFont typeface="+mj-lt"/>
              <a:buAutoNum type="arabicPeriod"/>
            </a:pPr>
            <a:r>
              <a:rPr lang="en-US" sz="3200" b="1" dirty="0" smtClean="0">
                <a:solidFill>
                  <a:srgbClr val="002060"/>
                </a:solidFill>
              </a:rPr>
              <a:t>Tabloid</a:t>
            </a:r>
          </a:p>
          <a:p>
            <a:pPr marL="342900" indent="-342900">
              <a:buFont typeface="+mj-lt"/>
              <a:buAutoNum type="arabicPeriod"/>
            </a:pPr>
            <a:r>
              <a:rPr lang="en-US" sz="3200" b="1" dirty="0" smtClean="0">
                <a:solidFill>
                  <a:srgbClr val="002060"/>
                </a:solidFill>
              </a:rPr>
              <a:t>Talk show</a:t>
            </a:r>
          </a:p>
          <a:p>
            <a:pPr marL="342900" indent="-342900">
              <a:buFont typeface="+mj-lt"/>
              <a:buAutoNum type="arabicPeriod"/>
            </a:pPr>
            <a:r>
              <a:rPr lang="en-US" sz="3200" b="1" dirty="0" smtClean="0">
                <a:solidFill>
                  <a:srgbClr val="002060"/>
                </a:solidFill>
              </a:rPr>
              <a:t>The Internet</a:t>
            </a:r>
          </a:p>
          <a:p>
            <a:pPr marL="342900" indent="-342900">
              <a:buFont typeface="+mj-lt"/>
              <a:buAutoNum type="arabicPeriod"/>
            </a:pPr>
            <a:r>
              <a:rPr lang="en-US" sz="3200" b="1" dirty="0" smtClean="0">
                <a:solidFill>
                  <a:srgbClr val="002060"/>
                </a:solidFill>
              </a:rPr>
              <a:t>Handbook</a:t>
            </a:r>
          </a:p>
          <a:p>
            <a:pPr marL="342900" indent="-342900">
              <a:buFont typeface="+mj-lt"/>
              <a:buAutoNum type="arabicPeriod"/>
            </a:pPr>
            <a:r>
              <a:rPr lang="en-US" sz="3200" b="1" dirty="0" smtClean="0">
                <a:solidFill>
                  <a:srgbClr val="002060"/>
                </a:solidFill>
              </a:rPr>
              <a:t>Radio</a:t>
            </a:r>
          </a:p>
          <a:p>
            <a:pPr marL="342900" indent="-342900">
              <a:buFont typeface="+mj-lt"/>
              <a:buAutoNum type="arabicPeriod"/>
            </a:pPr>
            <a:r>
              <a:rPr lang="en-US" sz="3200" b="1" dirty="0" smtClean="0">
                <a:solidFill>
                  <a:srgbClr val="002060"/>
                </a:solidFill>
              </a:rPr>
              <a:t>Music program </a:t>
            </a:r>
          </a:p>
          <a:p>
            <a:pPr marL="342900" indent="-342900">
              <a:buFont typeface="+mj-lt"/>
              <a:buAutoNum type="arabicPeriod"/>
            </a:pPr>
            <a:r>
              <a:rPr lang="en-US" sz="3200" b="1" dirty="0" smtClean="0">
                <a:solidFill>
                  <a:srgbClr val="002060"/>
                </a:solidFill>
              </a:rPr>
              <a:t>Soap opera</a:t>
            </a:r>
          </a:p>
          <a:p>
            <a:pPr marL="342900" indent="-342900">
              <a:buFont typeface="+mj-lt"/>
              <a:buAutoNum type="arabicPeriod"/>
            </a:pPr>
            <a:r>
              <a:rPr lang="en-US" sz="3200" b="1" dirty="0" smtClean="0">
                <a:solidFill>
                  <a:srgbClr val="002060"/>
                </a:solidFill>
              </a:rPr>
              <a:t>Sports news</a:t>
            </a:r>
          </a:p>
          <a:p>
            <a:pPr marL="342900" indent="-342900">
              <a:buFont typeface="+mj-lt"/>
              <a:buAutoNum type="arabicPeriod"/>
            </a:pPr>
            <a:r>
              <a:rPr lang="en-US" sz="3200" b="1" dirty="0" smtClean="0">
                <a:solidFill>
                  <a:srgbClr val="002060"/>
                </a:solidFill>
              </a:rPr>
              <a:t>Encyclopedia</a:t>
            </a:r>
          </a:p>
          <a:p>
            <a:endParaRPr lang="ru-RU" sz="3200" dirty="0"/>
          </a:p>
        </p:txBody>
      </p:sp>
    </p:spTree>
    <p:extLst>
      <p:ext uri="{BB962C8B-B14F-4D97-AF65-F5344CB8AC3E}">
        <p14:creationId xmlns:p14="http://schemas.microsoft.com/office/powerpoint/2010/main" xmlns="" val="295578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500"/>
                                        <p:tgtEl>
                                          <p:spTgt spid="4">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500"/>
                                        <p:tgtEl>
                                          <p:spTgt spid="4">
                                            <p:txEl>
                                              <p:pRg st="8" end="8"/>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Effect transition="in" filter="fade">
                                      <p:cBhvr>
                                        <p:cTn id="43" dur="500"/>
                                        <p:tgtEl>
                                          <p:spTgt spid="4">
                                            <p:txEl>
                                              <p:pRg st="9" end="9"/>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fade">
                                      <p:cBhvr>
                                        <p:cTn id="47" dur="500"/>
                                        <p:tgtEl>
                                          <p:spTgt spid="4">
                                            <p:txEl>
                                              <p:pRg st="10" end="10"/>
                                            </p:txEl>
                                          </p:spTgt>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animEffect transition="in" filter="fade">
                                      <p:cBhvr>
                                        <p:cTn id="51" dur="500"/>
                                        <p:tgtEl>
                                          <p:spTgt spid="4">
                                            <p:txEl>
                                              <p:pRg st="11" end="11"/>
                                            </p:txEl>
                                          </p:spTgt>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animEffect transition="in" filter="fade">
                                      <p:cBhvr>
                                        <p:cTn id="55"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9298" y="-9098"/>
            <a:ext cx="6571030" cy="2554545"/>
          </a:xfrm>
          <a:prstGeom prst="rect">
            <a:avLst/>
          </a:prstGeom>
          <a:noFill/>
        </p:spPr>
        <p:txBody>
          <a:bodyPr wrap="none" rtlCol="0">
            <a:spAutoFit/>
          </a:bodyPr>
          <a:lstStyle/>
          <a:p>
            <a:pPr algn="ctr"/>
            <a:r>
              <a:rPr lang="en-US" sz="8000" b="1" i="1" dirty="0" smtClean="0">
                <a:solidFill>
                  <a:srgbClr val="FF0000"/>
                </a:solidFill>
              </a:rPr>
              <a:t>What is </a:t>
            </a:r>
            <a:endParaRPr lang="ru-RU" sz="8000" b="1" i="1" dirty="0" smtClean="0">
              <a:solidFill>
                <a:srgbClr val="FF0000"/>
              </a:solidFill>
            </a:endParaRPr>
          </a:p>
          <a:p>
            <a:pPr algn="ctr"/>
            <a:r>
              <a:rPr lang="en-US" sz="8000" b="1" i="1" dirty="0" smtClean="0">
                <a:solidFill>
                  <a:srgbClr val="FF0000"/>
                </a:solidFill>
              </a:rPr>
              <a:t>the media</a:t>
            </a:r>
            <a:r>
              <a:rPr lang="ru-RU" sz="8000" b="1" i="1" dirty="0" smtClean="0">
                <a:solidFill>
                  <a:srgbClr val="FF0000"/>
                </a:solidFill>
              </a:rPr>
              <a:t>?</a:t>
            </a:r>
            <a:endParaRPr lang="ru-RU" sz="8000" b="1" i="1" dirty="0">
              <a:solidFill>
                <a:srgbClr val="FF0000"/>
              </a:solidFill>
            </a:endParaRPr>
          </a:p>
        </p:txBody>
      </p:sp>
      <p:sp>
        <p:nvSpPr>
          <p:cNvPr id="5" name="Стрелка вниз 4"/>
          <p:cNvSpPr/>
          <p:nvPr/>
        </p:nvSpPr>
        <p:spPr>
          <a:xfrm rot="1262359">
            <a:off x="913274" y="2678230"/>
            <a:ext cx="432048" cy="1368152"/>
          </a:xfrm>
          <a:prstGeom prst="downArrow">
            <a:avLst>
              <a:gd name="adj1" fmla="val 50000"/>
              <a:gd name="adj2" fmla="val 923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21126466">
            <a:off x="7257835" y="2503242"/>
            <a:ext cx="476250" cy="1395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656806">
            <a:off x="3251132" y="2486136"/>
            <a:ext cx="476250" cy="1395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21242717">
            <a:off x="5235612" y="2618267"/>
            <a:ext cx="476250" cy="1395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179740" y="4026310"/>
            <a:ext cx="1590500" cy="646331"/>
          </a:xfrm>
          <a:prstGeom prst="rect">
            <a:avLst/>
          </a:prstGeom>
          <a:noFill/>
        </p:spPr>
        <p:txBody>
          <a:bodyPr wrap="none" rtlCol="0">
            <a:spAutoFit/>
          </a:bodyPr>
          <a:lstStyle/>
          <a:p>
            <a:r>
              <a:rPr lang="en-US" sz="3600" b="1" dirty="0" smtClean="0">
                <a:solidFill>
                  <a:schemeClr val="accent6">
                    <a:lumMod val="50000"/>
                  </a:schemeClr>
                </a:solidFill>
              </a:rPr>
              <a:t>press</a:t>
            </a:r>
            <a:endParaRPr lang="ru-RU" sz="3600" b="1" dirty="0">
              <a:solidFill>
                <a:schemeClr val="accent6">
                  <a:lumMod val="50000"/>
                </a:schemeClr>
              </a:solidFill>
            </a:endParaRPr>
          </a:p>
        </p:txBody>
      </p:sp>
      <p:sp>
        <p:nvSpPr>
          <p:cNvPr id="7" name="TextBox 6"/>
          <p:cNvSpPr txBox="1"/>
          <p:nvPr/>
        </p:nvSpPr>
        <p:spPr>
          <a:xfrm>
            <a:off x="2961759" y="3742231"/>
            <a:ext cx="779381" cy="584775"/>
          </a:xfrm>
          <a:prstGeom prst="rect">
            <a:avLst/>
          </a:prstGeom>
          <a:noFill/>
        </p:spPr>
        <p:txBody>
          <a:bodyPr wrap="none" rtlCol="0">
            <a:spAutoFit/>
          </a:bodyPr>
          <a:lstStyle/>
          <a:p>
            <a:r>
              <a:rPr lang="en-US" sz="3200" b="1" dirty="0" smtClean="0">
                <a:solidFill>
                  <a:schemeClr val="accent6">
                    <a:lumMod val="50000"/>
                  </a:schemeClr>
                </a:solidFill>
              </a:rPr>
              <a:t>TV</a:t>
            </a:r>
            <a:endParaRPr lang="ru-RU" sz="3200" b="1" dirty="0">
              <a:solidFill>
                <a:schemeClr val="accent6">
                  <a:lumMod val="50000"/>
                </a:schemeClr>
              </a:solidFill>
            </a:endParaRPr>
          </a:p>
        </p:txBody>
      </p:sp>
      <p:sp>
        <p:nvSpPr>
          <p:cNvPr id="8" name="TextBox 7"/>
          <p:cNvSpPr txBox="1"/>
          <p:nvPr/>
        </p:nvSpPr>
        <p:spPr>
          <a:xfrm>
            <a:off x="5004048" y="4034618"/>
            <a:ext cx="1372492" cy="584775"/>
          </a:xfrm>
          <a:prstGeom prst="rect">
            <a:avLst/>
          </a:prstGeom>
          <a:noFill/>
        </p:spPr>
        <p:txBody>
          <a:bodyPr wrap="none" rtlCol="0">
            <a:spAutoFit/>
          </a:bodyPr>
          <a:lstStyle/>
          <a:p>
            <a:r>
              <a:rPr lang="en-US" sz="3200" b="1" dirty="0" smtClean="0">
                <a:solidFill>
                  <a:schemeClr val="accent6">
                    <a:lumMod val="50000"/>
                  </a:schemeClr>
                </a:solidFill>
              </a:rPr>
              <a:t>radio</a:t>
            </a:r>
            <a:endParaRPr lang="ru-RU" sz="3200" b="1" dirty="0">
              <a:solidFill>
                <a:schemeClr val="accent6">
                  <a:lumMod val="50000"/>
                </a:schemeClr>
              </a:solidFill>
            </a:endParaRPr>
          </a:p>
        </p:txBody>
      </p:sp>
      <p:sp>
        <p:nvSpPr>
          <p:cNvPr id="9" name="TextBox 8"/>
          <p:cNvSpPr txBox="1"/>
          <p:nvPr/>
        </p:nvSpPr>
        <p:spPr>
          <a:xfrm>
            <a:off x="6861131" y="3850677"/>
            <a:ext cx="2116285" cy="584775"/>
          </a:xfrm>
          <a:prstGeom prst="rect">
            <a:avLst/>
          </a:prstGeom>
          <a:noFill/>
        </p:spPr>
        <p:txBody>
          <a:bodyPr wrap="none" rtlCol="0">
            <a:spAutoFit/>
          </a:bodyPr>
          <a:lstStyle/>
          <a:p>
            <a:r>
              <a:rPr lang="en-US" sz="3200" b="1" dirty="0" smtClean="0">
                <a:solidFill>
                  <a:schemeClr val="accent6">
                    <a:lumMod val="50000"/>
                  </a:schemeClr>
                </a:solidFill>
              </a:rPr>
              <a:t>Internet</a:t>
            </a:r>
            <a:endParaRPr lang="ru-RU" sz="3200" b="1" dirty="0">
              <a:solidFill>
                <a:schemeClr val="accent6">
                  <a:lumMod val="50000"/>
                </a:schemeClr>
              </a:solidFill>
            </a:endParaRP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426" y="5085184"/>
            <a:ext cx="2151744" cy="1613808"/>
          </a:xfrm>
          <a:prstGeom prst="rect">
            <a:avLst/>
          </a:prstGeom>
          <a:ln>
            <a:noFill/>
          </a:ln>
          <a:effectLst>
            <a:softEdge rad="112500"/>
          </a:effectLst>
        </p:spPr>
      </p:pic>
      <p:pic>
        <p:nvPicPr>
          <p:cNvPr id="11" name="Рисунок 10"/>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777838" y="4435452"/>
            <a:ext cx="2282869" cy="1613808"/>
          </a:xfrm>
          <a:prstGeom prst="rect">
            <a:avLst/>
          </a:prstGeom>
          <a:ln>
            <a:noFill/>
          </a:ln>
          <a:effectLst>
            <a:softEdge rad="112500"/>
          </a:effectLst>
        </p:spPr>
      </p:pic>
      <p:pic>
        <p:nvPicPr>
          <p:cNvPr id="12" name="Рисунок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064748" y="4435452"/>
            <a:ext cx="2399417" cy="1613807"/>
          </a:xfrm>
          <a:prstGeom prst="rect">
            <a:avLst/>
          </a:prstGeom>
          <a:ln>
            <a:noFill/>
          </a:ln>
          <a:effectLst>
            <a:softEdge rad="112500"/>
          </a:effectLst>
        </p:spPr>
      </p:pic>
      <p:pic>
        <p:nvPicPr>
          <p:cNvPr id="13" name="Рисунок 12"/>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625229" y="5085185"/>
            <a:ext cx="2220780" cy="1613808"/>
          </a:xfrm>
          <a:prstGeom prst="rect">
            <a:avLst/>
          </a:prstGeom>
          <a:ln>
            <a:noFill/>
          </a:ln>
          <a:effectLst>
            <a:softEdge rad="112500"/>
          </a:effectLst>
        </p:spPr>
      </p:pic>
    </p:spTree>
    <p:extLst>
      <p:ext uri="{BB962C8B-B14F-4D97-AF65-F5344CB8AC3E}">
        <p14:creationId xmlns:p14="http://schemas.microsoft.com/office/powerpoint/2010/main" xmlns="" val="66326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1000"/>
                                        <p:tgtEl>
                                          <p:spTgt spid="4">
                                            <p:txEl>
                                              <p:pRg st="1" end="1"/>
                                            </p:txEl>
                                          </p:spTgt>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par>
                          <p:cTn id="19" fill="hold">
                            <p:stCondLst>
                              <p:cond delay="2000"/>
                            </p:stCondLst>
                            <p:childTnLst>
                              <p:par>
                                <p:cTn id="20" presetID="16" presetClass="entr" presetSubtype="21"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par>
                          <p:cTn id="23" fill="hold">
                            <p:stCondLst>
                              <p:cond delay="2500"/>
                            </p:stCondLst>
                            <p:childTnLst>
                              <p:par>
                                <p:cTn id="24" presetID="16" presetClass="entr" presetSubtype="21" fill="hold" nodeType="after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barn(inVertical)">
                                      <p:cBhvr>
                                        <p:cTn id="26" dur="500"/>
                                        <p:tgtEl>
                                          <p:spTgt spid="1028"/>
                                        </p:tgtEl>
                                      </p:cBhvr>
                                    </p:animEffect>
                                  </p:childTnLst>
                                </p:cTn>
                              </p:par>
                            </p:childTnLst>
                          </p:cTn>
                        </p:par>
                        <p:par>
                          <p:cTn id="27" fill="hold">
                            <p:stCondLst>
                              <p:cond delay="3000"/>
                            </p:stCondLst>
                            <p:childTnLst>
                              <p:par>
                                <p:cTn id="28" presetID="16" presetClass="entr" presetSubtype="21"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par>
                          <p:cTn id="31" fill="hold">
                            <p:stCondLst>
                              <p:cond delay="3500"/>
                            </p:stCondLst>
                            <p:childTnLst>
                              <p:par>
                                <p:cTn id="32" presetID="16" presetClass="entr" presetSubtype="21"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par>
                          <p:cTn id="35" fill="hold">
                            <p:stCondLst>
                              <p:cond delay="4000"/>
                            </p:stCondLst>
                            <p:childTnLst>
                              <p:par>
                                <p:cTn id="36" presetID="16" presetClass="entr" presetSubtype="21" fill="hold" nodeType="afterEffect">
                                  <p:stCondLst>
                                    <p:cond delay="0"/>
                                  </p:stCondLst>
                                  <p:childTnLst>
                                    <p:set>
                                      <p:cBhvr>
                                        <p:cTn id="37" dur="1" fill="hold">
                                          <p:stCondLst>
                                            <p:cond delay="0"/>
                                          </p:stCondLst>
                                        </p:cTn>
                                        <p:tgtEl>
                                          <p:spTgt spid="1029"/>
                                        </p:tgtEl>
                                        <p:attrNameLst>
                                          <p:attrName>style.visibility</p:attrName>
                                        </p:attrNameLst>
                                      </p:cBhvr>
                                      <p:to>
                                        <p:strVal val="visible"/>
                                      </p:to>
                                    </p:set>
                                    <p:animEffect transition="in" filter="barn(inVertical)">
                                      <p:cBhvr>
                                        <p:cTn id="38" dur="500"/>
                                        <p:tgtEl>
                                          <p:spTgt spid="1029"/>
                                        </p:tgtEl>
                                      </p:cBhvr>
                                    </p:animEffect>
                                  </p:childTnLst>
                                </p:cTn>
                              </p:par>
                            </p:childTnLst>
                          </p:cTn>
                        </p:par>
                        <p:par>
                          <p:cTn id="39" fill="hold">
                            <p:stCondLst>
                              <p:cond delay="4500"/>
                            </p:stCondLst>
                            <p:childTnLst>
                              <p:par>
                                <p:cTn id="40" presetID="16" presetClass="entr" presetSubtype="21"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par>
                          <p:cTn id="43" fill="hold">
                            <p:stCondLst>
                              <p:cond delay="5000"/>
                            </p:stCondLst>
                            <p:childTnLst>
                              <p:par>
                                <p:cTn id="44" presetID="16" presetClass="entr" presetSubtype="21"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arn(inVertical)">
                                      <p:cBhvr>
                                        <p:cTn id="46" dur="500"/>
                                        <p:tgtEl>
                                          <p:spTgt spid="13"/>
                                        </p:tgtEl>
                                      </p:cBhvr>
                                    </p:animEffect>
                                  </p:childTnLst>
                                </p:cTn>
                              </p:par>
                            </p:childTnLst>
                          </p:cTn>
                        </p:par>
                        <p:par>
                          <p:cTn id="47" fill="hold">
                            <p:stCondLst>
                              <p:cond delay="5500"/>
                            </p:stCondLst>
                            <p:childTnLst>
                              <p:par>
                                <p:cTn id="48" presetID="16" presetClass="entr" presetSubtype="21" fill="hold" nodeType="afterEffect">
                                  <p:stCondLst>
                                    <p:cond delay="0"/>
                                  </p:stCondLst>
                                  <p:childTnLst>
                                    <p:set>
                                      <p:cBhvr>
                                        <p:cTn id="49" dur="1" fill="hold">
                                          <p:stCondLst>
                                            <p:cond delay="0"/>
                                          </p:stCondLst>
                                        </p:cTn>
                                        <p:tgtEl>
                                          <p:spTgt spid="1026"/>
                                        </p:tgtEl>
                                        <p:attrNameLst>
                                          <p:attrName>style.visibility</p:attrName>
                                        </p:attrNameLst>
                                      </p:cBhvr>
                                      <p:to>
                                        <p:strVal val="visible"/>
                                      </p:to>
                                    </p:set>
                                    <p:animEffect transition="in" filter="barn(inVertical)">
                                      <p:cBhvr>
                                        <p:cTn id="50" dur="500"/>
                                        <p:tgtEl>
                                          <p:spTgt spid="1026"/>
                                        </p:tgtEl>
                                      </p:cBhvr>
                                    </p:animEffect>
                                  </p:childTnLst>
                                </p:cTn>
                              </p:par>
                            </p:childTnLst>
                          </p:cTn>
                        </p:par>
                        <p:par>
                          <p:cTn id="51" fill="hold">
                            <p:stCondLst>
                              <p:cond delay="6000"/>
                            </p:stCondLst>
                            <p:childTnLst>
                              <p:par>
                                <p:cTn id="52" presetID="16" presetClass="entr" presetSubtype="21"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barn(inVertical)">
                                      <p:cBhvr>
                                        <p:cTn id="54" dur="500"/>
                                        <p:tgtEl>
                                          <p:spTgt spid="9"/>
                                        </p:tgtEl>
                                      </p:cBhvr>
                                    </p:animEffect>
                                  </p:childTnLst>
                                </p:cTn>
                              </p:par>
                            </p:childTnLst>
                          </p:cTn>
                        </p:par>
                        <p:par>
                          <p:cTn id="55" fill="hold">
                            <p:stCondLst>
                              <p:cond delay="6500"/>
                            </p:stCondLst>
                            <p:childTnLst>
                              <p:par>
                                <p:cTn id="56" presetID="16" presetClass="entr" presetSubtype="21" fill="hold"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barn(inVertical)">
                                      <p:cBhvr>
                                        <p:cTn id="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404664"/>
            <a:ext cx="8352928" cy="1938992"/>
          </a:xfrm>
          <a:prstGeom prst="rect">
            <a:avLst/>
          </a:prstGeom>
          <a:noFill/>
        </p:spPr>
        <p:txBody>
          <a:bodyPr wrap="square" rtlCol="0">
            <a:spAutoFit/>
          </a:bodyPr>
          <a:lstStyle/>
          <a:p>
            <a:pPr algn="ctr"/>
            <a:r>
              <a:rPr lang="en-US" sz="4000" b="1" dirty="0" smtClean="0">
                <a:solidFill>
                  <a:schemeClr val="accent6">
                    <a:lumMod val="50000"/>
                  </a:schemeClr>
                </a:solidFill>
              </a:rPr>
              <a:t>The first printed Chinese newspaper appeared </a:t>
            </a:r>
          </a:p>
          <a:p>
            <a:pPr algn="ctr"/>
            <a:r>
              <a:rPr lang="en-US" sz="4000" b="1" dirty="0" smtClean="0">
                <a:solidFill>
                  <a:schemeClr val="accent6">
                    <a:lumMod val="50000"/>
                  </a:schemeClr>
                </a:solidFill>
              </a:rPr>
              <a:t>in 868 A.D. </a:t>
            </a:r>
            <a:endParaRPr lang="ru-RU" sz="4000" b="1" dirty="0">
              <a:solidFill>
                <a:schemeClr val="accent6">
                  <a:lumMod val="50000"/>
                </a:schemeClr>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63588" y="2308524"/>
            <a:ext cx="7272808" cy="4532336"/>
          </a:xfrm>
          <a:prstGeom prst="rect">
            <a:avLst/>
          </a:prstGeom>
          <a:ln>
            <a:noFill/>
          </a:ln>
          <a:effectLst>
            <a:softEdge rad="112500"/>
          </a:effectLst>
        </p:spPr>
      </p:pic>
    </p:spTree>
    <p:extLst>
      <p:ext uri="{BB962C8B-B14F-4D97-AF65-F5344CB8AC3E}">
        <p14:creationId xmlns:p14="http://schemas.microsoft.com/office/powerpoint/2010/main" xmlns="" val="158597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80">
                                          <p:stCondLst>
                                            <p:cond delay="0"/>
                                          </p:stCondLst>
                                        </p:cTn>
                                        <p:tgtEl>
                                          <p:spTgt spid="4">
                                            <p:txEl>
                                              <p:pRg st="1" end="1"/>
                                            </p:txEl>
                                          </p:spTgt>
                                        </p:tgtEl>
                                      </p:cBhvr>
                                    </p:animEffect>
                                    <p:anim calcmode="lin" valueType="num">
                                      <p:cBhvr>
                                        <p:cTn id="2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1" end="1"/>
                                            </p:txEl>
                                          </p:spTgt>
                                        </p:tgtEl>
                                      </p:cBhvr>
                                      <p:to x="100000" y="60000"/>
                                    </p:animScale>
                                    <p:animScale>
                                      <p:cBhvr>
                                        <p:cTn id="30" dur="166" decel="50000">
                                          <p:stCondLst>
                                            <p:cond delay="676"/>
                                          </p:stCondLst>
                                        </p:cTn>
                                        <p:tgtEl>
                                          <p:spTgt spid="4">
                                            <p:txEl>
                                              <p:pRg st="1" end="1"/>
                                            </p:txEl>
                                          </p:spTgt>
                                        </p:tgtEl>
                                      </p:cBhvr>
                                      <p:to x="100000" y="100000"/>
                                    </p:animScale>
                                    <p:animScale>
                                      <p:cBhvr>
                                        <p:cTn id="31" dur="26">
                                          <p:stCondLst>
                                            <p:cond delay="1312"/>
                                          </p:stCondLst>
                                        </p:cTn>
                                        <p:tgtEl>
                                          <p:spTgt spid="4">
                                            <p:txEl>
                                              <p:pRg st="1" end="1"/>
                                            </p:txEl>
                                          </p:spTgt>
                                        </p:tgtEl>
                                      </p:cBhvr>
                                      <p:to x="100000" y="80000"/>
                                    </p:animScale>
                                    <p:animScale>
                                      <p:cBhvr>
                                        <p:cTn id="32" dur="166" decel="50000">
                                          <p:stCondLst>
                                            <p:cond delay="1338"/>
                                          </p:stCondLst>
                                        </p:cTn>
                                        <p:tgtEl>
                                          <p:spTgt spid="4">
                                            <p:txEl>
                                              <p:pRg st="1" end="1"/>
                                            </p:txEl>
                                          </p:spTgt>
                                        </p:tgtEl>
                                      </p:cBhvr>
                                      <p:to x="100000" y="100000"/>
                                    </p:animScale>
                                    <p:animScale>
                                      <p:cBhvr>
                                        <p:cTn id="33" dur="26">
                                          <p:stCondLst>
                                            <p:cond delay="1642"/>
                                          </p:stCondLst>
                                        </p:cTn>
                                        <p:tgtEl>
                                          <p:spTgt spid="4">
                                            <p:txEl>
                                              <p:pRg st="1" end="1"/>
                                            </p:txEl>
                                          </p:spTgt>
                                        </p:tgtEl>
                                      </p:cBhvr>
                                      <p:to x="100000" y="90000"/>
                                    </p:animScale>
                                    <p:animScale>
                                      <p:cBhvr>
                                        <p:cTn id="34" dur="166" decel="50000">
                                          <p:stCondLst>
                                            <p:cond delay="1668"/>
                                          </p:stCondLst>
                                        </p:cTn>
                                        <p:tgtEl>
                                          <p:spTgt spid="4">
                                            <p:txEl>
                                              <p:pRg st="1" end="1"/>
                                            </p:txEl>
                                          </p:spTgt>
                                        </p:tgtEl>
                                      </p:cBhvr>
                                      <p:to x="100000" y="100000"/>
                                    </p:animScale>
                                    <p:animScale>
                                      <p:cBhvr>
                                        <p:cTn id="35" dur="26">
                                          <p:stCondLst>
                                            <p:cond delay="1808"/>
                                          </p:stCondLst>
                                        </p:cTn>
                                        <p:tgtEl>
                                          <p:spTgt spid="4">
                                            <p:txEl>
                                              <p:pRg st="1" end="1"/>
                                            </p:txEl>
                                          </p:spTgt>
                                        </p:tgtEl>
                                      </p:cBhvr>
                                      <p:to x="100000" y="95000"/>
                                    </p:animScale>
                                    <p:animScale>
                                      <p:cBhvr>
                                        <p:cTn id="36" dur="166" decel="50000">
                                          <p:stCondLst>
                                            <p:cond delay="1834"/>
                                          </p:stCondLst>
                                        </p:cTn>
                                        <p:tgtEl>
                                          <p:spTgt spid="4">
                                            <p:txEl>
                                              <p:pRg st="1" end="1"/>
                                            </p:txEl>
                                          </p:spTgt>
                                        </p:tgtEl>
                                      </p:cBhvr>
                                      <p:to x="100000" y="100000"/>
                                    </p:animScale>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1000" fill="hold"/>
                                        <p:tgtEl>
                                          <p:spTgt spid="5"/>
                                        </p:tgtEl>
                                        <p:attrNameLst>
                                          <p:attrName>ppt_w</p:attrName>
                                        </p:attrNameLst>
                                      </p:cBhvr>
                                      <p:tavLst>
                                        <p:tav tm="0">
                                          <p:val>
                                            <p:fltVal val="0"/>
                                          </p:val>
                                        </p:tav>
                                        <p:tav tm="100000">
                                          <p:val>
                                            <p:strVal val="#ppt_w"/>
                                          </p:val>
                                        </p:tav>
                                      </p:tavLst>
                                    </p:anim>
                                    <p:anim calcmode="lin" valueType="num">
                                      <p:cBhvr>
                                        <p:cTn id="41" dur="1000" fill="hold"/>
                                        <p:tgtEl>
                                          <p:spTgt spid="5"/>
                                        </p:tgtEl>
                                        <p:attrNameLst>
                                          <p:attrName>ppt_h</p:attrName>
                                        </p:attrNameLst>
                                      </p:cBhvr>
                                      <p:tavLst>
                                        <p:tav tm="0">
                                          <p:val>
                                            <p:fltVal val="0"/>
                                          </p:val>
                                        </p:tav>
                                        <p:tav tm="100000">
                                          <p:val>
                                            <p:strVal val="#ppt_h"/>
                                          </p:val>
                                        </p:tav>
                                      </p:tavLst>
                                    </p:anim>
                                    <p:animEffect transition="in" filter="fade">
                                      <p:cBhvr>
                                        <p:cTn id="4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0"/>
            <a:ext cx="8640960" cy="2554545"/>
          </a:xfrm>
          <a:prstGeom prst="rect">
            <a:avLst/>
          </a:prstGeom>
          <a:noFill/>
        </p:spPr>
        <p:txBody>
          <a:bodyPr wrap="square" rtlCol="0">
            <a:spAutoFit/>
          </a:bodyPr>
          <a:lstStyle/>
          <a:p>
            <a:pPr algn="ctr"/>
            <a:r>
              <a:rPr lang="en-US" sz="4000" b="1" dirty="0" smtClean="0">
                <a:solidFill>
                  <a:schemeClr val="accent6">
                    <a:lumMod val="50000"/>
                  </a:schemeClr>
                </a:solidFill>
              </a:rPr>
              <a:t>Europe saw its first book in 1453  when Johannes </a:t>
            </a:r>
            <a:r>
              <a:rPr lang="en-US" sz="4000" b="1" dirty="0">
                <a:solidFill>
                  <a:schemeClr val="accent6">
                    <a:lumMod val="50000"/>
                  </a:schemeClr>
                </a:solidFill>
              </a:rPr>
              <a:t>G</a:t>
            </a:r>
            <a:r>
              <a:rPr lang="en-US" sz="4000" b="1" dirty="0" smtClean="0">
                <a:solidFill>
                  <a:schemeClr val="accent6">
                    <a:lumMod val="50000"/>
                  </a:schemeClr>
                </a:solidFill>
              </a:rPr>
              <a:t>uttenberg invented the printed press.</a:t>
            </a:r>
            <a:endParaRPr lang="ru-RU" sz="4000" b="1" dirty="0">
              <a:solidFill>
                <a:schemeClr val="accent6">
                  <a:lumMod val="50000"/>
                </a:schemeClr>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59632" y="2508324"/>
            <a:ext cx="6408712" cy="4463211"/>
          </a:xfrm>
          <a:prstGeom prst="rect">
            <a:avLst/>
          </a:prstGeom>
          <a:ln>
            <a:noFill/>
          </a:ln>
          <a:effectLst>
            <a:softEdge rad="112500"/>
          </a:effectLst>
        </p:spPr>
      </p:pic>
    </p:spTree>
    <p:extLst>
      <p:ext uri="{BB962C8B-B14F-4D97-AF65-F5344CB8AC3E}">
        <p14:creationId xmlns:p14="http://schemas.microsoft.com/office/powerpoint/2010/main" xmlns="" val="326483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par>
                          <p:cTn id="11" fill="hold">
                            <p:stCondLst>
                              <p:cond delay="1000"/>
                            </p:stCondLst>
                            <p:childTnLst>
                              <p:par>
                                <p:cTn id="12" presetID="26"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7">
                                          <p:stCondLst>
                                            <p:cond delay="0"/>
                                          </p:stCondLst>
                                        </p:cTn>
                                        <p:tgtEl>
                                          <p:spTgt spid="5"/>
                                        </p:tgtEl>
                                      </p:cBhvr>
                                    </p:animEffect>
                                    <p:anim calcmode="lin" valueType="num">
                                      <p:cBhvr>
                                        <p:cTn id="15" dur="1594"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581"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581" tmFilter="0, 0; 0.125,0.2665; 0.25,0.4; 0.375,0.465; 0.5,0.5;  0.625,0.535; 0.75,0.6; 0.875,0.7335; 1,1">
                                          <p:stCondLst>
                                            <p:cond delay="581"/>
                                          </p:stCondLst>
                                        </p:cTn>
                                        <p:tgtEl>
                                          <p:spTgt spid="5"/>
                                        </p:tgtEl>
                                        <p:attrNameLst>
                                          <p:attrName>ppt_y</p:attrName>
                                        </p:attrNameLst>
                                      </p:cBhvr>
                                      <p:tavLst>
                                        <p:tav tm="0" fmla="#ppt_y-sin(pi*$)/9">
                                          <p:val>
                                            <p:fltVal val="0"/>
                                          </p:val>
                                        </p:tav>
                                        <p:tav tm="100000">
                                          <p:val>
                                            <p:fltVal val="1"/>
                                          </p:val>
                                        </p:tav>
                                      </p:tavLst>
                                    </p:anim>
                                    <p:anim calcmode="lin" valueType="num">
                                      <p:cBhvr>
                                        <p:cTn id="18" dur="290" tmFilter="0, 0; 0.125,0.2665; 0.25,0.4; 0.375,0.465; 0.5,0.5;  0.625,0.535; 0.75,0.6; 0.875,0.7335; 1,1">
                                          <p:stCondLst>
                                            <p:cond delay="1159"/>
                                          </p:stCondLst>
                                        </p:cTn>
                                        <p:tgtEl>
                                          <p:spTgt spid="5"/>
                                        </p:tgtEl>
                                        <p:attrNameLst>
                                          <p:attrName>ppt_y</p:attrName>
                                        </p:attrNameLst>
                                      </p:cBhvr>
                                      <p:tavLst>
                                        <p:tav tm="0" fmla="#ppt_y-sin(pi*$)/27">
                                          <p:val>
                                            <p:fltVal val="0"/>
                                          </p:val>
                                        </p:tav>
                                        <p:tav tm="100000">
                                          <p:val>
                                            <p:fltVal val="1"/>
                                          </p:val>
                                        </p:tav>
                                      </p:tavLst>
                                    </p:anim>
                                    <p:anim calcmode="lin" valueType="num">
                                      <p:cBhvr>
                                        <p:cTn id="19" dur="144" tmFilter="0, 0; 0.125,0.2665; 0.25,0.4; 0.375,0.465; 0.5,0.5;  0.625,0.535; 0.75,0.6; 0.875,0.7335; 1,1">
                                          <p:stCondLst>
                                            <p:cond delay="1449"/>
                                          </p:stCondLst>
                                        </p:cTn>
                                        <p:tgtEl>
                                          <p:spTgt spid="5"/>
                                        </p:tgtEl>
                                        <p:attrNameLst>
                                          <p:attrName>ppt_y</p:attrName>
                                        </p:attrNameLst>
                                      </p:cBhvr>
                                      <p:tavLst>
                                        <p:tav tm="0" fmla="#ppt_y-sin(pi*$)/81">
                                          <p:val>
                                            <p:fltVal val="0"/>
                                          </p:val>
                                        </p:tav>
                                        <p:tav tm="100000">
                                          <p:val>
                                            <p:fltVal val="1"/>
                                          </p:val>
                                        </p:tav>
                                      </p:tavLst>
                                    </p:anim>
                                    <p:animScale>
                                      <p:cBhvr>
                                        <p:cTn id="20" dur="23">
                                          <p:stCondLst>
                                            <p:cond delay="569"/>
                                          </p:stCondLst>
                                        </p:cTn>
                                        <p:tgtEl>
                                          <p:spTgt spid="5"/>
                                        </p:tgtEl>
                                      </p:cBhvr>
                                      <p:to x="100000" y="60000"/>
                                    </p:animScale>
                                    <p:animScale>
                                      <p:cBhvr>
                                        <p:cTn id="21" dur="145" decel="50000">
                                          <p:stCondLst>
                                            <p:cond delay="592"/>
                                          </p:stCondLst>
                                        </p:cTn>
                                        <p:tgtEl>
                                          <p:spTgt spid="5"/>
                                        </p:tgtEl>
                                      </p:cBhvr>
                                      <p:to x="100000" y="100000"/>
                                    </p:animScale>
                                    <p:animScale>
                                      <p:cBhvr>
                                        <p:cTn id="22" dur="23">
                                          <p:stCondLst>
                                            <p:cond delay="1148"/>
                                          </p:stCondLst>
                                        </p:cTn>
                                        <p:tgtEl>
                                          <p:spTgt spid="5"/>
                                        </p:tgtEl>
                                      </p:cBhvr>
                                      <p:to x="100000" y="80000"/>
                                    </p:animScale>
                                    <p:animScale>
                                      <p:cBhvr>
                                        <p:cTn id="23" dur="145" decel="50000">
                                          <p:stCondLst>
                                            <p:cond delay="1171"/>
                                          </p:stCondLst>
                                        </p:cTn>
                                        <p:tgtEl>
                                          <p:spTgt spid="5"/>
                                        </p:tgtEl>
                                      </p:cBhvr>
                                      <p:to x="100000" y="100000"/>
                                    </p:animScale>
                                    <p:animScale>
                                      <p:cBhvr>
                                        <p:cTn id="24" dur="23">
                                          <p:stCondLst>
                                            <p:cond delay="1437"/>
                                          </p:stCondLst>
                                        </p:cTn>
                                        <p:tgtEl>
                                          <p:spTgt spid="5"/>
                                        </p:tgtEl>
                                      </p:cBhvr>
                                      <p:to x="100000" y="90000"/>
                                    </p:animScale>
                                    <p:animScale>
                                      <p:cBhvr>
                                        <p:cTn id="25" dur="145" decel="50000">
                                          <p:stCondLst>
                                            <p:cond delay="1459"/>
                                          </p:stCondLst>
                                        </p:cTn>
                                        <p:tgtEl>
                                          <p:spTgt spid="5"/>
                                        </p:tgtEl>
                                      </p:cBhvr>
                                      <p:to x="100000" y="100000"/>
                                    </p:animScale>
                                    <p:animScale>
                                      <p:cBhvr>
                                        <p:cTn id="26" dur="23">
                                          <p:stCondLst>
                                            <p:cond delay="1582"/>
                                          </p:stCondLst>
                                        </p:cTn>
                                        <p:tgtEl>
                                          <p:spTgt spid="5"/>
                                        </p:tgtEl>
                                      </p:cBhvr>
                                      <p:to x="100000" y="95000"/>
                                    </p:animScale>
                                    <p:animScale>
                                      <p:cBhvr>
                                        <p:cTn id="27" dur="145" decel="50000">
                                          <p:stCondLst>
                                            <p:cond delay="1605"/>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5670"/>
            <a:ext cx="7848872" cy="1938992"/>
          </a:xfrm>
          <a:prstGeom prst="rect">
            <a:avLst/>
          </a:prstGeom>
          <a:noFill/>
        </p:spPr>
        <p:txBody>
          <a:bodyPr wrap="square" rtlCol="0">
            <a:spAutoFit/>
          </a:bodyPr>
          <a:lstStyle/>
          <a:p>
            <a:pPr algn="ctr"/>
            <a:r>
              <a:rPr lang="en-US" sz="6000" b="1" dirty="0" smtClean="0">
                <a:solidFill>
                  <a:srgbClr val="FF0000"/>
                </a:solidFill>
              </a:rPr>
              <a:t>The influence </a:t>
            </a:r>
          </a:p>
          <a:p>
            <a:pPr algn="ctr"/>
            <a:r>
              <a:rPr lang="en-US" sz="6000" b="1" dirty="0" smtClean="0">
                <a:solidFill>
                  <a:srgbClr val="FF0000"/>
                </a:solidFill>
              </a:rPr>
              <a:t>of mass media </a:t>
            </a:r>
            <a:endParaRPr lang="ru-RU" sz="6000" b="1" dirty="0">
              <a:solidFill>
                <a:srgbClr val="FF0000"/>
              </a:solidFill>
            </a:endParaRPr>
          </a:p>
        </p:txBody>
      </p:sp>
      <p:sp>
        <p:nvSpPr>
          <p:cNvPr id="5" name="TextBox 4"/>
          <p:cNvSpPr txBox="1"/>
          <p:nvPr/>
        </p:nvSpPr>
        <p:spPr>
          <a:xfrm>
            <a:off x="4838288" y="1902797"/>
            <a:ext cx="4211960" cy="1077218"/>
          </a:xfrm>
          <a:prstGeom prst="rect">
            <a:avLst/>
          </a:prstGeom>
          <a:noFill/>
        </p:spPr>
        <p:txBody>
          <a:bodyPr wrap="square" rtlCol="0">
            <a:spAutoFit/>
          </a:bodyPr>
          <a:lstStyle/>
          <a:p>
            <a:pPr algn="ctr"/>
            <a:r>
              <a:rPr lang="en-US" sz="3200" b="1" dirty="0" smtClean="0">
                <a:solidFill>
                  <a:srgbClr val="0070C0"/>
                </a:solidFill>
              </a:rPr>
              <a:t>Positive </a:t>
            </a:r>
            <a:r>
              <a:rPr lang="en-US" sz="3200" b="1" dirty="0" smtClean="0">
                <a:solidFill>
                  <a:srgbClr val="0070C0"/>
                </a:solidFill>
              </a:rPr>
              <a:t>influence</a:t>
            </a:r>
            <a:endParaRPr lang="en-US" sz="3200" b="1" dirty="0" smtClean="0">
              <a:solidFill>
                <a:srgbClr val="0070C0"/>
              </a:solidFill>
            </a:endParaRPr>
          </a:p>
        </p:txBody>
      </p:sp>
      <p:sp>
        <p:nvSpPr>
          <p:cNvPr id="6" name="TextBox 5"/>
          <p:cNvSpPr txBox="1"/>
          <p:nvPr/>
        </p:nvSpPr>
        <p:spPr>
          <a:xfrm>
            <a:off x="899592" y="1898436"/>
            <a:ext cx="2374368" cy="1569660"/>
          </a:xfrm>
          <a:prstGeom prst="rect">
            <a:avLst/>
          </a:prstGeom>
          <a:noFill/>
        </p:spPr>
        <p:txBody>
          <a:bodyPr wrap="none" rtlCol="0">
            <a:spAutoFit/>
          </a:bodyPr>
          <a:lstStyle/>
          <a:p>
            <a:pPr algn="ctr"/>
            <a:r>
              <a:rPr lang="en-US" sz="3200" b="1" dirty="0" smtClean="0">
                <a:solidFill>
                  <a:srgbClr val="0070C0"/>
                </a:solidFill>
              </a:rPr>
              <a:t>Negative </a:t>
            </a:r>
            <a:endParaRPr lang="ru-RU" sz="3200" b="1" dirty="0" smtClean="0">
              <a:solidFill>
                <a:srgbClr val="0070C0"/>
              </a:solidFill>
            </a:endParaRPr>
          </a:p>
          <a:p>
            <a:pPr algn="ctr"/>
            <a:r>
              <a:rPr lang="en-US" sz="3200" b="1" dirty="0" smtClean="0">
                <a:solidFill>
                  <a:srgbClr val="0070C0"/>
                </a:solidFill>
              </a:rPr>
              <a:t>influence</a:t>
            </a:r>
          </a:p>
          <a:p>
            <a:pPr algn="ctr"/>
            <a:endParaRPr lang="ru-RU" sz="3200" b="1" dirty="0">
              <a:solidFill>
                <a:srgbClr val="0070C0"/>
              </a:solidFill>
            </a:endParaRPr>
          </a:p>
        </p:txBody>
      </p:sp>
      <p:sp>
        <p:nvSpPr>
          <p:cNvPr id="7" name="TextBox 6"/>
          <p:cNvSpPr txBox="1"/>
          <p:nvPr/>
        </p:nvSpPr>
        <p:spPr>
          <a:xfrm>
            <a:off x="285720" y="3214686"/>
            <a:ext cx="4071966" cy="3539430"/>
          </a:xfrm>
          <a:prstGeom prst="rect">
            <a:avLst/>
          </a:prstGeom>
          <a:noFill/>
        </p:spPr>
        <p:txBody>
          <a:bodyPr wrap="square" rtlCol="0">
            <a:spAutoFit/>
          </a:bodyPr>
          <a:lstStyle/>
          <a:p>
            <a:pPr>
              <a:buFont typeface="Arial" pitchFamily="34" charset="0"/>
              <a:buChar char="•"/>
            </a:pPr>
            <a:r>
              <a:rPr lang="en-US" sz="3200" b="1" dirty="0" smtClean="0">
                <a:solidFill>
                  <a:srgbClr val="002060"/>
                </a:solidFill>
              </a:rPr>
              <a:t>Manipulate the minds of people</a:t>
            </a:r>
          </a:p>
          <a:p>
            <a:pPr>
              <a:buFont typeface="Arial" pitchFamily="34" charset="0"/>
              <a:buChar char="•"/>
            </a:pPr>
            <a:r>
              <a:rPr lang="en-US" sz="3200" b="1" dirty="0" smtClean="0">
                <a:solidFill>
                  <a:srgbClr val="002060"/>
                </a:solidFill>
              </a:rPr>
              <a:t>Sometimes misinform</a:t>
            </a:r>
          </a:p>
          <a:p>
            <a:pPr>
              <a:buFont typeface="Arial" pitchFamily="34" charset="0"/>
              <a:buChar char="•"/>
            </a:pPr>
            <a:r>
              <a:rPr lang="en-US" sz="3200" b="1" dirty="0" smtClean="0">
                <a:solidFill>
                  <a:srgbClr val="002060"/>
                </a:solidFill>
              </a:rPr>
              <a:t>TV and the Internet cause addiction </a:t>
            </a:r>
            <a:endParaRPr lang="ru-RU" sz="3200" b="1" dirty="0">
              <a:solidFill>
                <a:srgbClr val="002060"/>
              </a:solidFill>
            </a:endParaRPr>
          </a:p>
        </p:txBody>
      </p:sp>
      <p:sp>
        <p:nvSpPr>
          <p:cNvPr id="8" name="TextBox 7"/>
          <p:cNvSpPr txBox="1"/>
          <p:nvPr/>
        </p:nvSpPr>
        <p:spPr>
          <a:xfrm>
            <a:off x="4572000" y="3318570"/>
            <a:ext cx="4572000" cy="3539430"/>
          </a:xfrm>
          <a:prstGeom prst="rect">
            <a:avLst/>
          </a:prstGeom>
          <a:noFill/>
        </p:spPr>
        <p:txBody>
          <a:bodyPr wrap="square" rtlCol="0">
            <a:spAutoFit/>
          </a:bodyPr>
          <a:lstStyle/>
          <a:p>
            <a:pPr marL="285750" indent="-285750">
              <a:buFont typeface="Arial" panose="020B0604020202020204" pitchFamily="34" charset="0"/>
              <a:buChar char="•"/>
            </a:pPr>
            <a:r>
              <a:rPr lang="en-US" sz="3200" b="1" dirty="0" smtClean="0">
                <a:solidFill>
                  <a:srgbClr val="002060"/>
                </a:solidFill>
              </a:rPr>
              <a:t>Entertain people</a:t>
            </a:r>
          </a:p>
          <a:p>
            <a:pPr marL="285750" indent="-285750">
              <a:buFont typeface="Arial" panose="020B0604020202020204" pitchFamily="34" charset="0"/>
              <a:buChar char="•"/>
            </a:pPr>
            <a:r>
              <a:rPr lang="en-US" sz="3200" b="1" dirty="0" smtClean="0">
                <a:solidFill>
                  <a:srgbClr val="002060"/>
                </a:solidFill>
              </a:rPr>
              <a:t>Give necessary information</a:t>
            </a:r>
          </a:p>
          <a:p>
            <a:pPr marL="285750" indent="-285750">
              <a:buFont typeface="Arial" panose="020B0604020202020204" pitchFamily="34" charset="0"/>
              <a:buChar char="•"/>
            </a:pPr>
            <a:r>
              <a:rPr lang="en-US" sz="3200" b="1" dirty="0" smtClean="0">
                <a:solidFill>
                  <a:srgbClr val="002060"/>
                </a:solidFill>
              </a:rPr>
              <a:t>Educate people and allow them to communicate</a:t>
            </a:r>
          </a:p>
          <a:p>
            <a:endParaRPr lang="en-US" sz="3200" b="1" dirty="0">
              <a:solidFill>
                <a:srgbClr val="002060"/>
              </a:solidFill>
            </a:endParaRPr>
          </a:p>
        </p:txBody>
      </p:sp>
    </p:spTree>
    <p:extLst>
      <p:ext uri="{BB962C8B-B14F-4D97-AF65-F5344CB8AC3E}">
        <p14:creationId xmlns:p14="http://schemas.microsoft.com/office/powerpoint/2010/main" xmlns="" val="340622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childTnLst>
                          </p:cTn>
                        </p:par>
                        <p:par>
                          <p:cTn id="15" fill="hold">
                            <p:stCondLst>
                              <p:cond delay="500"/>
                            </p:stCondLst>
                            <p:childTnLst>
                              <p:par>
                                <p:cTn id="16" presetID="55" presetClass="entr" presetSubtype="0" fill="hold"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p:cTn id="18" dur="75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19" dur="75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20" dur="750"/>
                                        <p:tgtEl>
                                          <p:spTgt spid="6">
                                            <p:txEl>
                                              <p:pRg st="0" end="0"/>
                                            </p:txEl>
                                          </p:spTgt>
                                        </p:tgtEl>
                                      </p:cBhvr>
                                    </p:animEffect>
                                  </p:childTnLst>
                                </p:cTn>
                              </p:par>
                              <p:par>
                                <p:cTn id="21" presetID="55" presetClass="entr" presetSubtype="0"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p:cTn id="23" dur="75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24" dur="75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25" dur="750"/>
                                        <p:tgtEl>
                                          <p:spTgt spid="6">
                                            <p:txEl>
                                              <p:pRg st="1" end="1"/>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circle(in)">
                                      <p:cBhvr>
                                        <p:cTn id="28" dur="1000"/>
                                        <p:tgtEl>
                                          <p:spTgt spid="7">
                                            <p:txEl>
                                              <p:pRg st="0" end="0"/>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circle(in)">
                                      <p:cBhvr>
                                        <p:cTn id="31" dur="1000"/>
                                        <p:tgtEl>
                                          <p:spTgt spid="7">
                                            <p:txEl>
                                              <p:pRg st="1" end="1"/>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circle(in)">
                                      <p:cBhvr>
                                        <p:cTn id="34" dur="1000"/>
                                        <p:tgtEl>
                                          <p:spTgt spid="7">
                                            <p:txEl>
                                              <p:pRg st="2" end="2"/>
                                            </p:txEl>
                                          </p:spTgt>
                                        </p:tgtEl>
                                      </p:cBhvr>
                                    </p:animEffect>
                                  </p:childTnLst>
                                </p:cTn>
                              </p:par>
                              <p:par>
                                <p:cTn id="35" presetID="53" presetClass="entr" presetSubtype="0" fill="hold" nodeType="with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 calcmode="lin" valueType="num">
                                      <p:cBhvr>
                                        <p:cTn id="3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8" dur="1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39" dur="1000"/>
                                        <p:tgtEl>
                                          <p:spTgt spid="7">
                                            <p:txEl>
                                              <p:pRg st="0" end="0"/>
                                            </p:txEl>
                                          </p:spTgt>
                                        </p:tgtEl>
                                      </p:cBhvr>
                                    </p:animEffect>
                                  </p:childTnLst>
                                </p:cTn>
                              </p:par>
                              <p:par>
                                <p:cTn id="40" presetID="53" presetClass="entr" presetSubtype="0" fill="hold" nodeType="with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 calcmode="lin" valueType="num">
                                      <p:cBhvr>
                                        <p:cTn id="42"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43" dur="10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44" dur="1000"/>
                                        <p:tgtEl>
                                          <p:spTgt spid="7">
                                            <p:txEl>
                                              <p:pRg st="1" end="1"/>
                                            </p:txEl>
                                          </p:spTgt>
                                        </p:tgtEl>
                                      </p:cBhvr>
                                    </p:animEffect>
                                  </p:childTnLst>
                                </p:cTn>
                              </p:par>
                              <p:par>
                                <p:cTn id="45" presetID="53" presetClass="entr" presetSubtype="0" fill="hold" nodeType="with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 calcmode="lin" valueType="num">
                                      <p:cBhvr>
                                        <p:cTn id="47"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48" dur="10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49" dur="1000"/>
                                        <p:tgtEl>
                                          <p:spTgt spid="7">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nodeType="clickEffect">
                                  <p:stCondLst>
                                    <p:cond delay="0"/>
                                  </p:stCondLst>
                                  <p:childTnLst>
                                    <p:set>
                                      <p:cBhvr>
                                        <p:cTn id="53" dur="1" fill="hold">
                                          <p:stCondLst>
                                            <p:cond delay="0"/>
                                          </p:stCondLst>
                                        </p:cTn>
                                        <p:tgtEl>
                                          <p:spTgt spid="5">
                                            <p:txEl>
                                              <p:pRg st="0" end="0"/>
                                            </p:txEl>
                                          </p:spTgt>
                                        </p:tgtEl>
                                        <p:attrNameLst>
                                          <p:attrName>style.visibility</p:attrName>
                                        </p:attrNameLst>
                                      </p:cBhvr>
                                      <p:to>
                                        <p:strVal val="visible"/>
                                      </p:to>
                                    </p:set>
                                    <p:animEffect transition="in" filter="box(in)">
                                      <p:cBhvr>
                                        <p:cTn id="54" dur="500"/>
                                        <p:tgtEl>
                                          <p:spTgt spid="5">
                                            <p:txEl>
                                              <p:pRg st="0" end="0"/>
                                            </p:txEl>
                                          </p:spTgt>
                                        </p:tgtEl>
                                      </p:cBhvr>
                                    </p:animEffect>
                                  </p:childTnLst>
                                </p:cTn>
                              </p:par>
                              <p:par>
                                <p:cTn id="55" presetID="53" presetClass="entr" presetSubtype="0" fill="hold" nodeType="withEffect">
                                  <p:stCondLst>
                                    <p:cond delay="0"/>
                                  </p:stCondLst>
                                  <p:childTnLst>
                                    <p:set>
                                      <p:cBhvr>
                                        <p:cTn id="56" dur="1" fill="hold">
                                          <p:stCondLst>
                                            <p:cond delay="0"/>
                                          </p:stCondLst>
                                        </p:cTn>
                                        <p:tgtEl>
                                          <p:spTgt spid="8">
                                            <p:txEl>
                                              <p:pRg st="0" end="0"/>
                                            </p:txEl>
                                          </p:spTgt>
                                        </p:tgtEl>
                                        <p:attrNameLst>
                                          <p:attrName>style.visibility</p:attrName>
                                        </p:attrNameLst>
                                      </p:cBhvr>
                                      <p:to>
                                        <p:strVal val="visible"/>
                                      </p:to>
                                    </p:set>
                                    <p:anim calcmode="lin" valueType="num">
                                      <p:cBhvr>
                                        <p:cTn id="57"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58" dur="1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59" dur="1000"/>
                                        <p:tgtEl>
                                          <p:spTgt spid="8">
                                            <p:txEl>
                                              <p:pRg st="0" end="0"/>
                                            </p:txEl>
                                          </p:spTgt>
                                        </p:tgtEl>
                                      </p:cBhvr>
                                    </p:animEffect>
                                  </p:childTnLst>
                                </p:cTn>
                              </p:par>
                              <p:par>
                                <p:cTn id="60" presetID="53" presetClass="entr" presetSubtype="0" fill="hold" nodeType="withEffect">
                                  <p:stCondLst>
                                    <p:cond delay="0"/>
                                  </p:stCondLst>
                                  <p:childTnLst>
                                    <p:set>
                                      <p:cBhvr>
                                        <p:cTn id="61" dur="1" fill="hold">
                                          <p:stCondLst>
                                            <p:cond delay="0"/>
                                          </p:stCondLst>
                                        </p:cTn>
                                        <p:tgtEl>
                                          <p:spTgt spid="8">
                                            <p:txEl>
                                              <p:pRg st="1" end="1"/>
                                            </p:txEl>
                                          </p:spTgt>
                                        </p:tgtEl>
                                        <p:attrNameLst>
                                          <p:attrName>style.visibility</p:attrName>
                                        </p:attrNameLst>
                                      </p:cBhvr>
                                      <p:to>
                                        <p:strVal val="visible"/>
                                      </p:to>
                                    </p:set>
                                    <p:anim calcmode="lin" valueType="num">
                                      <p:cBhvr>
                                        <p:cTn id="62"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63" dur="10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64" dur="1000"/>
                                        <p:tgtEl>
                                          <p:spTgt spid="8">
                                            <p:txEl>
                                              <p:pRg st="1" end="1"/>
                                            </p:txEl>
                                          </p:spTgt>
                                        </p:tgtEl>
                                      </p:cBhvr>
                                    </p:animEffect>
                                  </p:childTnLst>
                                </p:cTn>
                              </p:par>
                              <p:par>
                                <p:cTn id="65" presetID="53" presetClass="entr" presetSubtype="0" fill="hold" nodeType="withEffect">
                                  <p:stCondLst>
                                    <p:cond delay="0"/>
                                  </p:stCondLst>
                                  <p:childTnLst>
                                    <p:set>
                                      <p:cBhvr>
                                        <p:cTn id="66" dur="1" fill="hold">
                                          <p:stCondLst>
                                            <p:cond delay="0"/>
                                          </p:stCondLst>
                                        </p:cTn>
                                        <p:tgtEl>
                                          <p:spTgt spid="8">
                                            <p:txEl>
                                              <p:pRg st="2" end="2"/>
                                            </p:txEl>
                                          </p:spTgt>
                                        </p:tgtEl>
                                        <p:attrNameLst>
                                          <p:attrName>style.visibility</p:attrName>
                                        </p:attrNameLst>
                                      </p:cBhvr>
                                      <p:to>
                                        <p:strVal val="visible"/>
                                      </p:to>
                                    </p:set>
                                    <p:anim calcmode="lin" valueType="num">
                                      <p:cBhvr>
                                        <p:cTn id="67"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68" dur="10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69"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0"/>
            <a:ext cx="8928992" cy="3046988"/>
          </a:xfrm>
          <a:prstGeom prst="rect">
            <a:avLst/>
          </a:prstGeom>
          <a:noFill/>
        </p:spPr>
        <p:txBody>
          <a:bodyPr wrap="square" rtlCol="0">
            <a:spAutoFit/>
          </a:bodyPr>
          <a:lstStyle/>
          <a:p>
            <a:pPr algn="ctr"/>
            <a:r>
              <a:rPr lang="en-US" sz="3200" b="1" dirty="0" smtClean="0">
                <a:solidFill>
                  <a:srgbClr val="002060"/>
                </a:solidFill>
              </a:rPr>
              <a:t>Nowadays the information can be useful for people. It is very important for everyone because there are lots of things happening every minute in the world which can affect our professional and private life.</a:t>
            </a:r>
            <a:endParaRPr lang="ru-RU" sz="3200" b="1" dirty="0">
              <a:solidFill>
                <a:srgbClr val="002060"/>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9692" y="3046988"/>
            <a:ext cx="5544616" cy="3622322"/>
          </a:xfrm>
          <a:prstGeom prst="rect">
            <a:avLst/>
          </a:prstGeom>
          <a:ln>
            <a:noFill/>
          </a:ln>
          <a:effectLst>
            <a:softEdge rad="112500"/>
          </a:effectLst>
        </p:spPr>
      </p:pic>
    </p:spTree>
    <p:extLst>
      <p:ext uri="{BB962C8B-B14F-4D97-AF65-F5344CB8AC3E}">
        <p14:creationId xmlns:p14="http://schemas.microsoft.com/office/powerpoint/2010/main" xmlns="" val="56457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800" decel="100000"/>
                                        <p:tgtEl>
                                          <p:spTgt spid="4">
                                            <p:txEl>
                                              <p:pRg st="0" end="0"/>
                                            </p:txEl>
                                          </p:spTgt>
                                        </p:tgtEl>
                                      </p:cBhvr>
                                    </p:animEffect>
                                    <p:anim calcmode="lin" valueType="num">
                                      <p:cBhvr>
                                        <p:cTn id="8" dur="8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xEl>
                                              <p:pRg st="0" end="0"/>
                                            </p:txEl>
                                          </p:spTgt>
                                        </p:tgtEl>
                                        <p:attrNameLst>
                                          <p:attrName>ppt_y</p:attrName>
                                        </p:attrNameLst>
                                      </p:cBhvr>
                                      <p:tavLst>
                                        <p:tav tm="0">
                                          <p:val>
                                            <p:strVal val="#ppt_y+0.1"/>
                                          </p:val>
                                        </p:tav>
                                        <p:tav tm="100000">
                                          <p:val>
                                            <p:strVal val="#ppt_y"/>
                                          </p:val>
                                        </p:tav>
                                      </p:tavLst>
                                    </p:anim>
                                  </p:childTnLst>
                                </p:cTn>
                              </p:par>
                              <p:par>
                                <p:cTn id="13" presetID="23"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25896" y="0"/>
            <a:ext cx="5133136" cy="2308324"/>
          </a:xfrm>
          <a:prstGeom prst="rect">
            <a:avLst/>
          </a:prstGeom>
          <a:noFill/>
        </p:spPr>
        <p:txBody>
          <a:bodyPr wrap="none" rtlCol="0">
            <a:spAutoFit/>
          </a:bodyPr>
          <a:lstStyle/>
          <a:p>
            <a:pPr algn="ctr"/>
            <a:r>
              <a:rPr lang="en-US" sz="7200" b="1" dirty="0" smtClean="0">
                <a:solidFill>
                  <a:srgbClr val="002060"/>
                </a:solidFill>
              </a:rPr>
              <a:t>News </a:t>
            </a:r>
          </a:p>
          <a:p>
            <a:pPr algn="ctr"/>
            <a:r>
              <a:rPr lang="en-US" sz="7200" b="1" dirty="0" smtClean="0">
                <a:solidFill>
                  <a:srgbClr val="002060"/>
                </a:solidFill>
              </a:rPr>
              <a:t>on the TV</a:t>
            </a:r>
            <a:endParaRPr lang="ru-RU" sz="7200" b="1" dirty="0">
              <a:solidFill>
                <a:srgbClr val="002060"/>
              </a:solidFill>
            </a:endParaRPr>
          </a:p>
        </p:txBody>
      </p:sp>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904" y="2308324"/>
            <a:ext cx="4224469" cy="3168352"/>
          </a:xfrm>
          <a:prstGeom prst="rect">
            <a:avLst/>
          </a:prstGeom>
          <a:ln>
            <a:noFill/>
          </a:ln>
          <a:effectLst>
            <a:softEdge rad="112500"/>
          </a:effectLst>
        </p:spPr>
      </p:pic>
      <p:pic>
        <p:nvPicPr>
          <p:cNvPr id="3" name="Рисунок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492464" y="3460648"/>
            <a:ext cx="4332659" cy="3151025"/>
          </a:xfrm>
          <a:prstGeom prst="rect">
            <a:avLst/>
          </a:prstGeom>
          <a:ln>
            <a:noFill/>
          </a:ln>
          <a:effectLst>
            <a:softEdge rad="112500"/>
          </a:effectLst>
        </p:spPr>
      </p:pic>
    </p:spTree>
    <p:extLst>
      <p:ext uri="{BB962C8B-B14F-4D97-AF65-F5344CB8AC3E}">
        <p14:creationId xmlns:p14="http://schemas.microsoft.com/office/powerpoint/2010/main" xmlns="" val="356975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4">
                                            <p:txEl>
                                              <p:pRg st="0" end="0"/>
                                            </p:txEl>
                                          </p:spTgt>
                                        </p:tgtEl>
                                        <p:attrNameLst>
                                          <p:attrName>ppt_w</p:attrName>
                                        </p:attrNameLst>
                                      </p:cBhvr>
                                    </p:anim>
                                    <p:anim by="(#ppt_w*0.50)" calcmode="lin" valueType="num">
                                      <p:cBhvr>
                                        <p:cTn id="8" dur="500" decel="50000" autoRev="1" fill="hold">
                                          <p:stCondLst>
                                            <p:cond delay="0"/>
                                          </p:stCondLst>
                                        </p:cTn>
                                        <p:tgtEl>
                                          <p:spTgt spid="4">
                                            <p:txEl>
                                              <p:pRg st="0" end="0"/>
                                            </p:txEl>
                                          </p:spTgt>
                                        </p:tgtEl>
                                        <p:attrNameLst>
                                          <p:attrName>ppt_x</p:attrName>
                                        </p:attrNameLst>
                                      </p:cBhvr>
                                    </p:anim>
                                    <p:anim from="(-#ppt_h/2)" to="(#ppt_y)" calcmode="lin" valueType="num">
                                      <p:cBhvr>
                                        <p:cTn id="9" dur="1000" fill="hold">
                                          <p:stCondLst>
                                            <p:cond delay="0"/>
                                          </p:stCondLst>
                                        </p:cTn>
                                        <p:tgtEl>
                                          <p:spTgt spid="4">
                                            <p:txEl>
                                              <p:pRg st="0" end="0"/>
                                            </p:txEl>
                                          </p:spTgt>
                                        </p:tgtEl>
                                        <p:attrNameLst>
                                          <p:attrName>ppt_y</p:attrName>
                                        </p:attrNameLst>
                                      </p:cBhvr>
                                    </p:anim>
                                    <p:animRot by="21600000">
                                      <p:cBhvr>
                                        <p:cTn id="10" dur="1000" fill="hold">
                                          <p:stCondLst>
                                            <p:cond delay="0"/>
                                          </p:stCondLst>
                                        </p:cTn>
                                        <p:tgtEl>
                                          <p:spTgt spid="4">
                                            <p:txEl>
                                              <p:pRg st="0" end="0"/>
                                            </p:txEl>
                                          </p:spTgt>
                                        </p:tgtEl>
                                        <p:attrNameLst>
                                          <p:attrName>r</p:attrName>
                                        </p:attrNameLst>
                                      </p:cBhvr>
                                    </p:animRot>
                                  </p:childTnLst>
                                </p:cTn>
                              </p:par>
                              <p:par>
                                <p:cTn id="11" presetID="56" presetClass="entr" presetSubtype="0" fill="hold" nodeType="withEffect">
                                  <p:stCondLst>
                                    <p:cond delay="0"/>
                                  </p:stCondLst>
                                  <p:iterate type="lt">
                                    <p:tmPct val="10000"/>
                                  </p:iterate>
                                  <p:childTnLst>
                                    <p:set>
                                      <p:cBhvr>
                                        <p:cTn id="12" dur="1" fill="hold">
                                          <p:stCondLst>
                                            <p:cond delay="0"/>
                                          </p:stCondLst>
                                        </p:cTn>
                                        <p:tgtEl>
                                          <p:spTgt spid="4">
                                            <p:txEl>
                                              <p:pRg st="1" end="1"/>
                                            </p:txEl>
                                          </p:spTgt>
                                        </p:tgtEl>
                                        <p:attrNameLst>
                                          <p:attrName>style.visibility</p:attrName>
                                        </p:attrNameLst>
                                      </p:cBhvr>
                                      <p:to>
                                        <p:strVal val="visible"/>
                                      </p:to>
                                    </p:set>
                                    <p:anim by="(-#ppt_w*2)" calcmode="lin" valueType="num">
                                      <p:cBhvr rctx="PPT">
                                        <p:cTn id="13" dur="500" autoRev="1" fill="hold">
                                          <p:stCondLst>
                                            <p:cond delay="0"/>
                                          </p:stCondLst>
                                        </p:cTn>
                                        <p:tgtEl>
                                          <p:spTgt spid="4">
                                            <p:txEl>
                                              <p:pRg st="1" end="1"/>
                                            </p:txEl>
                                          </p:spTgt>
                                        </p:tgtEl>
                                        <p:attrNameLst>
                                          <p:attrName>ppt_w</p:attrName>
                                        </p:attrNameLst>
                                      </p:cBhvr>
                                    </p:anim>
                                    <p:anim by="(#ppt_w*0.50)" calcmode="lin" valueType="num">
                                      <p:cBhvr>
                                        <p:cTn id="14" dur="500" decel="50000" autoRev="1" fill="hold">
                                          <p:stCondLst>
                                            <p:cond delay="0"/>
                                          </p:stCondLst>
                                        </p:cTn>
                                        <p:tgtEl>
                                          <p:spTgt spid="4">
                                            <p:txEl>
                                              <p:pRg st="1" end="1"/>
                                            </p:txEl>
                                          </p:spTgt>
                                        </p:tgtEl>
                                        <p:attrNameLst>
                                          <p:attrName>ppt_x</p:attrName>
                                        </p:attrNameLst>
                                      </p:cBhvr>
                                    </p:anim>
                                    <p:anim from="(-#ppt_h/2)" to="(#ppt_y)" calcmode="lin" valueType="num">
                                      <p:cBhvr>
                                        <p:cTn id="15" dur="1000" fill="hold">
                                          <p:stCondLst>
                                            <p:cond delay="0"/>
                                          </p:stCondLst>
                                        </p:cTn>
                                        <p:tgtEl>
                                          <p:spTgt spid="4">
                                            <p:txEl>
                                              <p:pRg st="1" end="1"/>
                                            </p:txEl>
                                          </p:spTgt>
                                        </p:tgtEl>
                                        <p:attrNameLst>
                                          <p:attrName>ppt_y</p:attrName>
                                        </p:attrNameLst>
                                      </p:cBhvr>
                                    </p:anim>
                                    <p:animRot by="21600000">
                                      <p:cBhvr>
                                        <p:cTn id="16" dur="1000" fill="hold">
                                          <p:stCondLst>
                                            <p:cond delay="0"/>
                                          </p:stCondLst>
                                        </p:cTn>
                                        <p:tgtEl>
                                          <p:spTgt spid="4">
                                            <p:txEl>
                                              <p:pRg st="1" end="1"/>
                                            </p:txEl>
                                          </p:spTgt>
                                        </p:tgtEl>
                                        <p:attrNameLst>
                                          <p:attrName>r</p:attrName>
                                        </p:attrNameLst>
                                      </p:cBhvr>
                                    </p:animRot>
                                  </p:childTnLst>
                                </p:cTn>
                              </p:par>
                            </p:childTnLst>
                          </p:cTn>
                        </p:par>
                        <p:par>
                          <p:cTn id="17" fill="hold">
                            <p:stCondLst>
                              <p:cond delay="1600"/>
                            </p:stCondLst>
                            <p:childTnLst>
                              <p:par>
                                <p:cTn id="18" presetID="2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par>
                          <p:cTn id="21" fill="hold">
                            <p:stCondLst>
                              <p:cond delay="2100"/>
                            </p:stCondLst>
                            <p:childTnLst>
                              <p:par>
                                <p:cTn id="22" presetID="22" presetClass="entr" presetSubtype="4"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4" y="0"/>
            <a:ext cx="7085594" cy="2308324"/>
          </a:xfrm>
          <a:prstGeom prst="rect">
            <a:avLst/>
          </a:prstGeom>
          <a:noFill/>
        </p:spPr>
        <p:txBody>
          <a:bodyPr wrap="none" rtlCol="0">
            <a:spAutoFit/>
          </a:bodyPr>
          <a:lstStyle/>
          <a:p>
            <a:pPr algn="ctr"/>
            <a:r>
              <a:rPr lang="en-US" sz="7200" b="1" dirty="0" smtClean="0">
                <a:solidFill>
                  <a:srgbClr val="002060"/>
                </a:solidFill>
              </a:rPr>
              <a:t>Mass media </a:t>
            </a:r>
          </a:p>
          <a:p>
            <a:pPr algn="ctr"/>
            <a:r>
              <a:rPr lang="en-US" sz="7200" b="1" dirty="0" smtClean="0">
                <a:solidFill>
                  <a:srgbClr val="002060"/>
                </a:solidFill>
              </a:rPr>
              <a:t>for education</a:t>
            </a:r>
            <a:endParaRPr lang="ru-RU" sz="7200" b="1" dirty="0">
              <a:solidFill>
                <a:srgbClr val="002060"/>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46145" y="2162217"/>
            <a:ext cx="4968552" cy="4695783"/>
          </a:xfrm>
          <a:prstGeom prst="rect">
            <a:avLst/>
          </a:prstGeom>
          <a:ln>
            <a:noFill/>
          </a:ln>
          <a:effectLst>
            <a:softEdge rad="112500"/>
          </a:effectLst>
        </p:spPr>
      </p:pic>
    </p:spTree>
    <p:extLst>
      <p:ext uri="{BB962C8B-B14F-4D97-AF65-F5344CB8AC3E}">
        <p14:creationId xmlns:p14="http://schemas.microsoft.com/office/powerpoint/2010/main" xmlns="" val="312999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31"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7219" y="0"/>
            <a:ext cx="8352927" cy="2123658"/>
          </a:xfrm>
          <a:prstGeom prst="rect">
            <a:avLst/>
          </a:prstGeom>
          <a:noFill/>
        </p:spPr>
        <p:txBody>
          <a:bodyPr wrap="square" rtlCol="0">
            <a:spAutoFit/>
          </a:bodyPr>
          <a:lstStyle/>
          <a:p>
            <a:pPr algn="ctr"/>
            <a:r>
              <a:rPr lang="en-US" sz="4400" b="1" dirty="0" smtClean="0">
                <a:solidFill>
                  <a:srgbClr val="002060"/>
                </a:solidFill>
              </a:rPr>
              <a:t>People gain knowledge from the Internet and TV programs.</a:t>
            </a:r>
            <a:endParaRPr lang="ru-RU" sz="4400" b="1" dirty="0">
              <a:solidFill>
                <a:srgbClr val="002060"/>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6956" y="2101934"/>
            <a:ext cx="4693833" cy="3127266"/>
          </a:xfrm>
          <a:prstGeom prst="rect">
            <a:avLst/>
          </a:prstGeom>
          <a:ln>
            <a:noFill/>
          </a:ln>
          <a:effectLst>
            <a:softEdge rad="112500"/>
          </a:effectLst>
        </p:spPr>
      </p:pic>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819970" y="3422306"/>
            <a:ext cx="4216525" cy="3162394"/>
          </a:xfrm>
          <a:prstGeom prst="rect">
            <a:avLst/>
          </a:prstGeom>
          <a:ln>
            <a:noFill/>
          </a:ln>
          <a:effectLst>
            <a:softEdge rad="112500"/>
          </a:effectLst>
        </p:spPr>
      </p:pic>
    </p:spTree>
    <p:extLst>
      <p:ext uri="{BB962C8B-B14F-4D97-AF65-F5344CB8AC3E}">
        <p14:creationId xmlns:p14="http://schemas.microsoft.com/office/powerpoint/2010/main" xmlns="" val="206750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Весна</Template>
  <TotalTime>396</TotalTime>
  <Words>305</Words>
  <Application>Microsoft Office PowerPoint</Application>
  <PresentationFormat>Экран (4:3)</PresentationFormat>
  <Paragraphs>53</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Spring</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Василина</dc:creator>
  <cp:lastModifiedBy>1</cp:lastModifiedBy>
  <cp:revision>27</cp:revision>
  <dcterms:created xsi:type="dcterms:W3CDTF">2014-06-29T13:42:48Z</dcterms:created>
  <dcterms:modified xsi:type="dcterms:W3CDTF">2014-07-03T12:24:33Z</dcterms:modified>
</cp:coreProperties>
</file>