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0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0160000" cy="7620000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182" y="-108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3045D-E23F-4B0E-A6BC-71D01640A052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33BF-D884-495D-8714-5A33FDB5A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67905-1682-4CE4-95FB-9B4B1949AAA6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2AD4-9BEC-415C-BE51-BE03B78A7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AACA9-C8EA-4152-B5B2-326F8373A6DE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5F39B-0FF9-4A1A-BB6D-42C35006F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1A949-0765-43CF-AB63-8A5233A0D94D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07043-DB55-4FF6-8327-2DCE9FC39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29DB6-4AED-4AF3-9E00-A47A079B4F54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8C54F-5B8B-4595-B7EC-9690AE271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8C3D2-94EE-494A-A5C1-FA4E1FD62E4B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C60FA-EFDA-47C4-87CC-708718226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749C7-C9D7-4C12-86F8-A05EF3B6EE7B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141AA-B772-415A-B502-08B8379BF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6D16D-E7C9-4323-B1C4-75653AAE4AE0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2A782-2D5C-427A-BCCE-7E2F86CFD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2B69E-033C-4FBE-97E6-27FCC187F8C8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D92C8-03E3-41E0-BB62-21B60554B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EA864-161A-41E4-96BE-396DE535BD8E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F2A44-0773-43B1-AC8E-EABEA0762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8D76-25B2-46F8-9D6D-DD7EA1D8067A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458C-9322-473B-9360-2260401B7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08000" y="304800"/>
            <a:ext cx="9144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0" y="7062788"/>
            <a:ext cx="2370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66DACF-1F95-4681-8275-D61ABEEA599D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863" y="7062788"/>
            <a:ext cx="321627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1863" y="7062788"/>
            <a:ext cx="2370137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1C3536-7389-46DD-BCBF-3BAFDC208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hyperlink" Target="https://docs.google.com/document/d/1hwzmF3X6zYdhLwDqU4Bs-0KdeaJ56Ojcgyw4UfuG36c/edit?usp=shari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document/d/1vVAU7mOWon6yRpXE5PumUbFa7pbdCZTkDl6NjuRZ9Bo/edit?usp=sharing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docs.google.com/document/d/1vKL0FJGM7eNKHTwO2Rj1wQnGzq0dkaqyXPVFUbMSxsk/edit?usp=sharin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docs.google.com/document/d/1hwzmF3X6zYdhLwDqU4Bs-0KdeaJ56Ojcgyw4UfuG36c/edit?usp=sharing" TargetMode="External"/><Relationship Id="rId7" Type="http://schemas.openxmlformats.org/officeDocument/2006/relationships/hyperlink" Target="https://docs.google.com/document/d/1vVAU7mOWon6yRpXE5PumUbFa7pbdCZTkDl6NjuRZ9Bo/edit?usp=shari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docs.google.com/document/d/1vKL0FJGM7eNKHTwO2Rj1wQnGzq0dkaqyXPVFUbMSxsk/edit?usp=sharing" TargetMode="Externa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docs.google.com/document/d/1hwzmF3X6zYdhLwDqU4Bs-0KdeaJ56Ojcgyw4UfuG36c/edit?usp=sharing" TargetMode="External"/><Relationship Id="rId7" Type="http://schemas.openxmlformats.org/officeDocument/2006/relationships/hyperlink" Target="https://docs.google.com/document/d/1vVAU7mOWon6yRpXE5PumUbFa7pbdCZTkDl6NjuRZ9Bo/edit?usp=shari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docs.google.com/document/d/1vKL0FJGM7eNKHTwO2Rj1wQnGzq0dkaqyXPVFUbMSxsk/edit?usp=sharing" TargetMode="Externa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docs.google.com/document/d/1hwzmF3X6zYdhLwDqU4Bs-0KdeaJ56Ojcgyw4UfuG36c/edit?usp=sharing" TargetMode="External"/><Relationship Id="rId7" Type="http://schemas.openxmlformats.org/officeDocument/2006/relationships/hyperlink" Target="https://docs.google.com/document/d/1vVAU7mOWon6yRpXE5PumUbFa7pbdCZTkDl6NjuRZ9Bo/edit?usp=shari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docs.google.com/document/d/1vKL0FJGM7eNKHTwO2Rj1wQnGzq0dkaqyXPVFUbMSxsk/edit?usp=sharing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0" y="1054100"/>
            <a:ext cx="10439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>
                <a:solidFill>
                  <a:srgbClr val="009300"/>
                </a:solidFill>
                <a:latin typeface="Times New Roman - 48"/>
              </a:rPr>
              <a:t>ФОРМАТИРОВАНИЕ</a:t>
            </a:r>
          </a:p>
          <a:p>
            <a:pPr algn="ctr"/>
            <a:r>
              <a:rPr lang="ru-RU" altLang="ru-RU" sz="3600">
                <a:solidFill>
                  <a:srgbClr val="009300"/>
                </a:solidFill>
                <a:latin typeface="Times New Roman - 48"/>
              </a:rPr>
              <a:t>ТЕКСТОВЫХ ДОКУМЕНТОВ</a:t>
            </a: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584200" y="4991100"/>
            <a:ext cx="91186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900">
                <a:solidFill>
                  <a:srgbClr val="3CB371"/>
                </a:solidFill>
                <a:latin typeface="Comic Sans MS - 26"/>
              </a:rPr>
              <a:t>АВТОР:</a:t>
            </a:r>
          </a:p>
          <a:p>
            <a:pPr algn="ctr"/>
            <a:r>
              <a:rPr lang="ru-RU" altLang="ru-RU" sz="1900">
                <a:solidFill>
                  <a:srgbClr val="3CB371"/>
                </a:solidFill>
                <a:latin typeface="Comic Sans MS - 26"/>
              </a:rPr>
              <a:t>Кочетов Виталий Александрович,</a:t>
            </a:r>
          </a:p>
          <a:p>
            <a:pPr algn="ctr"/>
            <a:r>
              <a:rPr lang="ru-RU" altLang="ru-RU" sz="1900">
                <a:solidFill>
                  <a:srgbClr val="3CB371"/>
                </a:solidFill>
                <a:latin typeface="Comic Sans MS - 26"/>
              </a:rPr>
              <a:t>учитель информатики МАОУ гимназия №23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4165600" y="3441700"/>
            <a:ext cx="2235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700">
                <a:solidFill>
                  <a:srgbClr val="32CD32"/>
                </a:solidFill>
                <a:latin typeface="Comic Sans MS - 36"/>
              </a:rPr>
              <a:t>8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000" y="215900"/>
            <a:ext cx="4249738" cy="31607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1267" name="Рисунок 2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3200" y="1663700"/>
            <a:ext cx="7219950" cy="51435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0" y="3543300"/>
            <a:ext cx="3911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100" b="1">
                <a:solidFill>
                  <a:srgbClr val="32CD32"/>
                </a:solidFill>
                <a:latin typeface="Comic Sans MS - 28"/>
              </a:rPr>
              <a:t>Микрорайон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5664200" y="939800"/>
            <a:ext cx="274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700">
                <a:solidFill>
                  <a:srgbClr val="0000FF"/>
                </a:solidFill>
                <a:latin typeface="Comic Sans MS - 36"/>
              </a:rPr>
              <a:t>Документ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3200" y="419100"/>
            <a:ext cx="4525963" cy="29845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2291" name="Рисунок 2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62300" y="2197100"/>
            <a:ext cx="6537325" cy="46688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0" y="3441700"/>
            <a:ext cx="3911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100" b="1">
                <a:solidFill>
                  <a:srgbClr val="32CD32"/>
                </a:solidFill>
                <a:latin typeface="Comic Sans MS - 28"/>
              </a:rPr>
              <a:t>Улица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5600700" y="1511300"/>
            <a:ext cx="2616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700">
                <a:solidFill>
                  <a:srgbClr val="0000FF"/>
                </a:solidFill>
                <a:latin typeface="Comic Sans MS - 36"/>
              </a:rPr>
              <a:t>Страница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63500"/>
            <a:ext cx="8724900" cy="66484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0" y="4838700"/>
            <a:ext cx="3911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100" b="1">
                <a:solidFill>
                  <a:srgbClr val="32CD32"/>
                </a:solidFill>
                <a:latin typeface="Comic Sans MS - 28"/>
              </a:rPr>
              <a:t>Дом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5575300" y="2921000"/>
            <a:ext cx="1879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700">
                <a:solidFill>
                  <a:srgbClr val="0000FF"/>
                </a:solidFill>
                <a:latin typeface="Comic Sans MS - 36"/>
              </a:rPr>
              <a:t>Абзац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8" y="1246188"/>
            <a:ext cx="91535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17500" y="1460500"/>
            <a:ext cx="96774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700">
                <a:solidFill>
                  <a:srgbClr val="000000"/>
                </a:solidFill>
                <a:latin typeface="Symbol - 36"/>
              </a:rPr>
              <a:t>·</a:t>
            </a:r>
            <a:r>
              <a:rPr lang="ru-RU" altLang="ru-RU" sz="2700">
                <a:solidFill>
                  <a:srgbClr val="000000"/>
                </a:solidFill>
                <a:latin typeface="Calibri - 36"/>
              </a:rPr>
              <a:t>Дать определение понятию символ (абзаца, страницы);</a:t>
            </a:r>
          </a:p>
          <a:p>
            <a:r>
              <a:rPr lang="ru-RU" altLang="ru-RU" sz="2700">
                <a:solidFill>
                  <a:srgbClr val="000000"/>
                </a:solidFill>
                <a:latin typeface="Calibri - 36"/>
              </a:rPr>
              <a:t>·Какие параметры символа (абзаца, страницы) подлежат изменению?</a:t>
            </a:r>
          </a:p>
          <a:p>
            <a:r>
              <a:rPr lang="ru-RU" altLang="ru-RU" sz="2700">
                <a:solidFill>
                  <a:srgbClr val="000000"/>
                </a:solidFill>
                <a:latin typeface="Calibri - 36"/>
              </a:rPr>
              <a:t>·Каким образом можно изменить параметры символа (абзаца, страницы).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981200" y="520700"/>
            <a:ext cx="525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32CD32"/>
                </a:solidFill>
                <a:latin typeface="Comic Sans MS - 48"/>
              </a:rPr>
              <a:t>План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447800" y="5334000"/>
            <a:ext cx="744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3600" b="1">
                <a:solidFill>
                  <a:srgbClr val="FF6820"/>
                </a:solidFill>
                <a:latin typeface="Arial - 48"/>
              </a:rPr>
              <a:t>g23techlab.blogspot.ru</a:t>
            </a:r>
            <a:endParaRPr lang="ru-RU" altLang="ru-RU" sz="3600" b="1">
              <a:solidFill>
                <a:srgbClr val="FF6820"/>
              </a:solidFill>
              <a:latin typeface="Arial - 4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511300" y="139700"/>
            <a:ext cx="72898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5400">
                <a:solidFill>
                  <a:srgbClr val="32CD32"/>
                </a:solidFill>
                <a:latin typeface="Arial Black - 72"/>
              </a:rPr>
              <a:t>Как</a:t>
            </a:r>
          </a:p>
          <a:p>
            <a:pPr algn="ctr"/>
            <a:r>
              <a:rPr lang="ru-RU" altLang="ru-RU" sz="5400">
                <a:solidFill>
                  <a:srgbClr val="32CD32"/>
                </a:solidFill>
                <a:latin typeface="Arial Black - 72"/>
              </a:rPr>
              <a:t>построить текстовый документ?</a:t>
            </a:r>
          </a:p>
        </p:txBody>
      </p:sp>
      <p:pic>
        <p:nvPicPr>
          <p:cNvPr id="16387" name="Рисунок 2">
            <a:hlinkClick r:id="rId2"/>
          </p:cNvPr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5448300"/>
            <a:ext cx="403225" cy="7953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6388" name="Рисунок 3">
            <a:hlinkClick r:id="rId4"/>
          </p:cNvPr>
          <p:cNvPicPr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65900" y="5194300"/>
            <a:ext cx="668338" cy="15716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6389" name="Рисунок 4">
            <a:hlinkClick r:id="rId6"/>
          </p:cNvPr>
          <p:cNvPicPr>
            <a:picLocks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59100" y="5575300"/>
            <a:ext cx="1027113" cy="6810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11300" y="215900"/>
            <a:ext cx="6988175" cy="50561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7411" name="Рисунок 2">
            <a:hlinkClick r:id="rId3"/>
          </p:cNvPr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78400" y="5664200"/>
            <a:ext cx="403225" cy="7953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7412" name="Рисунок 3">
            <a:hlinkClick r:id="rId5"/>
          </p:cNvPr>
          <p:cNvPicPr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29400" y="5346700"/>
            <a:ext cx="668338" cy="15716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7413" name="Рисунок 4">
            <a:hlinkClick r:id="rId7"/>
          </p:cNvPr>
          <p:cNvPicPr>
            <a:picLocks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22600" y="5727700"/>
            <a:ext cx="1027113" cy="6810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55900" y="254000"/>
            <a:ext cx="4587875" cy="47640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8435" name="Рисунок 2">
            <a:hlinkClick r:id="rId3"/>
          </p:cNvPr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14900" y="5422900"/>
            <a:ext cx="403225" cy="7953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8436" name="Рисунок 3">
            <a:hlinkClick r:id="rId5"/>
          </p:cNvPr>
          <p:cNvPicPr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77000" y="5168900"/>
            <a:ext cx="668338" cy="15716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8437" name="Рисунок 4">
            <a:hlinkClick r:id="rId7"/>
          </p:cNvPr>
          <p:cNvPicPr>
            <a:picLocks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70200" y="5549900"/>
            <a:ext cx="1027113" cy="6810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59000" y="76200"/>
            <a:ext cx="5467350" cy="48498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9459" name="Рисунок 2">
            <a:hlinkClick r:id="rId3"/>
          </p:cNvPr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1400" y="5308600"/>
            <a:ext cx="403225" cy="7953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9460" name="Рисунок 3">
            <a:hlinkClick r:id="rId5"/>
          </p:cNvPr>
          <p:cNvPicPr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13500" y="5054600"/>
            <a:ext cx="668338" cy="15716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9461" name="Рисунок 4">
            <a:hlinkClick r:id="rId7"/>
          </p:cNvPr>
          <p:cNvPicPr>
            <a:picLocks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06700" y="5435600"/>
            <a:ext cx="1027113" cy="6810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800" y="2552700"/>
            <a:ext cx="10058400" cy="49037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3" name="Рисунок 2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800" y="50800"/>
            <a:ext cx="10058400" cy="2601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873500" y="647700"/>
            <a:ext cx="3784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900">
                <a:solidFill>
                  <a:srgbClr val="FFFFFF"/>
                </a:solidFill>
                <a:latin typeface="Arial - 26"/>
              </a:rPr>
              <a:t>Опрос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3327400" y="3822700"/>
            <a:ext cx="218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>
                <a:solidFill>
                  <a:srgbClr val="00008B"/>
                </a:solidFill>
                <a:latin typeface="Arial - 49"/>
              </a:rPr>
              <a:t>Оценка: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3048000" y="4457700"/>
            <a:ext cx="246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>
                <a:solidFill>
                  <a:srgbClr val="00008B"/>
                </a:solidFill>
                <a:latin typeface="Arial - 49"/>
              </a:rPr>
              <a:t>Предмет: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5016500" y="4445000"/>
            <a:ext cx="3352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900">
                <a:solidFill>
                  <a:srgbClr val="C13F00"/>
                </a:solidFill>
                <a:latin typeface="Arial - 26"/>
              </a:rPr>
              <a:t>Информатика</a:t>
            </a:r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3898900" y="5080000"/>
            <a:ext cx="162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>
                <a:solidFill>
                  <a:srgbClr val="00008B"/>
                </a:solidFill>
                <a:latin typeface="Arial - 49"/>
              </a:rPr>
              <a:t>Дата: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50" y="138113"/>
            <a:ext cx="10128250" cy="722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17500" y="381000"/>
            <a:ext cx="9448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3CB371"/>
                </a:solidFill>
                <a:latin typeface="Times New Roman - 28"/>
              </a:rPr>
              <a:t>1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130300" y="381000"/>
            <a:ext cx="90297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3CB371"/>
                </a:solidFill>
                <a:latin typeface="Times New Roman - 28"/>
              </a:rPr>
              <a:t>Выберите параметры, которые могут быть изменены у страницы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647700" y="1651000"/>
            <a:ext cx="3263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3CB371"/>
                </a:solidFill>
                <a:latin typeface="Times New Roman - 24"/>
              </a:rPr>
              <a:t>A</a:t>
            </a:r>
            <a:endParaRPr lang="ru-RU" altLang="ru-RU" b="1">
              <a:solidFill>
                <a:srgbClr val="3CB371"/>
              </a:solidFill>
              <a:latin typeface="Times New Roman - 24"/>
            </a:endParaRP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1460500" y="1651000"/>
            <a:ext cx="32639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000000"/>
                </a:solidFill>
                <a:latin typeface="Times New Roman - 28"/>
              </a:rPr>
              <a:t>Левое поле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647700" y="2286000"/>
            <a:ext cx="5448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3CB371"/>
                </a:solidFill>
                <a:latin typeface="Times New Roman - 24"/>
              </a:rPr>
              <a:t>B</a:t>
            </a:r>
            <a:endParaRPr lang="ru-RU" altLang="ru-RU" b="1">
              <a:solidFill>
                <a:srgbClr val="3CB371"/>
              </a:solidFill>
              <a:latin typeface="Times New Roman - 24"/>
            </a:endParaRP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1460500" y="2286000"/>
            <a:ext cx="54483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000000"/>
                </a:solidFill>
                <a:latin typeface="Times New Roman - 28"/>
              </a:rPr>
              <a:t>Межстрочный интервал</a:t>
            </a: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647700" y="2921000"/>
            <a:ext cx="4279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3CB371"/>
                </a:solidFill>
                <a:latin typeface="Times New Roman - 24"/>
              </a:rPr>
              <a:t>C</a:t>
            </a:r>
            <a:endParaRPr lang="ru-RU" altLang="ru-RU" b="1">
              <a:solidFill>
                <a:srgbClr val="3CB371"/>
              </a:solidFill>
              <a:latin typeface="Times New Roman - 24"/>
            </a:endParaRP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1460500" y="2921000"/>
            <a:ext cx="42799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000000"/>
                </a:solidFill>
                <a:latin typeface="Times New Roman - 28"/>
              </a:rPr>
              <a:t>Размер страницы</a:t>
            </a:r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647700" y="3556000"/>
            <a:ext cx="3441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3CB371"/>
                </a:solidFill>
                <a:latin typeface="Times New Roman - 24"/>
              </a:rPr>
              <a:t>D</a:t>
            </a:r>
            <a:endParaRPr lang="ru-RU" altLang="ru-RU" b="1">
              <a:solidFill>
                <a:srgbClr val="3CB371"/>
              </a:solidFill>
              <a:latin typeface="Times New Roman - 24"/>
            </a:endParaRPr>
          </a:p>
        </p:txBody>
      </p:sp>
      <p:sp>
        <p:nvSpPr>
          <p:cNvPr id="21515" name="TextBox 10"/>
          <p:cNvSpPr txBox="1">
            <a:spLocks noChangeArrowheads="1"/>
          </p:cNvSpPr>
          <p:nvPr/>
        </p:nvSpPr>
        <p:spPr bwMode="auto">
          <a:xfrm>
            <a:off x="1460500" y="3556000"/>
            <a:ext cx="34417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000000"/>
                </a:solidFill>
                <a:latin typeface="Times New Roman - 28"/>
              </a:rPr>
              <a:t>Начертание</a:t>
            </a:r>
          </a:p>
        </p:txBody>
      </p:sp>
      <p:sp>
        <p:nvSpPr>
          <p:cNvPr id="21516" name="TextBox 11"/>
          <p:cNvSpPr txBox="1">
            <a:spLocks noChangeArrowheads="1"/>
          </p:cNvSpPr>
          <p:nvPr/>
        </p:nvSpPr>
        <p:spPr bwMode="auto">
          <a:xfrm>
            <a:off x="647700" y="4191000"/>
            <a:ext cx="3924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3CB371"/>
                </a:solidFill>
                <a:latin typeface="Times New Roman - 24"/>
              </a:rPr>
              <a:t>E</a:t>
            </a:r>
            <a:endParaRPr lang="ru-RU" altLang="ru-RU" b="1">
              <a:solidFill>
                <a:srgbClr val="3CB371"/>
              </a:solidFill>
              <a:latin typeface="Times New Roman - 24"/>
            </a:endParaRPr>
          </a:p>
        </p:txBody>
      </p:sp>
      <p:sp>
        <p:nvSpPr>
          <p:cNvPr id="21517" name="TextBox 12"/>
          <p:cNvSpPr txBox="1">
            <a:spLocks noChangeArrowheads="1"/>
          </p:cNvSpPr>
          <p:nvPr/>
        </p:nvSpPr>
        <p:spPr bwMode="auto">
          <a:xfrm>
            <a:off x="1460500" y="4191000"/>
            <a:ext cx="39243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000000"/>
                </a:solidFill>
                <a:latin typeface="Times New Roman - 28"/>
              </a:rPr>
              <a:t>Выравнивание</a:t>
            </a:r>
          </a:p>
        </p:txBody>
      </p:sp>
      <p:sp>
        <p:nvSpPr>
          <p:cNvPr id="21518" name="TextBox 13"/>
          <p:cNvSpPr txBox="1">
            <a:spLocks noChangeArrowheads="1"/>
          </p:cNvSpPr>
          <p:nvPr/>
        </p:nvSpPr>
        <p:spPr bwMode="auto">
          <a:xfrm>
            <a:off x="647700" y="4826000"/>
            <a:ext cx="445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3CB371"/>
                </a:solidFill>
                <a:latin typeface="Times New Roman - 24"/>
              </a:rPr>
              <a:t>F</a:t>
            </a:r>
            <a:endParaRPr lang="ru-RU" altLang="ru-RU" b="1">
              <a:solidFill>
                <a:srgbClr val="3CB371"/>
              </a:solidFill>
              <a:latin typeface="Times New Roman - 24"/>
            </a:endParaRPr>
          </a:p>
        </p:txBody>
      </p:sp>
      <p:sp>
        <p:nvSpPr>
          <p:cNvPr id="21519" name="TextBox 14"/>
          <p:cNvSpPr txBox="1">
            <a:spLocks noChangeArrowheads="1"/>
          </p:cNvSpPr>
          <p:nvPr/>
        </p:nvSpPr>
        <p:spPr bwMode="auto">
          <a:xfrm>
            <a:off x="1460500" y="4826000"/>
            <a:ext cx="44577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000000"/>
                </a:solidFill>
                <a:latin typeface="Times New Roman - 28"/>
              </a:rPr>
              <a:t>Ориентация листа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317500" y="381000"/>
            <a:ext cx="9525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000000"/>
                </a:solidFill>
                <a:latin typeface="Times New Roman - 28"/>
              </a:rPr>
              <a:t>2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130300" y="381000"/>
            <a:ext cx="90297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FF6820"/>
                </a:solidFill>
                <a:latin typeface="Times New Roman - 28"/>
              </a:rPr>
              <a:t>Выберите параметры, корторые могут быть изменены у символа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647700" y="1651000"/>
            <a:ext cx="505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Times New Roman - 24"/>
              </a:rPr>
              <a:t>A</a:t>
            </a:r>
            <a:endParaRPr lang="ru-RU" altLang="ru-RU" b="1">
              <a:solidFill>
                <a:srgbClr val="000000"/>
              </a:solidFill>
              <a:latin typeface="Times New Roman - 24"/>
            </a:endParaRP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460500" y="1651000"/>
            <a:ext cx="5054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000000"/>
                </a:solidFill>
                <a:latin typeface="Times New Roman - 28"/>
              </a:rPr>
              <a:t>Отступ первой строки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647700" y="2286000"/>
            <a:ext cx="402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Times New Roman - 24"/>
              </a:rPr>
              <a:t>B</a:t>
            </a:r>
            <a:endParaRPr lang="ru-RU" altLang="ru-RU" b="1">
              <a:solidFill>
                <a:srgbClr val="000000"/>
              </a:solidFill>
              <a:latin typeface="Times New Roman - 24"/>
            </a:endParaRP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1460500" y="2286000"/>
            <a:ext cx="40259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000000"/>
                </a:solidFill>
                <a:latin typeface="Times New Roman - 28"/>
              </a:rPr>
              <a:t>Размер символа</a:t>
            </a: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647700" y="2921000"/>
            <a:ext cx="5372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Times New Roman - 24"/>
              </a:rPr>
              <a:t>C</a:t>
            </a:r>
            <a:endParaRPr lang="ru-RU" altLang="ru-RU" b="1">
              <a:solidFill>
                <a:srgbClr val="000000"/>
              </a:solidFill>
              <a:latin typeface="Times New Roman - 24"/>
            </a:endParaRPr>
          </a:p>
        </p:txBody>
      </p:sp>
      <p:sp>
        <p:nvSpPr>
          <p:cNvPr id="22537" name="TextBox 8"/>
          <p:cNvSpPr txBox="1">
            <a:spLocks noChangeArrowheads="1"/>
          </p:cNvSpPr>
          <p:nvPr/>
        </p:nvSpPr>
        <p:spPr bwMode="auto">
          <a:xfrm>
            <a:off x="1460500" y="2921000"/>
            <a:ext cx="53721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000000"/>
                </a:solidFill>
                <a:latin typeface="Times New Roman - 28"/>
              </a:rPr>
              <a:t>Межстрочный интервал</a:t>
            </a:r>
          </a:p>
        </p:txBody>
      </p:sp>
      <p:sp>
        <p:nvSpPr>
          <p:cNvPr id="22538" name="TextBox 9"/>
          <p:cNvSpPr txBox="1">
            <a:spLocks noChangeArrowheads="1"/>
          </p:cNvSpPr>
          <p:nvPr/>
        </p:nvSpPr>
        <p:spPr bwMode="auto">
          <a:xfrm>
            <a:off x="647700" y="35560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Times New Roman - 24"/>
              </a:rPr>
              <a:t>D</a:t>
            </a:r>
            <a:endParaRPr lang="ru-RU" altLang="ru-RU" b="1">
              <a:solidFill>
                <a:srgbClr val="000000"/>
              </a:solidFill>
              <a:latin typeface="Times New Roman - 24"/>
            </a:endParaRPr>
          </a:p>
        </p:txBody>
      </p:sp>
      <p:sp>
        <p:nvSpPr>
          <p:cNvPr id="22539" name="TextBox 10"/>
          <p:cNvSpPr txBox="1">
            <a:spLocks noChangeArrowheads="1"/>
          </p:cNvSpPr>
          <p:nvPr/>
        </p:nvSpPr>
        <p:spPr bwMode="auto">
          <a:xfrm>
            <a:off x="1460500" y="3556000"/>
            <a:ext cx="2667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000000"/>
                </a:solidFill>
                <a:latin typeface="Times New Roman - 28"/>
              </a:rPr>
              <a:t>Шрифт</a:t>
            </a:r>
          </a:p>
        </p:txBody>
      </p:sp>
      <p:sp>
        <p:nvSpPr>
          <p:cNvPr id="22540" name="TextBox 11"/>
          <p:cNvSpPr txBox="1">
            <a:spLocks noChangeArrowheads="1"/>
          </p:cNvSpPr>
          <p:nvPr/>
        </p:nvSpPr>
        <p:spPr bwMode="auto">
          <a:xfrm>
            <a:off x="647700" y="4191000"/>
            <a:ext cx="398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Times New Roman - 24"/>
              </a:rPr>
              <a:t>E</a:t>
            </a:r>
            <a:endParaRPr lang="ru-RU" altLang="ru-RU" b="1">
              <a:solidFill>
                <a:srgbClr val="000000"/>
              </a:solidFill>
              <a:latin typeface="Times New Roman - 24"/>
            </a:endParaRPr>
          </a:p>
        </p:txBody>
      </p:sp>
      <p:sp>
        <p:nvSpPr>
          <p:cNvPr id="22541" name="TextBox 12"/>
          <p:cNvSpPr txBox="1">
            <a:spLocks noChangeArrowheads="1"/>
          </p:cNvSpPr>
          <p:nvPr/>
        </p:nvSpPr>
        <p:spPr bwMode="auto">
          <a:xfrm>
            <a:off x="1460500" y="4191000"/>
            <a:ext cx="3987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000000"/>
                </a:solidFill>
                <a:latin typeface="Times New Roman - 28"/>
              </a:rPr>
              <a:t>Размер шрифта</a:t>
            </a:r>
          </a:p>
        </p:txBody>
      </p:sp>
      <p:sp>
        <p:nvSpPr>
          <p:cNvPr id="22542" name="TextBox 13"/>
          <p:cNvSpPr txBox="1">
            <a:spLocks noChangeArrowheads="1"/>
          </p:cNvSpPr>
          <p:nvPr/>
        </p:nvSpPr>
        <p:spPr bwMode="auto">
          <a:xfrm>
            <a:off x="647700" y="4826000"/>
            <a:ext cx="355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Times New Roman - 24"/>
              </a:rPr>
              <a:t>F</a:t>
            </a:r>
            <a:endParaRPr lang="ru-RU" altLang="ru-RU" b="1">
              <a:solidFill>
                <a:srgbClr val="000000"/>
              </a:solidFill>
              <a:latin typeface="Times New Roman - 24"/>
            </a:endParaRPr>
          </a:p>
        </p:txBody>
      </p:sp>
      <p:sp>
        <p:nvSpPr>
          <p:cNvPr id="22543" name="TextBox 14"/>
          <p:cNvSpPr txBox="1">
            <a:spLocks noChangeArrowheads="1"/>
          </p:cNvSpPr>
          <p:nvPr/>
        </p:nvSpPr>
        <p:spPr bwMode="auto">
          <a:xfrm>
            <a:off x="1460500" y="4826000"/>
            <a:ext cx="3556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000000"/>
                </a:solidFill>
                <a:latin typeface="Times New Roman - 28"/>
              </a:rPr>
              <a:t>Размер листа</a:t>
            </a:r>
          </a:p>
        </p:txBody>
      </p:sp>
      <p:sp>
        <p:nvSpPr>
          <p:cNvPr id="22544" name="TextBox 15"/>
          <p:cNvSpPr txBox="1">
            <a:spLocks noChangeArrowheads="1"/>
          </p:cNvSpPr>
          <p:nvPr/>
        </p:nvSpPr>
        <p:spPr bwMode="auto">
          <a:xfrm>
            <a:off x="647700" y="5461000"/>
            <a:ext cx="226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Times New Roman - 24"/>
              </a:rPr>
              <a:t>G</a:t>
            </a:r>
            <a:endParaRPr lang="ru-RU" altLang="ru-RU" b="1">
              <a:solidFill>
                <a:srgbClr val="000000"/>
              </a:solidFill>
              <a:latin typeface="Times New Roman - 24"/>
            </a:endParaRPr>
          </a:p>
        </p:txBody>
      </p:sp>
      <p:sp>
        <p:nvSpPr>
          <p:cNvPr id="22545" name="TextBox 16"/>
          <p:cNvSpPr txBox="1">
            <a:spLocks noChangeArrowheads="1"/>
          </p:cNvSpPr>
          <p:nvPr/>
        </p:nvSpPr>
        <p:spPr bwMode="auto">
          <a:xfrm>
            <a:off x="1460500" y="5461000"/>
            <a:ext cx="2260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000000"/>
                </a:solidFill>
                <a:latin typeface="Times New Roman - 28"/>
              </a:rPr>
              <a:t>Цвет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17500" y="381000"/>
            <a:ext cx="9474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000000"/>
                </a:solidFill>
                <a:latin typeface="Times New Roman - 28"/>
              </a:rPr>
              <a:t>3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130300" y="381000"/>
            <a:ext cx="90297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4B0082"/>
                </a:solidFill>
                <a:latin typeface="Times New Roman - 28"/>
              </a:rPr>
              <a:t>Выберите параметры, которые могут быть изменены у абзаца 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647700" y="1651000"/>
            <a:ext cx="485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Times New Roman - 24"/>
              </a:rPr>
              <a:t>A</a:t>
            </a:r>
            <a:endParaRPr lang="ru-RU" altLang="ru-RU" b="1">
              <a:solidFill>
                <a:srgbClr val="000000"/>
              </a:solidFill>
              <a:latin typeface="Times New Roman - 24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460500" y="1651000"/>
            <a:ext cx="4851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000000"/>
                </a:solidFill>
                <a:latin typeface="Times New Roman - 28"/>
              </a:rPr>
              <a:t>Оступ слева (справа)</a:t>
            </a: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647700" y="2286000"/>
            <a:ext cx="400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Times New Roman - 24"/>
              </a:rPr>
              <a:t>B</a:t>
            </a:r>
            <a:endParaRPr lang="ru-RU" altLang="ru-RU" b="1">
              <a:solidFill>
                <a:srgbClr val="000000"/>
              </a:solidFill>
              <a:latin typeface="Times New Roman - 24"/>
            </a:endParaRP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1460500" y="2286000"/>
            <a:ext cx="4000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000000"/>
                </a:solidFill>
                <a:latin typeface="Times New Roman - 28"/>
              </a:rPr>
              <a:t>Размер шрифта</a:t>
            </a: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647700" y="2921000"/>
            <a:ext cx="5372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Times New Roman - 24"/>
              </a:rPr>
              <a:t>C</a:t>
            </a:r>
            <a:endParaRPr lang="ru-RU" altLang="ru-RU" b="1">
              <a:solidFill>
                <a:srgbClr val="000000"/>
              </a:solidFill>
              <a:latin typeface="Times New Roman - 24"/>
            </a:endParaRPr>
          </a:p>
        </p:txBody>
      </p:sp>
      <p:sp>
        <p:nvSpPr>
          <p:cNvPr id="23561" name="TextBox 8"/>
          <p:cNvSpPr txBox="1">
            <a:spLocks noChangeArrowheads="1"/>
          </p:cNvSpPr>
          <p:nvPr/>
        </p:nvSpPr>
        <p:spPr bwMode="auto">
          <a:xfrm>
            <a:off x="1460500" y="2921000"/>
            <a:ext cx="53721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000000"/>
                </a:solidFill>
                <a:latin typeface="Times New Roman - 28"/>
              </a:rPr>
              <a:t>Межстрочный интервал</a:t>
            </a:r>
          </a:p>
        </p:txBody>
      </p:sp>
      <p:sp>
        <p:nvSpPr>
          <p:cNvPr id="23562" name="TextBox 9"/>
          <p:cNvSpPr txBox="1">
            <a:spLocks noChangeArrowheads="1"/>
          </p:cNvSpPr>
          <p:nvPr/>
        </p:nvSpPr>
        <p:spPr bwMode="auto">
          <a:xfrm>
            <a:off x="647700" y="3556000"/>
            <a:ext cx="530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Times New Roman - 24"/>
              </a:rPr>
              <a:t>D</a:t>
            </a:r>
            <a:endParaRPr lang="ru-RU" altLang="ru-RU" b="1">
              <a:solidFill>
                <a:srgbClr val="000000"/>
              </a:solidFill>
              <a:latin typeface="Times New Roman - 24"/>
            </a:endParaRPr>
          </a:p>
        </p:txBody>
      </p:sp>
      <p:sp>
        <p:nvSpPr>
          <p:cNvPr id="23563" name="TextBox 10"/>
          <p:cNvSpPr txBox="1">
            <a:spLocks noChangeArrowheads="1"/>
          </p:cNvSpPr>
          <p:nvPr/>
        </p:nvSpPr>
        <p:spPr bwMode="auto">
          <a:xfrm>
            <a:off x="1460500" y="3556000"/>
            <a:ext cx="5308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000000"/>
                </a:solidFill>
                <a:latin typeface="Times New Roman - 28"/>
              </a:rPr>
              <a:t>Интервал перед и после</a:t>
            </a:r>
          </a:p>
        </p:txBody>
      </p:sp>
      <p:sp>
        <p:nvSpPr>
          <p:cNvPr id="23564" name="TextBox 11"/>
          <p:cNvSpPr txBox="1">
            <a:spLocks noChangeArrowheads="1"/>
          </p:cNvSpPr>
          <p:nvPr/>
        </p:nvSpPr>
        <p:spPr bwMode="auto">
          <a:xfrm>
            <a:off x="647700" y="4191000"/>
            <a:ext cx="363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Times New Roman - 24"/>
              </a:rPr>
              <a:t>E</a:t>
            </a:r>
            <a:endParaRPr lang="ru-RU" altLang="ru-RU" b="1">
              <a:solidFill>
                <a:srgbClr val="000000"/>
              </a:solidFill>
              <a:latin typeface="Times New Roman - 24"/>
            </a:endParaRPr>
          </a:p>
        </p:txBody>
      </p:sp>
      <p:sp>
        <p:nvSpPr>
          <p:cNvPr id="23565" name="TextBox 12"/>
          <p:cNvSpPr txBox="1">
            <a:spLocks noChangeArrowheads="1"/>
          </p:cNvSpPr>
          <p:nvPr/>
        </p:nvSpPr>
        <p:spPr bwMode="auto">
          <a:xfrm>
            <a:off x="1460500" y="4191000"/>
            <a:ext cx="3632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000000"/>
                </a:solidFill>
                <a:latin typeface="Times New Roman - 28"/>
              </a:rPr>
              <a:t>Цвет шрифта</a:t>
            </a:r>
          </a:p>
        </p:txBody>
      </p:sp>
      <p:sp>
        <p:nvSpPr>
          <p:cNvPr id="23566" name="TextBox 13"/>
          <p:cNvSpPr txBox="1">
            <a:spLocks noChangeArrowheads="1"/>
          </p:cNvSpPr>
          <p:nvPr/>
        </p:nvSpPr>
        <p:spPr bwMode="auto">
          <a:xfrm>
            <a:off x="647700" y="4826000"/>
            <a:ext cx="500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Times New Roman - 24"/>
              </a:rPr>
              <a:t>F</a:t>
            </a:r>
            <a:endParaRPr lang="ru-RU" altLang="ru-RU" b="1">
              <a:solidFill>
                <a:srgbClr val="000000"/>
              </a:solidFill>
              <a:latin typeface="Times New Roman - 24"/>
            </a:endParaRPr>
          </a:p>
        </p:txBody>
      </p:sp>
      <p:sp>
        <p:nvSpPr>
          <p:cNvPr id="23567" name="TextBox 14"/>
          <p:cNvSpPr txBox="1">
            <a:spLocks noChangeArrowheads="1"/>
          </p:cNvSpPr>
          <p:nvPr/>
        </p:nvSpPr>
        <p:spPr bwMode="auto">
          <a:xfrm>
            <a:off x="1460500" y="4826000"/>
            <a:ext cx="5003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000000"/>
                </a:solidFill>
                <a:latin typeface="Times New Roman - 28"/>
              </a:rPr>
              <a:t>Отступ первой строки</a:t>
            </a:r>
          </a:p>
        </p:txBody>
      </p:sp>
      <p:sp>
        <p:nvSpPr>
          <p:cNvPr id="23568" name="TextBox 15"/>
          <p:cNvSpPr txBox="1">
            <a:spLocks noChangeArrowheads="1"/>
          </p:cNvSpPr>
          <p:nvPr/>
        </p:nvSpPr>
        <p:spPr bwMode="auto">
          <a:xfrm>
            <a:off x="647700" y="54610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Times New Roman - 24"/>
              </a:rPr>
              <a:t>G</a:t>
            </a:r>
            <a:endParaRPr lang="ru-RU" altLang="ru-RU" b="1">
              <a:solidFill>
                <a:srgbClr val="000000"/>
              </a:solidFill>
              <a:latin typeface="Times New Roman - 24"/>
            </a:endParaRPr>
          </a:p>
        </p:txBody>
      </p:sp>
      <p:sp>
        <p:nvSpPr>
          <p:cNvPr id="23569" name="TextBox 16"/>
          <p:cNvSpPr txBox="1">
            <a:spLocks noChangeArrowheads="1"/>
          </p:cNvSpPr>
          <p:nvPr/>
        </p:nvSpPr>
        <p:spPr bwMode="auto">
          <a:xfrm>
            <a:off x="1460500" y="5461000"/>
            <a:ext cx="5334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000000"/>
                </a:solidFill>
                <a:latin typeface="Times New Roman - 28"/>
              </a:rPr>
              <a:t>Выравнивание по краю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17500" y="381000"/>
            <a:ext cx="1219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000000"/>
                </a:solidFill>
                <a:latin typeface="Times New Roman - 28"/>
              </a:rPr>
              <a:t>4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647700" y="1244600"/>
            <a:ext cx="849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Times New Roman - 24"/>
              </a:rPr>
              <a:t>A</a:t>
            </a:r>
            <a:endParaRPr lang="ru-RU" altLang="ru-RU" b="1">
              <a:solidFill>
                <a:srgbClr val="000000"/>
              </a:solidFill>
              <a:latin typeface="Times New Roman - 24"/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460500" y="1244600"/>
            <a:ext cx="84963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FF6820"/>
                </a:solidFill>
                <a:latin typeface="Times New Roman - 28"/>
              </a:rPr>
              <a:t>Я знаю правила и приёмы форматирования символов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647700" y="1879600"/>
            <a:ext cx="8216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Times New Roman - 24"/>
              </a:rPr>
              <a:t>B</a:t>
            </a:r>
            <a:endParaRPr lang="ru-RU" altLang="ru-RU" b="1">
              <a:solidFill>
                <a:srgbClr val="000000"/>
              </a:solidFill>
              <a:latin typeface="Times New Roman - 24"/>
            </a:endParaRP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1460500" y="1879600"/>
            <a:ext cx="82169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0000FF"/>
                </a:solidFill>
                <a:latin typeface="Times New Roman - 28"/>
              </a:rPr>
              <a:t>Я знаю правила и приёмы форматирования абзацев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647700" y="2514600"/>
            <a:ext cx="8293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Times New Roman - 24"/>
              </a:rPr>
              <a:t>C</a:t>
            </a:r>
            <a:endParaRPr lang="ru-RU" altLang="ru-RU" b="1">
              <a:solidFill>
                <a:srgbClr val="000000"/>
              </a:solidFill>
              <a:latin typeface="Times New Roman - 24"/>
            </a:endParaRP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1460500" y="2514600"/>
            <a:ext cx="82931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4B0082"/>
                </a:solidFill>
                <a:latin typeface="Times New Roman - 28"/>
              </a:rPr>
              <a:t>Я знаю правила и приёмы форматирования страниц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914400" y="1651000"/>
            <a:ext cx="47736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700">
                <a:solidFill>
                  <a:srgbClr val="0000FF"/>
                </a:solidFill>
                <a:latin typeface="Comic Sans MS - 36"/>
              </a:rPr>
              <a:t>Домашнее задание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425700" y="2717800"/>
            <a:ext cx="12557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700">
                <a:solidFill>
                  <a:srgbClr val="0000FF"/>
                </a:solidFill>
                <a:latin typeface="Comic Sans MS - 36"/>
              </a:rPr>
              <a:t>§15</a:t>
            </a:r>
          </a:p>
        </p:txBody>
      </p:sp>
      <p:pic>
        <p:nvPicPr>
          <p:cNvPr id="25604" name="Рисунок 3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84800" y="1562100"/>
            <a:ext cx="4183063" cy="2667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800" y="2552700"/>
            <a:ext cx="10058400" cy="49037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099" name="Рисунок 2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800" y="50800"/>
            <a:ext cx="10058400" cy="2601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028700" y="647700"/>
            <a:ext cx="9017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900">
                <a:solidFill>
                  <a:srgbClr val="FFFFFF"/>
                </a:solidFill>
                <a:latin typeface="Arial - 26"/>
              </a:rPr>
              <a:t>Тест "Текстовые редакторы"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327400" y="3822700"/>
            <a:ext cx="218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>
                <a:solidFill>
                  <a:srgbClr val="00008B"/>
                </a:solidFill>
                <a:latin typeface="Arial - 49"/>
              </a:rPr>
              <a:t>Оценка: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5016500" y="3822700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900">
                <a:solidFill>
                  <a:srgbClr val="C13F00"/>
                </a:solidFill>
                <a:latin typeface="Arial - 26"/>
              </a:rPr>
              <a:t>«grade»</a:t>
            </a:r>
            <a:endParaRPr lang="ru-RU" altLang="ru-RU" sz="1900">
              <a:solidFill>
                <a:srgbClr val="C13F00"/>
              </a:solidFill>
              <a:latin typeface="Arial - 26"/>
            </a:endParaRP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3048000" y="4457700"/>
            <a:ext cx="246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>
                <a:solidFill>
                  <a:srgbClr val="00008B"/>
                </a:solidFill>
                <a:latin typeface="Arial - 49"/>
              </a:rPr>
              <a:t>Предмет:</a:t>
            </a: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5016500" y="4445000"/>
            <a:ext cx="3352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900">
                <a:solidFill>
                  <a:srgbClr val="C13F00"/>
                </a:solidFill>
                <a:latin typeface="Arial - 26"/>
              </a:rPr>
              <a:t>Информатика</a:t>
            </a: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3898900" y="5080000"/>
            <a:ext cx="162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>
                <a:solidFill>
                  <a:srgbClr val="00008B"/>
                </a:solidFill>
                <a:latin typeface="Arial - 49"/>
              </a:rPr>
              <a:t>Дата:</a:t>
            </a:r>
          </a:p>
        </p:txBody>
      </p:sp>
      <p:sp>
        <p:nvSpPr>
          <p:cNvPr id="4106" name="TextBox 9"/>
          <p:cNvSpPr txBox="1">
            <a:spLocks noChangeArrowheads="1"/>
          </p:cNvSpPr>
          <p:nvPr/>
        </p:nvSpPr>
        <p:spPr bwMode="auto">
          <a:xfrm>
            <a:off x="5016500" y="5067300"/>
            <a:ext cx="1854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900">
                <a:solidFill>
                  <a:srgbClr val="C13F00"/>
                </a:solidFill>
                <a:latin typeface="Arial - 26"/>
              </a:rPr>
              <a:t>«date»</a:t>
            </a:r>
            <a:endParaRPr lang="ru-RU" altLang="ru-RU" sz="1900">
              <a:solidFill>
                <a:srgbClr val="C13F00"/>
              </a:solidFill>
              <a:latin typeface="Arial - 2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17500" y="381000"/>
            <a:ext cx="949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  <a:latin typeface="Arial - 24"/>
              </a:rPr>
              <a:t>1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130300" y="381000"/>
            <a:ext cx="9029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  <a:latin typeface="Arial - 24"/>
              </a:rPr>
              <a:t>Текстовый редактор - программа, предназначенная для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647700" y="1155700"/>
            <a:ext cx="8293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Arial - 24"/>
              </a:rPr>
              <a:t>A</a:t>
            </a:r>
            <a:endParaRPr lang="ru-RU" altLang="ru-RU" b="1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460500" y="1155700"/>
            <a:ext cx="829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  <a:latin typeface="Arial - 24"/>
              </a:rPr>
              <a:t>создания, редактирования и форматирования текстовой информации;работы с изображениями в процессе создания игровых программ;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647700" y="2438400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Arial - 24"/>
              </a:rPr>
              <a:t>B</a:t>
            </a:r>
            <a:endParaRPr lang="ru-RU" altLang="ru-RU" b="1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1460500" y="2438400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  <a:latin typeface="Arial - 24"/>
              </a:rPr>
              <a:t>работы с изображениями в процессе создания игровых программ;</a:t>
            </a: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647700" y="3352800"/>
            <a:ext cx="712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Arial - 24"/>
              </a:rPr>
              <a:t>C</a:t>
            </a:r>
            <a:endParaRPr lang="ru-RU" altLang="ru-RU" b="1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1460500" y="3352800"/>
            <a:ext cx="712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  <a:latin typeface="Arial - 24"/>
              </a:rPr>
              <a:t>управление ресурсами ПК при создании документов;</a:t>
            </a:r>
          </a:p>
        </p:txBody>
      </p:sp>
      <p:sp>
        <p:nvSpPr>
          <p:cNvPr id="5130" name="TextBox 9"/>
          <p:cNvSpPr txBox="1">
            <a:spLocks noChangeArrowheads="1"/>
          </p:cNvSpPr>
          <p:nvPr/>
        </p:nvSpPr>
        <p:spPr bwMode="auto">
          <a:xfrm>
            <a:off x="647700" y="3898900"/>
            <a:ext cx="831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Arial - 24"/>
              </a:rPr>
              <a:t>D</a:t>
            </a:r>
            <a:endParaRPr lang="ru-RU" altLang="ru-RU" b="1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5131" name="TextBox 10"/>
          <p:cNvSpPr txBox="1">
            <a:spLocks noChangeArrowheads="1"/>
          </p:cNvSpPr>
          <p:nvPr/>
        </p:nvSpPr>
        <p:spPr bwMode="auto">
          <a:xfrm>
            <a:off x="1460500" y="3898900"/>
            <a:ext cx="831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  <a:latin typeface="Arial - 24"/>
              </a:rPr>
              <a:t>автоматического перевода с символьных языков в машинные коды;</a:t>
            </a:r>
          </a:p>
        </p:txBody>
      </p:sp>
      <p:pic>
        <p:nvPicPr>
          <p:cNvPr id="5132" name="Рисунок 11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323600">
            <a:off x="6591300" y="4787900"/>
            <a:ext cx="1905000" cy="18669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317500" y="381000"/>
            <a:ext cx="949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  <a:latin typeface="Arial - 24"/>
              </a:rPr>
              <a:t>2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1130300" y="381000"/>
            <a:ext cx="9029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  <a:latin typeface="Arial - 24"/>
              </a:rPr>
              <a:t>В ряду "символ" - ... - "строка" - "фрагмент текста" пропущено: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647700" y="15240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Arial - 24"/>
              </a:rPr>
              <a:t>A</a:t>
            </a:r>
            <a:endParaRPr lang="ru-RU" altLang="ru-RU" b="1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1460500" y="15240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  <a:latin typeface="Arial - 24"/>
              </a:rPr>
              <a:t>"слово";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647700" y="2070100"/>
            <a:ext cx="2628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Arial - 24"/>
              </a:rPr>
              <a:t>B</a:t>
            </a:r>
            <a:endParaRPr lang="ru-RU" altLang="ru-RU" b="1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1460500" y="2070100"/>
            <a:ext cx="2628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  <a:latin typeface="Arial - 24"/>
              </a:rPr>
              <a:t>"абзац";</a:t>
            </a:r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647700" y="2616200"/>
            <a:ext cx="317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Arial - 24"/>
              </a:rPr>
              <a:t>C</a:t>
            </a:r>
            <a:endParaRPr lang="ru-RU" altLang="ru-RU" b="1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1460500" y="2616200"/>
            <a:ext cx="317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  <a:latin typeface="Arial - 24"/>
              </a:rPr>
              <a:t>"страница";</a:t>
            </a:r>
          </a:p>
        </p:txBody>
      </p:sp>
      <p:sp>
        <p:nvSpPr>
          <p:cNvPr id="6154" name="TextBox 9"/>
          <p:cNvSpPr txBox="1">
            <a:spLocks noChangeArrowheads="1"/>
          </p:cNvSpPr>
          <p:nvPr/>
        </p:nvSpPr>
        <p:spPr bwMode="auto">
          <a:xfrm>
            <a:off x="647700" y="3162300"/>
            <a:ext cx="254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Arial - 24"/>
              </a:rPr>
              <a:t>D</a:t>
            </a:r>
            <a:endParaRPr lang="ru-RU" altLang="ru-RU" b="1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6155" name="TextBox 10"/>
          <p:cNvSpPr txBox="1">
            <a:spLocks noChangeArrowheads="1"/>
          </p:cNvSpPr>
          <p:nvPr/>
        </p:nvSpPr>
        <p:spPr bwMode="auto">
          <a:xfrm>
            <a:off x="1460500" y="3162300"/>
            <a:ext cx="254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  <a:latin typeface="Arial - 24"/>
              </a:rPr>
              <a:t>"текст".</a:t>
            </a:r>
          </a:p>
        </p:txBody>
      </p:sp>
      <p:pic>
        <p:nvPicPr>
          <p:cNvPr id="6156" name="Рисунок 11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89400">
            <a:off x="4241800" y="2349500"/>
            <a:ext cx="3390900" cy="24003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317500" y="381000"/>
            <a:ext cx="949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  <a:latin typeface="Arial - 24"/>
              </a:rPr>
              <a:t>3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130300" y="381000"/>
            <a:ext cx="9029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  <a:latin typeface="Arial - 24"/>
              </a:rPr>
              <a:t>К числу основных функций текстового редактора относятся: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647700" y="1524000"/>
            <a:ext cx="8293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Arial - 24"/>
              </a:rPr>
              <a:t>A</a:t>
            </a:r>
            <a:endParaRPr lang="ru-RU" altLang="ru-RU" b="1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1460500" y="1524000"/>
            <a:ext cx="8293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  <a:latin typeface="Arial - 24"/>
              </a:rPr>
              <a:t>копирование, перемещение, уничтожение и сортировка фрагментов текста;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647700" y="2438400"/>
            <a:ext cx="749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Arial - 24"/>
              </a:rPr>
              <a:t>B</a:t>
            </a:r>
            <a:endParaRPr lang="ru-RU" altLang="ru-RU" b="1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1460500" y="2438400"/>
            <a:ext cx="749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  <a:latin typeface="Arial - 24"/>
              </a:rPr>
              <a:t>создание, редактирование, сохранение и печать текстов;</a:t>
            </a: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647700" y="2984500"/>
            <a:ext cx="5168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Arial - 24"/>
              </a:rPr>
              <a:t>C</a:t>
            </a:r>
            <a:endParaRPr lang="ru-RU" altLang="ru-RU" b="1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7177" name="TextBox 8"/>
          <p:cNvSpPr txBox="1">
            <a:spLocks noChangeArrowheads="1"/>
          </p:cNvSpPr>
          <p:nvPr/>
        </p:nvSpPr>
        <p:spPr bwMode="auto">
          <a:xfrm>
            <a:off x="1460500" y="2984500"/>
            <a:ext cx="5168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  <a:latin typeface="Arial - 24"/>
              </a:rPr>
              <a:t>строгое соблюдение правописания;</a:t>
            </a:r>
          </a:p>
        </p:txBody>
      </p:sp>
      <p:sp>
        <p:nvSpPr>
          <p:cNvPr id="7178" name="TextBox 9"/>
          <p:cNvSpPr txBox="1">
            <a:spLocks noChangeArrowheads="1"/>
          </p:cNvSpPr>
          <p:nvPr/>
        </p:nvSpPr>
        <p:spPr bwMode="auto">
          <a:xfrm>
            <a:off x="647700" y="3530600"/>
            <a:ext cx="831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000000"/>
                </a:solidFill>
                <a:latin typeface="Arial - 24"/>
              </a:rPr>
              <a:t>D</a:t>
            </a:r>
            <a:endParaRPr lang="ru-RU" altLang="ru-RU" b="1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7179" name="TextBox 10"/>
          <p:cNvSpPr txBox="1">
            <a:spLocks noChangeArrowheads="1"/>
          </p:cNvSpPr>
          <p:nvPr/>
        </p:nvSpPr>
        <p:spPr bwMode="auto">
          <a:xfrm>
            <a:off x="1460500" y="3530600"/>
            <a:ext cx="8318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  <a:latin typeface="Arial - 24"/>
              </a:rPr>
              <a:t>автоматическая обработка информации, представленной в текстовых файлах.</a:t>
            </a:r>
          </a:p>
        </p:txBody>
      </p:sp>
      <p:pic>
        <p:nvPicPr>
          <p:cNvPr id="7180" name="Рисунок 11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4394200"/>
            <a:ext cx="6223000" cy="27400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00" y="-139700"/>
            <a:ext cx="10160000" cy="76247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6200" y="-63500"/>
            <a:ext cx="10645775" cy="71008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98800" y="101600"/>
            <a:ext cx="3914775" cy="67960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345</Words>
  <Application>Microsoft Office PowerPoint</Application>
  <PresentationFormat>Произвольный</PresentationFormat>
  <Paragraphs>116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41" baseType="lpstr">
      <vt:lpstr>Calibri</vt:lpstr>
      <vt:lpstr>Arial</vt:lpstr>
      <vt:lpstr>Times New Roman - 48</vt:lpstr>
      <vt:lpstr>Comic Sans MS - 26</vt:lpstr>
      <vt:lpstr>Comic Sans MS - 36</vt:lpstr>
      <vt:lpstr>Arial - 26</vt:lpstr>
      <vt:lpstr>Arial - 49</vt:lpstr>
      <vt:lpstr>Arial - 24</vt:lpstr>
      <vt:lpstr>Comic Sans MS - 28</vt:lpstr>
      <vt:lpstr>Symbol - 36</vt:lpstr>
      <vt:lpstr>Calibri - 36</vt:lpstr>
      <vt:lpstr>Comic Sans MS - 48</vt:lpstr>
      <vt:lpstr>Arial - 48</vt:lpstr>
      <vt:lpstr>Arial Black - 72</vt:lpstr>
      <vt:lpstr>Times New Roman - 28</vt:lpstr>
      <vt:lpstr>Times New Roman - 24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Кочетов Виталий Александрович</dc:creator>
  <cp:lastModifiedBy>re</cp:lastModifiedBy>
  <cp:revision>4</cp:revision>
  <dcterms:created xsi:type="dcterms:W3CDTF">2015-04-27T05:16:20Z</dcterms:created>
  <dcterms:modified xsi:type="dcterms:W3CDTF">2015-10-31T18:59:08Z</dcterms:modified>
</cp:coreProperties>
</file>