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57" r:id="rId4"/>
    <p:sldId id="258" r:id="rId5"/>
    <p:sldId id="259" r:id="rId6"/>
    <p:sldId id="260" r:id="rId7"/>
    <p:sldId id="261" r:id="rId8"/>
    <p:sldId id="292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95" r:id="rId19"/>
    <p:sldId id="276" r:id="rId20"/>
    <p:sldId id="277" r:id="rId21"/>
    <p:sldId id="278" r:id="rId22"/>
    <p:sldId id="279" r:id="rId23"/>
    <p:sldId id="280" r:id="rId24"/>
    <p:sldId id="281" r:id="rId25"/>
    <p:sldId id="293" r:id="rId26"/>
    <p:sldId id="294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6" r:id="rId35"/>
    <p:sldId id="297" r:id="rId36"/>
    <p:sldId id="300" r:id="rId37"/>
    <p:sldId id="301" r:id="rId38"/>
    <p:sldId id="302" r:id="rId39"/>
    <p:sldId id="303" r:id="rId40"/>
    <p:sldId id="304" r:id="rId41"/>
    <p:sldId id="305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FD6EE5-C450-4F9A-83AC-44BE59948FF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4E569B-C816-4897-A2D3-2F1AB5F4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slide" Target="slide3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29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31" Type="http://schemas.openxmlformats.org/officeDocument/2006/relationships/slide" Target="slide3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slide" Target="slide29.xml"/><Relationship Id="rId30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0.xml"/><Relationship Id="rId5" Type="http://schemas.openxmlformats.org/officeDocument/2006/relationships/slide" Target="slide39.xml"/><Relationship Id="rId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24555">
            <a:off x="636604" y="1420128"/>
            <a:ext cx="7772400" cy="218373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Лингвистическая игра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3" y="4653136"/>
            <a:ext cx="2300571" cy="172819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Попова Л.В.,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у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читель русского языка и литературы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МБОУ </a:t>
            </a:r>
          </a:p>
          <a:p>
            <a:pPr algn="ctr"/>
            <a:r>
              <a:rPr lang="ru-RU" sz="1600" smtClean="0">
                <a:solidFill>
                  <a:schemeClr val="tx1"/>
                </a:solidFill>
                <a:latin typeface="Arial Black" pitchFamily="34" charset="0"/>
              </a:rPr>
              <a:t>«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СОШ №</a:t>
            </a:r>
            <a:r>
              <a:rPr lang="ru-RU" sz="1600" smtClean="0">
                <a:solidFill>
                  <a:schemeClr val="tx1"/>
                </a:solidFill>
                <a:latin typeface="Arial Black" pitchFamily="34" charset="0"/>
              </a:rPr>
              <a:t>40»</a:t>
            </a:r>
          </a:p>
          <a:p>
            <a:pPr algn="ctr"/>
            <a:r>
              <a:rPr lang="ru-RU" sz="160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г. Череповец</a:t>
            </a: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 rot="21130771">
            <a:off x="874776" y="3837432"/>
            <a:ext cx="7772400" cy="914400"/>
          </a:xfrm>
          <a:prstGeom prst="rect">
            <a:avLst/>
          </a:prstGeom>
        </p:spPr>
        <p:txBody>
          <a:bodyPr vert="horz" lIns="182880" tIns="0">
            <a:normAutofit fontScale="77500" lnSpcReduction="2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6 класс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Подберите антонимы</a:t>
            </a:r>
            <a:endParaRPr lang="ru-RU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708920"/>
            <a:ext cx="7772400" cy="189051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Широкий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Твёрдый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Старый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Скучный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Неряшливый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Укажите верное толкование слова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Arial Black" pitchFamily="34" charset="0"/>
              </a:rPr>
              <a:t>Батальный</a:t>
            </a:r>
            <a:endParaRPr lang="ru-RU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7772400" cy="914400"/>
          </a:xfrm>
        </p:spPr>
        <p:txBody>
          <a:bodyPr>
            <a:noAutofit/>
          </a:bodyPr>
          <a:lstStyle/>
          <a:p>
            <a:pPr marL="493776" indent="-457200" algn="ctr">
              <a:buAutoNum type="arabicPeriod"/>
            </a:pP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Отеческий</a:t>
            </a:r>
          </a:p>
          <a:p>
            <a:pPr marL="493776" indent="-457200" algn="ctr">
              <a:buAutoNum type="arabicPeriod"/>
            </a:pP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Командующий</a:t>
            </a:r>
          </a:p>
          <a:p>
            <a:pPr marL="493776" indent="-457200" algn="ctr">
              <a:buAutoNum type="arabicPeriod"/>
            </a:pP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Военный</a:t>
            </a:r>
          </a:p>
          <a:p>
            <a:pPr marL="493776" indent="-457200" algn="ctr">
              <a:buAutoNum type="arabicPeriod"/>
            </a:pP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Нарядный</a:t>
            </a:r>
          </a:p>
          <a:p>
            <a:pPr marL="493776" indent="-457200" algn="ctr"/>
            <a:endParaRPr lang="ru-RU" sz="44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лексическому значению определить слово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708920"/>
            <a:ext cx="7772400" cy="18905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1) Лестное замечание в адрес кого-либо, похвала</a:t>
            </a:r>
          </a:p>
          <a:p>
            <a:pPr algn="ctr"/>
            <a:r>
              <a:rPr lang="ru-RU" sz="4000" dirty="0" smtClean="0">
                <a:solidFill>
                  <a:schemeClr val="accent1"/>
                </a:solidFill>
                <a:latin typeface="Arial Black" pitchFamily="34" charset="0"/>
              </a:rPr>
              <a:t>2) Неожиданный подарок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3)Полный набор столовой или чайной посуды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8722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Перевёртыши антонимы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636912"/>
            <a:ext cx="7772400" cy="196252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Мышка в босоножках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Король Хохотун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Собачья конура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Крестьянка на тыкве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5841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Дайте определение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Фразеология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Фразеологизм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5841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Дайте объяснение фразеологизмам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708920"/>
            <a:ext cx="7772400" cy="273630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Клевать носом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Вставлять палки в колёса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Назвать фразеологизмы со значением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«бездельничать»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6561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Подобрать пару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672" y="2708920"/>
          <a:ext cx="6096000" cy="3384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7303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На руках носить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Своим горбом жить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9618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Камень за пазухой держать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Держать в ежовых рукавицах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303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Сидеть сложа руки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С открытой душой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9618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На чужой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шее сидеть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Не покладая рук работать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 помощью мимики 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и жестов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покажите фразеологизм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68760"/>
            <a:ext cx="7772400" cy="10081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Дайте определение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err="1" smtClean="0">
                <a:solidFill>
                  <a:srgbClr val="002060"/>
                </a:solidFill>
                <a:latin typeface="Arial Black" pitchFamily="34" charset="0"/>
              </a:rPr>
              <a:t>Морфемика</a:t>
            </a:r>
            <a:endParaRPr lang="ru-RU" sz="4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Словообразование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945935">
            <a:off x="722376" y="1196752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Arial Black" pitchFamily="34" charset="0"/>
              </a:rPr>
              <a:t>1 тур</a:t>
            </a:r>
            <a:endParaRPr lang="ru-RU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684853">
            <a:off x="722376" y="368503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Разделы русского языка</a:t>
            </a:r>
            <a:endParaRPr lang="ru-RU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26" descr="ко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484784"/>
            <a:ext cx="9366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6561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Разберите по составу слова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852936"/>
            <a:ext cx="7772400" cy="28803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Снег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Зимний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Лепим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Восстановите словообразовательную цепочку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Сухой-…-засушливость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Небо-…-небесный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14401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Кто лишний?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204864"/>
            <a:ext cx="7772400" cy="23945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Вода, водитель, наводнение</a:t>
            </a:r>
          </a:p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Рисунок, рисовый, зарисовка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Горец, горе, гористый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0081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Придумать слово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-с приставкой </a:t>
            </a:r>
            <a:r>
              <a:rPr lang="ru-RU" sz="4400" dirty="0" err="1" smtClean="0">
                <a:solidFill>
                  <a:srgbClr val="002060"/>
                </a:solidFill>
                <a:latin typeface="Arial Black" pitchFamily="34" charset="0"/>
              </a:rPr>
              <a:t>тре</a:t>
            </a:r>
            <a:endParaRPr lang="ru-RU" sz="4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-с суффиксом ком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052736"/>
            <a:ext cx="7772400" cy="25962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Перечислите все самостоятельные части речи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052736"/>
            <a:ext cx="7772400" cy="42484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Определите часть речи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Из-за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Лапища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Если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Назовите слова разных частей речи,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276872"/>
            <a:ext cx="7772400" cy="232256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но с общим корнем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синь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звон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Из слова «ворот»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276872"/>
            <a:ext cx="7772400" cy="232256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получите 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2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 существительных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 морфологическим признакам определите часть речи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24944"/>
            <a:ext cx="7772400" cy="1674488"/>
          </a:xfrm>
        </p:spPr>
        <p:txBody>
          <a:bodyPr>
            <a:noAutofit/>
          </a:bodyPr>
          <a:lstStyle/>
          <a:p>
            <a:pPr marL="493776" indent="-457200" algn="ctr">
              <a:buAutoNum type="arabicParenR"/>
            </a:pP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2 </a:t>
            </a:r>
            <a:r>
              <a:rPr lang="ru-RU" sz="4400" dirty="0" err="1" smtClean="0">
                <a:solidFill>
                  <a:srgbClr val="002060"/>
                </a:solidFill>
                <a:latin typeface="Arial Black" pitchFamily="34" charset="0"/>
              </a:rPr>
              <a:t>скл.,ед.ч.,нулевое</a:t>
            </a: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 окончание</a:t>
            </a:r>
          </a:p>
          <a:p>
            <a:pPr marL="493776" indent="-457200" algn="ctr">
              <a:buAutoNum type="arabicParenR"/>
            </a:pP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 -</a:t>
            </a:r>
            <a:r>
              <a:rPr lang="ru-RU" sz="4400" dirty="0" err="1" smtClean="0">
                <a:solidFill>
                  <a:srgbClr val="002060"/>
                </a:solidFill>
                <a:latin typeface="Arial Black" pitchFamily="34" charset="0"/>
              </a:rPr>
              <a:t>ие</a:t>
            </a: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 окончание</a:t>
            </a:r>
          </a:p>
          <a:p>
            <a:pPr marL="493776" indent="-457200" algn="ctr">
              <a:buAutoNum type="arabicParenR"/>
            </a:pPr>
            <a:r>
              <a:rPr lang="ru-RU" sz="4400" dirty="0" err="1" smtClean="0">
                <a:solidFill>
                  <a:srgbClr val="002060"/>
                </a:solidFill>
                <a:latin typeface="Arial Black" pitchFamily="34" charset="0"/>
              </a:rPr>
              <a:t>наст.вр</a:t>
            </a: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., 3л., ед.ч.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412776"/>
            <a:ext cx="77724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Дайте определение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Синтаксис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Пунктуация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6193" y="908720"/>
            <a:ext cx="7772400" cy="50405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«Разделы русского языка»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844824"/>
            <a:ext cx="7772400" cy="43924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6" y="1916830"/>
          <a:ext cx="7848876" cy="432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6"/>
                <a:gridCol w="1008112"/>
                <a:gridCol w="1008112"/>
                <a:gridCol w="1008112"/>
                <a:gridCol w="936104"/>
                <a:gridCol w="79209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Фонетика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" action="ppaction://hlinkshowjump?jump=nextslide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3" action="ppaction://hlinksldjump"/>
                        </a:rPr>
                        <a:t>20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4" action="ppaction://hlinksldjump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5" action="ppaction://hlinksldjump"/>
                        </a:rPr>
                        <a:t>40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6" action="ppaction://hlinksldjump"/>
                        </a:rPr>
                        <a:t>50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Лексика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7" action="ppaction://hlinksldjump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8" action="ppaction://hlinksldjump"/>
                        </a:rPr>
                        <a:t>20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9" action="ppaction://hlinksldjump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0" action="ppaction://hlinksldjump"/>
                        </a:rPr>
                        <a:t>40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1" action="ppaction://hlinksldjump"/>
                        </a:rPr>
                        <a:t>50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Фразеология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2" action="ppaction://hlinksldjump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3" action="ppaction://hlinksldjump"/>
                        </a:rPr>
                        <a:t>20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4" action="ppaction://hlinksldjump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5" action="ppaction://hlinksldjump"/>
                        </a:rPr>
                        <a:t>40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6" action="ppaction://hlinksldjump"/>
                        </a:rPr>
                        <a:t>50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Морфемика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7" action="ppaction://hlinksldjump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8" action="ppaction://hlinksldjump"/>
                        </a:rPr>
                        <a:t>20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19" action="ppaction://hlinksldjump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0" action="ppaction://hlinksldjump"/>
                        </a:rPr>
                        <a:t>40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1" action="ppaction://hlinksldjump"/>
                        </a:rPr>
                        <a:t>50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Морфология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2" action="ppaction://hlinksldjump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3" action="ppaction://hlinksldjump"/>
                        </a:rPr>
                        <a:t>20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4" action="ppaction://hlinksldjump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5" action="ppaction://hlinksldjump"/>
                        </a:rPr>
                        <a:t>40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6" action="ppaction://hlinksldjump"/>
                        </a:rPr>
                        <a:t>50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Синтаксис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7" action="ppaction://hlinksldjump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8" action="ppaction://hlinksldjump"/>
                        </a:rPr>
                        <a:t>20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29" action="ppaction://hlinksldjump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30" action="ppaction://hlinksldjump"/>
                        </a:rPr>
                        <a:t>40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hlinkClick r:id="rId31" action="ppaction://hlinksldjump"/>
                        </a:rPr>
                        <a:t>50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Дайте полную характеристику предложению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Русский язык богат и могуч!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15121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Назовите вид предложения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493776" indent="-457200" algn="ctr">
              <a:buAutoNum type="arabicPeriod"/>
            </a:pPr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-=, и -=</a:t>
            </a:r>
          </a:p>
          <a:p>
            <a:pPr marL="493776" indent="-457200" algn="ctr">
              <a:buAutoNum type="arabicPeriod"/>
            </a:pPr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-=, (</a:t>
            </a:r>
            <a:r>
              <a:rPr lang="ru-RU" sz="4800" dirty="0" err="1" smtClean="0">
                <a:solidFill>
                  <a:srgbClr val="002060"/>
                </a:solidFill>
                <a:latin typeface="Arial Black" pitchFamily="34" charset="0"/>
              </a:rPr>
              <a:t>когда-=</a:t>
            </a:r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)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Сколько знаков препинания нужно поставить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068960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Зимой все речки озёра покрываются толстым слоем льда и снега.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448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Составьте предложение на тему «Зима»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482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Бессоюзное, одна часть которого осложнена однородными подлежащими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526219">
            <a:off x="793592" y="1551680"/>
            <a:ext cx="7666048" cy="146723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latin typeface="Arial Black" pitchFamily="34" charset="0"/>
              </a:rPr>
              <a:t>Конкурс</a:t>
            </a:r>
            <a:endParaRPr lang="ru-RU" sz="6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043644">
            <a:off x="722376" y="368503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КАПИТАНОВ</a:t>
            </a:r>
            <a:endParaRPr lang="ru-RU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71137">
            <a:off x="722376" y="1820206"/>
            <a:ext cx="7772400" cy="132076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Arial Black" pitchFamily="34" charset="0"/>
              </a:rPr>
              <a:t>3 тур</a:t>
            </a:r>
            <a:endParaRPr lang="ru-RU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717789">
            <a:off x="722376" y="368503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Весёлая грамматика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26" descr="ко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980728"/>
            <a:ext cx="9366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595184" cy="122413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Весёлая гра</a:t>
            </a:r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  <a:hlinkClick r:id="rId2" action="ppaction://hlinksldjump"/>
              </a:rPr>
              <a:t>мм</a:t>
            </a:r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атика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276872"/>
          <a:ext cx="8064896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309634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hlinkClick r:id="rId3" action="ppaction://hlinksldjump"/>
                        </a:rPr>
                        <a:t>40</a:t>
                      </a:r>
                      <a:endParaRPr lang="ru-RU" sz="6000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6000" dirty="0" smtClean="0">
                          <a:solidFill>
                            <a:srgbClr val="00B050"/>
                          </a:solidFill>
                          <a:latin typeface="Arial Black" pitchFamily="34" charset="0"/>
                          <a:hlinkClick r:id="rId4" action="ppaction://hlinksldjump"/>
                        </a:rPr>
                        <a:t>60</a:t>
                      </a:r>
                      <a:endParaRPr lang="ru-RU" sz="6000" dirty="0">
                        <a:solidFill>
                          <a:srgbClr val="00B05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6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6000" dirty="0" smtClean="0">
                          <a:solidFill>
                            <a:srgbClr val="0070C0"/>
                          </a:solidFill>
                          <a:latin typeface="Arial Black" pitchFamily="34" charset="0"/>
                          <a:hlinkClick r:id="rId5" action="ppaction://hlinksldjump"/>
                        </a:rPr>
                        <a:t>80</a:t>
                      </a:r>
                      <a:endParaRPr lang="ru-RU" sz="6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6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6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60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hlinkClick r:id="rId6" action="ppaction://hlinksldjump"/>
                        </a:rPr>
                        <a:t>100</a:t>
                      </a:r>
                      <a:endParaRPr lang="ru-RU" sz="6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86409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Загадка  40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772816"/>
            <a:ext cx="7772400" cy="46805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По серебряной дороге мы отправились в поход. Остановимся на отдых, а она себе идёт.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a2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3573463"/>
            <a:ext cx="149225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Занимательный вопрос 60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24944"/>
            <a:ext cx="7772400" cy="244827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Что было «ЗАВТРА», а будет «ВЧЕРА»?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a2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3573463"/>
            <a:ext cx="149225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15121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Прочитай высказывание 80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636912"/>
            <a:ext cx="7772400" cy="29523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К  Й  Г  А  И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Ы</a:t>
            </a:r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  И  О  Н  Б</a:t>
            </a:r>
            <a:b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 З  Ч  М  Е  Ю</a:t>
            </a:r>
            <a:b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Я  У  Ш  Т  Л</a:t>
            </a:r>
          </a:p>
          <a:p>
            <a:pPr algn="l"/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a2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3573463"/>
            <a:ext cx="149225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13681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Расставить буквы и прочесть названия 5 животных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636912"/>
            <a:ext cx="7772400" cy="295232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ЛЁЗОК     КУТА   ДАШОЛЬ   ОВАРКО   ЦУРИКА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8674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14401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БУРИМЕ 100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24944"/>
            <a:ext cx="7772400" cy="167448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ЛУЧАМИ - РУЧЬЯМИ,</a:t>
            </a:r>
            <a:b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СНЕГА  - ЛУГА.</a:t>
            </a:r>
            <a:endParaRPr lang="ru-RU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a2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3573463"/>
            <a:ext cx="149225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239099">
            <a:off x="722376" y="1124744"/>
            <a:ext cx="7772400" cy="259228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ПОЗДРАВЛЯЕМ!!!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211532">
            <a:off x="722376" y="368503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ПОЗДРАВЛЯЕМ!!!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Расставить ударение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96952"/>
            <a:ext cx="7772400" cy="160248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Алфавит   договор   звонит   красивее   свекла   торты</a:t>
            </a:r>
            <a:endParaRPr lang="ru-RU" sz="4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8674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58417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Замените следующие словосочетания одним словом с удвоенной согласной</a:t>
            </a:r>
            <a:endParaRPr lang="ru-RU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564904"/>
            <a:ext cx="7772400" cy="20345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Товарищ по работе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Популярная игра на льду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Спортивный бег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Сотрудник газеты, журнала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Рисунки в книге, журнале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Ребус «Расписание уроков»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564904"/>
            <a:ext cx="7772400" cy="20345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festival.1september.ru/articles/313559/Image5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52600"/>
            <a:ext cx="7992887" cy="455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ack1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844824"/>
            <a:ext cx="7772400" cy="374441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Назовите слово, где количество звуков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 =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количеству букв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8674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136815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Дайте определение</a:t>
            </a:r>
            <a:endParaRPr lang="ru-RU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780928"/>
            <a:ext cx="7772400" cy="316835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Лексика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Синонимы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Антонимы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back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589240"/>
            <a:ext cx="60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463</Words>
  <Application>Microsoft Office PowerPoint</Application>
  <PresentationFormat>Экран (4:3)</PresentationFormat>
  <Paragraphs>172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Аспект</vt:lpstr>
      <vt:lpstr>Лингвистическая игра</vt:lpstr>
      <vt:lpstr>1 тур</vt:lpstr>
      <vt:lpstr>«Разделы русского языка»</vt:lpstr>
      <vt:lpstr>Расставить буквы и прочесть названия 5 животных</vt:lpstr>
      <vt:lpstr>Расставить ударение</vt:lpstr>
      <vt:lpstr>Замените следующие словосочетания одним словом с удвоенной согласной</vt:lpstr>
      <vt:lpstr>Ребус «Расписание уроков»</vt:lpstr>
      <vt:lpstr>Слайд 8</vt:lpstr>
      <vt:lpstr>Дайте определение</vt:lpstr>
      <vt:lpstr>Подберите антонимы</vt:lpstr>
      <vt:lpstr>Укажите верное толкование слова Батальный</vt:lpstr>
      <vt:lpstr>По лексическому значению определить слово</vt:lpstr>
      <vt:lpstr>Перевёртыши антонимы</vt:lpstr>
      <vt:lpstr>Дайте определение</vt:lpstr>
      <vt:lpstr>Дайте объяснение фразеологизмам</vt:lpstr>
      <vt:lpstr>Назвать фразеологизмы со значением</vt:lpstr>
      <vt:lpstr>Подобрать пару</vt:lpstr>
      <vt:lpstr>С помощью мимики  и жестов</vt:lpstr>
      <vt:lpstr>Дайте определение</vt:lpstr>
      <vt:lpstr>Разберите по составу слова</vt:lpstr>
      <vt:lpstr>Восстановите словообразовательную цепочку</vt:lpstr>
      <vt:lpstr>Кто лишний?</vt:lpstr>
      <vt:lpstr>Придумать слово</vt:lpstr>
      <vt:lpstr>Перечислите все самостоятельные части речи</vt:lpstr>
      <vt:lpstr>Определите часть речи Из-за Лапища Если</vt:lpstr>
      <vt:lpstr>Назовите слова разных частей речи,</vt:lpstr>
      <vt:lpstr>Из слова «ворот»</vt:lpstr>
      <vt:lpstr>По морфологическим признакам определите часть речи</vt:lpstr>
      <vt:lpstr>Дайте определение</vt:lpstr>
      <vt:lpstr>Дайте полную характеристику предложению</vt:lpstr>
      <vt:lpstr>Назовите вид предложения</vt:lpstr>
      <vt:lpstr>Сколько знаков препинания нужно поставить</vt:lpstr>
      <vt:lpstr>Составьте предложение на тему «Зима»</vt:lpstr>
      <vt:lpstr>Конкурс</vt:lpstr>
      <vt:lpstr>3 тур</vt:lpstr>
      <vt:lpstr>Весёлая грамматика</vt:lpstr>
      <vt:lpstr>Загадка  40</vt:lpstr>
      <vt:lpstr>Занимательный вопрос 60</vt:lpstr>
      <vt:lpstr>Прочитай высказывание 80</vt:lpstr>
      <vt:lpstr>БУРИМЕ 100</vt:lpstr>
      <vt:lpstr>ПОЗДРАВЛЯЕМ!!!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Лингвистическая игра</dc:title>
  <dc:creator>Попова Люба</dc:creator>
  <cp:lastModifiedBy>Попова Люба</cp:lastModifiedBy>
  <cp:revision>99</cp:revision>
  <dcterms:created xsi:type="dcterms:W3CDTF">2011-02-06T11:31:48Z</dcterms:created>
  <dcterms:modified xsi:type="dcterms:W3CDTF">2015-08-06T13:46:52Z</dcterms:modified>
</cp:coreProperties>
</file>