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63" r:id="rId2"/>
    <p:sldId id="276" r:id="rId3"/>
    <p:sldId id="277" r:id="rId4"/>
    <p:sldId id="280" r:id="rId5"/>
    <p:sldId id="302" r:id="rId6"/>
    <p:sldId id="300" r:id="rId7"/>
    <p:sldId id="30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937"/>
    <a:srgbClr val="FFCCFF"/>
    <a:srgbClr val="FFFF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8" autoAdjust="0"/>
    <p:restoredTop sz="94660"/>
  </p:normalViewPr>
  <p:slideViewPr>
    <p:cSldViewPr>
      <p:cViewPr varScale="1">
        <p:scale>
          <a:sx n="84" d="100"/>
          <a:sy n="84" d="100"/>
        </p:scale>
        <p:origin x="-78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718E-81A0-4242-B78B-324B4222F35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07C024-B4C1-4788-AA15-123B55EB6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F2CE-DC75-4F7F-A2C2-875BE124B916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55E4-1EBB-4118-A051-A4AF08D3B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0F31-F97D-4507-8DC6-CB12A50948A4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F874-C274-47FF-B4CD-B02A5E166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5D60-BCEC-4E19-95FC-DC230557906B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CA00-C29E-4FB4-A38C-4F71F4EEC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5AB6-5D8A-4E0A-A169-2370A44607D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D064-57E7-4A22-B14D-DE5AA500C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F8D3-B459-4A6B-A164-085F25DB0AF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3B75-225C-45B9-95DF-DE04BCEB3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08AA-490F-45DD-96E2-D888FB780D8F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FC89-5868-4830-AD9A-6F84C6EBB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E385B-1730-4B46-9824-27F264A21FCB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9FF0-2565-47A5-99F4-200F0C9EC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4746-E3D6-47A3-BB2F-CA7079BE8721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17C3-25AC-4802-950F-0D41E800D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BFD8-74DB-4779-B664-9473C6810B74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BD53-BBD4-4E79-A62F-8866ED60D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5BAD-957C-4207-86DC-09687A5782B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5640-2E29-4AB8-A705-424275EC0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62FAC9-6566-4AC2-AFEF-46A87D4A278B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6A37D5B-E9B3-430B-9D12-296C4FB81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0" r:id="rId2"/>
    <p:sldLayoutId id="2147483818" r:id="rId3"/>
    <p:sldLayoutId id="2147483811" r:id="rId4"/>
    <p:sldLayoutId id="2147483812" r:id="rId5"/>
    <p:sldLayoutId id="2147483813" r:id="rId6"/>
    <p:sldLayoutId id="2147483814" r:id="rId7"/>
    <p:sldLayoutId id="2147483819" r:id="rId8"/>
    <p:sldLayoutId id="2147483820" r:id="rId9"/>
    <p:sldLayoutId id="2147483815" r:id="rId10"/>
    <p:sldLayoutId id="21474838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214438" y="357188"/>
            <a:ext cx="67151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latin typeface="Candara" pitchFamily="34" charset="0"/>
            </a:endParaRPr>
          </a:p>
          <a:p>
            <a:endParaRPr lang="ru-RU" sz="2400" b="1">
              <a:latin typeface="Candara" pitchFamily="34" charset="0"/>
            </a:endParaRPr>
          </a:p>
          <a:p>
            <a:endParaRPr lang="ru-RU" sz="2400" b="1">
              <a:latin typeface="Candara" pitchFamily="34" charset="0"/>
            </a:endParaRPr>
          </a:p>
          <a:p>
            <a:pPr algn="ctr"/>
            <a:endParaRPr lang="ru-RU" sz="2800" b="1">
              <a:latin typeface="Candara" pitchFamily="34" charset="0"/>
            </a:endParaRPr>
          </a:p>
          <a:p>
            <a:pPr algn="ctr"/>
            <a:r>
              <a:rPr lang="ru-RU" sz="3200" b="1"/>
              <a:t>Влияние современной упаковки на экологию</a:t>
            </a:r>
            <a:endParaRPr lang="ru-RU" sz="3200" b="1">
              <a:latin typeface="Candara" pitchFamily="34" charset="0"/>
            </a:endParaRPr>
          </a:p>
          <a:p>
            <a:endParaRPr lang="ru-RU" sz="3200" b="1">
              <a:latin typeface="Candara" pitchFamily="34" charset="0"/>
            </a:endParaRPr>
          </a:p>
          <a:p>
            <a:endParaRPr lang="ru-RU" sz="3200" b="1">
              <a:latin typeface="Candara" pitchFamily="34" charset="0"/>
            </a:endParaRPr>
          </a:p>
          <a:p>
            <a:endParaRPr lang="ru-RU" sz="2400" b="1">
              <a:latin typeface="Candara" pitchFamily="34" charset="0"/>
            </a:endParaRPr>
          </a:p>
          <a:p>
            <a:endParaRPr lang="ru-RU" sz="2400" b="1">
              <a:latin typeface="Candara" pitchFamily="34" charset="0"/>
            </a:endParaRPr>
          </a:p>
          <a:p>
            <a:endParaRPr lang="ru-RU" sz="2400" b="1">
              <a:latin typeface="Candara" pitchFamily="34" charset="0"/>
            </a:endParaRPr>
          </a:p>
          <a:p>
            <a:pPr algn="r"/>
            <a:r>
              <a:rPr lang="ru-RU" sz="2400" b="1">
                <a:latin typeface="Candara" pitchFamily="34" charset="0"/>
              </a:rPr>
              <a:t>Все меньше окружающей природы,</a:t>
            </a:r>
          </a:p>
          <a:p>
            <a:pPr algn="r"/>
            <a:r>
              <a:rPr lang="ru-RU" sz="2400" b="1">
                <a:latin typeface="Candara" pitchFamily="34" charset="0"/>
              </a:rPr>
              <a:t>Все больше окружающей среды!</a:t>
            </a:r>
          </a:p>
          <a:p>
            <a:pPr algn="r"/>
            <a:endParaRPr lang="ru-RU" sz="2400" b="1">
              <a:latin typeface="Candara" pitchFamily="34" charset="0"/>
            </a:endParaRPr>
          </a:p>
          <a:p>
            <a:pPr algn="r"/>
            <a:r>
              <a:rPr lang="ru-RU" sz="2400" b="1">
                <a:latin typeface="Candara" pitchFamily="34" charset="0"/>
              </a:rPr>
              <a:t>Роберт Рождественский</a:t>
            </a:r>
          </a:p>
          <a:p>
            <a:endParaRPr lang="ru-RU" sz="2400" b="1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14313" y="2214563"/>
            <a:ext cx="8786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Специалисты из Всемирной Организации Здравоохранения (ВОЗ) утверждают, что различные токсины попадают в человеческий организм благодаря пластиковой посуде и упаковкам для различных продуктов питания.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3191479" cy="1915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85728"/>
            <a:ext cx="257462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3" name="Rectangle 3"/>
          <p:cNvSpPr>
            <a:spLocks noGrp="1"/>
          </p:cNvSpPr>
          <p:nvPr>
            <p:ph type="body" sz="half" idx="2"/>
          </p:nvPr>
        </p:nvSpPr>
        <p:spPr>
          <a:xfrm>
            <a:off x="0" y="3071813"/>
            <a:ext cx="9144000" cy="1785937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ru-RU" smtClean="0"/>
              <a:t>    </a:t>
            </a:r>
            <a:r>
              <a:rPr lang="ru-RU" sz="1800" smtClean="0"/>
              <a:t>Стильная, красочная и оригинальная упаковка для любого товара является, своего рода, модной и эффектной брендовой одеждой, а также гарантией вложенных сил и затрат в производство продукции. Статистика доказывает тот факт, что грамотно оформленная продукция в качественной упаковке продается гораздо легче и дороже, чем аналогичный товар в «серой и безликой» упаковке, или вообще без нее. </a:t>
            </a:r>
          </a:p>
        </p:txBody>
      </p:sp>
      <p:pic>
        <p:nvPicPr>
          <p:cNvPr id="7174" name="Picture 7" descr="ec7bf31efdfb8d915d1f22ce6a5ca4a5_580_246_5_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88" y="5143500"/>
            <a:ext cx="35258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ANd9GcQMSkM81NFa-i1mN3lNgUx6DuKdLODK0BbmUQYfkcCokJngYFv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7675" y="4856163"/>
            <a:ext cx="283845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285728"/>
            <a:ext cx="343558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00063" y="357188"/>
            <a:ext cx="41767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latin typeface="Candara" pitchFamily="34" charset="0"/>
                <a:ea typeface="Calibri" pitchFamily="34" charset="0"/>
                <a:cs typeface="Times New Roman" pitchFamily="18" charset="0"/>
              </a:rPr>
              <a:t>Учёными было доказано, что токсины, попадающие в организм и накапливающиеся в нем, могут привести не только к гормональному дисбалансу, и таким  заболеваниям как рак, бесплодие, задержки в развитии и аллергиям. </a:t>
            </a:r>
          </a:p>
          <a:p>
            <a:pPr algn="ctr"/>
            <a:r>
              <a:rPr lang="ru-RU" sz="2000" b="1">
                <a:latin typeface="Candara" pitchFamily="34" charset="0"/>
                <a:ea typeface="Calibri" pitchFamily="34" charset="0"/>
                <a:cs typeface="Times New Roman" pitchFamily="18" charset="0"/>
              </a:rPr>
              <a:t>Пришло время обезопасить себя  от пластмассы и от полиэтилена настолько, насколько это возможно! 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286250" y="4929188"/>
            <a:ext cx="4857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ndara" pitchFamily="34" charset="0"/>
                <a:ea typeface="Calibri" pitchFamily="34" charset="0"/>
                <a:cs typeface="Times New Roman" pitchFamily="18" charset="0"/>
              </a:rPr>
              <a:t>Человечеству нужно уменьшить использование пластиковой  упаковки на экологически чистые. </a:t>
            </a:r>
          </a:p>
          <a:p>
            <a:pPr algn="ctr"/>
            <a:r>
              <a:rPr lang="ru-RU" sz="1600">
                <a:latin typeface="Candara" pitchFamily="34" charset="0"/>
                <a:ea typeface="Calibri" pitchFamily="34" charset="0"/>
                <a:cs typeface="Times New Roman" pitchFamily="18" charset="0"/>
              </a:rPr>
              <a:t> Каждый год 260 миллионов тонн пластмассовых изделий заканчивает свой век в Мировом океане. Весь этот пластиковый мусор выносится в океаны реками, ручьями и морскими волнами с суши.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4429125"/>
            <a:ext cx="32575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87338" y="2714625"/>
            <a:ext cx="88566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Гигантская  куча пластмассового мусора  плавает посреди Тихого океана. </a:t>
            </a:r>
          </a:p>
          <a:p>
            <a:pPr algn="ctr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протяжении нескольких лет эту кучу "заботливо" "собирали" морские течения. Чего здесь только нет: пластиковые бутылки, пробки, одноразовые шприцы, игрушки, пакеты и т.д. Этот хлам создаёт серьёзную угрозу живым организмам: черепахам, рыбам, морским млекопитающим, птицам.  Производство пластмассы каждый год увеличивается на 9%, а это значит, что загрязнение Мирового океана пластмассовым мусором только продолжится.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053" y="428605"/>
            <a:ext cx="4020669" cy="228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3163668" cy="2373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Рисунок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4202113"/>
            <a:ext cx="28575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4214813"/>
            <a:ext cx="5715000" cy="2246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Cambria" pitchFamily="18" charset="0"/>
              </a:rPr>
              <a:t>Медленно разлагаясь, пластик  наносит серьёзный вред </a:t>
            </a:r>
          </a:p>
          <a:p>
            <a:pPr>
              <a:defRPr/>
            </a:pPr>
            <a:r>
              <a:rPr lang="ru-RU" sz="1400" dirty="0">
                <a:latin typeface="Cambria" pitchFamily="18" charset="0"/>
              </a:rPr>
              <a:t>окружающей среде. Птицы, </a:t>
            </a:r>
          </a:p>
          <a:p>
            <a:pPr>
              <a:defRPr/>
            </a:pPr>
            <a:r>
              <a:rPr lang="ru-RU" sz="1400" dirty="0">
                <a:latin typeface="Cambria" pitchFamily="18" charset="0"/>
              </a:rPr>
              <a:t>рыбы (и прочие обитатели </a:t>
            </a:r>
          </a:p>
          <a:p>
            <a:pPr>
              <a:defRPr/>
            </a:pPr>
            <a:r>
              <a:rPr lang="ru-RU" sz="1400" dirty="0">
                <a:latin typeface="Cambria" pitchFamily="18" charset="0"/>
              </a:rPr>
              <a:t>океана) страдают больше всего. </a:t>
            </a:r>
          </a:p>
          <a:p>
            <a:pPr>
              <a:defRPr/>
            </a:pPr>
            <a:r>
              <a:rPr lang="ru-RU" sz="1400" dirty="0">
                <a:latin typeface="Cambria" pitchFamily="18" charset="0"/>
              </a:rPr>
              <a:t>В желудках павших морских птиц находят шприцы, </a:t>
            </a:r>
          </a:p>
          <a:p>
            <a:pPr>
              <a:defRPr/>
            </a:pPr>
            <a:r>
              <a:rPr lang="ru-RU" sz="1400" dirty="0">
                <a:latin typeface="Cambria" pitchFamily="18" charset="0"/>
              </a:rPr>
              <a:t>зажигалки и зубные щетки —  все эти предметы птицы заглатывают, принимая их за еду. Пластиковые отбросы в Тихом океане являются </a:t>
            </a:r>
          </a:p>
          <a:p>
            <a:pPr>
              <a:defRPr/>
            </a:pPr>
            <a:r>
              <a:rPr lang="ru-RU" sz="1400" dirty="0">
                <a:latin typeface="Cambria" pitchFamily="18" charset="0"/>
              </a:rPr>
              <a:t>причиной гибели более миллиона морских птиц </a:t>
            </a:r>
          </a:p>
          <a:p>
            <a:pPr>
              <a:defRPr/>
            </a:pPr>
            <a:r>
              <a:rPr lang="ru-RU" sz="1400" dirty="0">
                <a:latin typeface="Cambria" pitchFamily="18" charset="0"/>
              </a:rPr>
              <a:t>в год, а также более 100 тысяч  особей морских млекопитающих.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75" y="428625"/>
            <a:ext cx="3571875" cy="185737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i="1" dirty="0"/>
              <a:t>Окружающая нас природа всячески </a:t>
            </a:r>
            <a:r>
              <a:rPr lang="ru-RU" sz="1400" b="1" i="1" dirty="0" smtClean="0"/>
              <a:t>сопротивляется </a:t>
            </a:r>
            <a:r>
              <a:rPr lang="ru-RU" sz="1400" b="1" i="1" dirty="0"/>
              <a:t>развитию </a:t>
            </a:r>
            <a:r>
              <a:rPr lang="ru-RU" sz="1400" b="1" i="1" dirty="0" smtClean="0"/>
              <a:t>человечества. Единственное</a:t>
            </a:r>
            <a:r>
              <a:rPr lang="ru-RU" sz="1400" b="1" i="1" dirty="0"/>
              <a:t>, что ей необходимо взамен – это бережное, разумное отношение и продуманное использование этих богатств.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14290"/>
            <a:ext cx="5075195" cy="33623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4572000" y="5072063"/>
            <a:ext cx="4572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Symbol" pitchFamily="18" charset="2"/>
              <a:buNone/>
            </a:pPr>
            <a:r>
              <a:rPr lang="ru-RU" b="1"/>
              <a:t>В природе существует понятие равновесия между окружающей средой и всеми живущими с нею рядом, которое регулярно нарушается человеком абсолютно во всех сферах его деятельности.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786190"/>
            <a:ext cx="3710837" cy="287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623" y="488782"/>
            <a:ext cx="3115968" cy="2535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6009" y="3445725"/>
            <a:ext cx="4114024" cy="291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8" name="Rectangle 7"/>
          <p:cNvSpPr>
            <a:spLocks noGrp="1"/>
          </p:cNvSpPr>
          <p:nvPr>
            <p:ph type="title"/>
          </p:nvPr>
        </p:nvSpPr>
        <p:spPr>
          <a:xfrm>
            <a:off x="179388" y="500063"/>
            <a:ext cx="5040312" cy="3576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Развитие промышленности, наряду с пользой, способствует проявлению целого ряда отрицательных явлений, пагубно сказывающихся на природе и создавая среду, несовместимую с жизнедеятельностью человека.. Подобная ситуация продолжается и сейчас, пока мировые институты экологии не стали кричать об экологической катастрофе в полный голос.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42875"/>
            <a:ext cx="58959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/>
          </p:cNvSpPr>
          <p:nvPr>
            <p:ph type="body" sz="half" idx="2"/>
          </p:nvPr>
        </p:nvSpPr>
        <p:spPr>
          <a:xfrm>
            <a:off x="5214938" y="214313"/>
            <a:ext cx="3714750" cy="5286375"/>
          </a:xfrm>
        </p:spPr>
        <p:txBody>
          <a:bodyPr/>
          <a:lstStyle/>
          <a:p>
            <a:pPr marL="457200" indent="-457200" algn="ctr">
              <a:buFont typeface="Symbol" pitchFamily="18" charset="2"/>
              <a:buNone/>
            </a:pPr>
            <a:r>
              <a:rPr lang="ru-RU" smtClean="0"/>
              <a:t>        </a:t>
            </a:r>
            <a:r>
              <a:rPr lang="ru-RU" b="1" smtClean="0"/>
              <a:t>В отдельных случаях проблему можно решить, произведя незначительные изменения в процессе упаковочного производства. Сокращение размера упаковки, к примеру, является отличным способом сократить расходы и одновременно уменьшить воздействие на окружающую среду. Вместе с тем сократятся и затраты сырья, энергии, производственных мощностей. В результате, и экологи останутся довольны, и явные экономические плюсы налицо.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645</TotalTime>
  <Words>518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Слайд 1</vt:lpstr>
      <vt:lpstr>Слайд 2</vt:lpstr>
      <vt:lpstr>Слайд 3</vt:lpstr>
      <vt:lpstr>Слайд 4</vt:lpstr>
      <vt:lpstr>Окружающая нас природа всячески сопротивляется развитию человечества. Единственное, что ей необходимо взамен – это бережное, разумное отношение и продуманное использование этих богатств. </vt:lpstr>
      <vt:lpstr>Развитие промышленности, наряду с пользой, способствует проявлению целого ряда отрицательных явлений, пагубно сказывающихся на природе и создавая среду, несовместимую с жизнедеятельностью человека.. Подобная ситуация продолжается и сейчас, пока мировые институты экологии не стали кричать об экологической катастрофе в полный голос.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«Химическая промышленность  авангардная отрасль производства или экологическое бедствие?»</dc:title>
  <dc:creator>1</dc:creator>
  <cp:lastModifiedBy>school-rad</cp:lastModifiedBy>
  <cp:revision>66</cp:revision>
  <dcterms:created xsi:type="dcterms:W3CDTF">2013-10-07T15:59:14Z</dcterms:created>
  <dcterms:modified xsi:type="dcterms:W3CDTF">2015-06-05T11:19:48Z</dcterms:modified>
</cp:coreProperties>
</file>