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B4E9D3-783B-42B2-B1E7-F23724D2276E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F9FAE02-C75C-4399-8CDC-E01402B8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  <p:sndAc>
      <p:stSnd>
        <p:snd r:embed="rId2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8214C-7FEC-4E69-B697-D3958B7F65C2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570D-083B-42AB-99B6-AA6486BE2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AD93-3212-4953-A6C7-0C233172DB53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36FB-024C-449C-9FE8-F2758F060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 dir="in"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0771-04B9-4F9F-9029-A9718FC9266E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B670-3F71-4D74-9539-627F2258D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A1739-ED8B-4F7F-AEFA-4F830CF481F0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B13246-81F4-4F3B-918F-2A3C83B55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 dir="in"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313A77-890A-4FE3-9F54-258E3502345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D72276-466B-4790-9EFC-9E19D1979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FAFA30-9072-4311-B833-C80AC340E12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B334A9-35AB-4D1E-BAB0-8CFFB0875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BCA26-F63A-4912-AB21-FCDE17A3985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5DAB-FB4E-4D16-AE34-B483C9810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A3A9-0DE9-4C1B-875D-CB631847BE4E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90CC41-0071-4809-80ED-2B999819E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99D9-C844-4306-92C7-A72B2CC5B19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AF06-8B2B-46A3-A64E-FBAEFBADD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D676EB-27F9-4950-A450-B25182BB20D5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6FED3A2-7C28-4438-AB72-EB7DADCF4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 dir="in"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36204CC-257C-4C99-A526-EADA027B26BA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0941538-DB8C-44AC-9289-685BEADE5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2" r:id="rId6"/>
    <p:sldLayoutId id="2147483759" r:id="rId7"/>
    <p:sldLayoutId id="2147483753" r:id="rId8"/>
    <p:sldLayoutId id="2147483760" r:id="rId9"/>
    <p:sldLayoutId id="2147483754" r:id="rId10"/>
    <p:sldLayoutId id="2147483761" r:id="rId11"/>
  </p:sldLayoutIdLst>
  <p:transition>
    <p:split orient="vert" dir="in"/>
    <p:sndAc>
      <p:stSnd>
        <p:snd r:embed="rId13" name="arrow.wav" builtIn="1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slide" Target="slide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071678"/>
            <a:ext cx="6477000" cy="1828800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Основы химического производства пластмасс</a:t>
            </a:r>
            <a:endParaRPr lang="ru-RU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Разработала: ученица 10 класса </a:t>
            </a:r>
            <a:r>
              <a:rPr lang="ru-RU" dirty="0" err="1" smtClean="0"/>
              <a:t>Солянова</a:t>
            </a:r>
            <a:r>
              <a:rPr lang="ru-RU" dirty="0" smtClean="0"/>
              <a:t> Ксения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Проверила: учитель химии </a:t>
            </a:r>
            <a:r>
              <a:rPr lang="ru-RU" dirty="0" err="1" smtClean="0"/>
              <a:t>Залётова</a:t>
            </a:r>
            <a:r>
              <a:rPr lang="ru-RU" dirty="0" smtClean="0"/>
              <a:t> О.М. </a:t>
            </a:r>
            <a:endParaRPr lang="ru-RU" dirty="0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215313" y="6357938"/>
            <a:ext cx="500062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715375" y="6357938"/>
            <a:ext cx="4286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357422" y="357166"/>
            <a:ext cx="4143404" cy="1714512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71802" y="928670"/>
            <a:ext cx="307183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Пластмассы</a:t>
            </a:r>
          </a:p>
        </p:txBody>
      </p:sp>
      <p:sp>
        <p:nvSpPr>
          <p:cNvPr id="6" name="Стрелка вниз 5"/>
          <p:cNvSpPr/>
          <p:nvPr/>
        </p:nvSpPr>
        <p:spPr>
          <a:xfrm rot="1470926">
            <a:off x="1749567" y="1658643"/>
            <a:ext cx="714380" cy="135732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181174">
            <a:off x="6215074" y="1643050"/>
            <a:ext cx="714380" cy="1357322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нутый угол 8"/>
          <p:cNvSpPr/>
          <p:nvPr/>
        </p:nvSpPr>
        <p:spPr>
          <a:xfrm>
            <a:off x="357158" y="3143248"/>
            <a:ext cx="2500330" cy="3286148"/>
          </a:xfrm>
          <a:prstGeom prst="foldedCorne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>
            <a:off x="6286512" y="3143248"/>
            <a:ext cx="2500330" cy="3286148"/>
          </a:xfrm>
          <a:prstGeom prst="foldedCorne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50" name="TextBox 10"/>
          <p:cNvSpPr txBox="1">
            <a:spLocks noChangeArrowheads="1"/>
          </p:cNvSpPr>
          <p:nvPr/>
        </p:nvSpPr>
        <p:spPr bwMode="auto">
          <a:xfrm>
            <a:off x="428625" y="3571875"/>
            <a:ext cx="2286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Термопласты</a:t>
            </a:r>
            <a:r>
              <a:rPr lang="ru-RU">
                <a:latin typeface="Georgia" pitchFamily="18" charset="0"/>
              </a:rPr>
              <a:t>  </a:t>
            </a:r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— 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при нагреве расплавляются, а при охлаждении возвращаются в исходное состояние</a:t>
            </a:r>
          </a:p>
        </p:txBody>
      </p:sp>
      <p:sp>
        <p:nvSpPr>
          <p:cNvPr id="18451" name="TextBox 11"/>
          <p:cNvSpPr txBox="1">
            <a:spLocks noChangeArrowheads="1"/>
          </p:cNvSpPr>
          <p:nvPr/>
        </p:nvSpPr>
        <p:spPr bwMode="auto">
          <a:xfrm>
            <a:off x="6286500" y="3429000"/>
            <a:ext cx="24288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Реактопласты —</a:t>
            </a:r>
            <a:r>
              <a:rPr lang="ru-RU">
                <a:latin typeface="Georgia" pitchFamily="18" charset="0"/>
              </a:rPr>
              <a:t> 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в начальном состоянии имеют линейную структуру макромолекул, а при некоторой температуре отверждения приобретают сетчатую</a:t>
            </a:r>
          </a:p>
        </p:txBody>
      </p:sp>
      <p:sp>
        <p:nvSpPr>
          <p:cNvPr id="13" name="Загнутый угол 12"/>
          <p:cNvSpPr/>
          <p:nvPr/>
        </p:nvSpPr>
        <p:spPr>
          <a:xfrm>
            <a:off x="3286116" y="3143248"/>
            <a:ext cx="2571768" cy="3286148"/>
          </a:xfrm>
          <a:prstGeom prst="foldedCorne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071934" y="2285992"/>
            <a:ext cx="714380" cy="62735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58" name="TextBox 14"/>
          <p:cNvSpPr txBox="1">
            <a:spLocks noChangeArrowheads="1"/>
          </p:cNvSpPr>
          <p:nvPr/>
        </p:nvSpPr>
        <p:spPr bwMode="auto">
          <a:xfrm>
            <a:off x="3286125" y="3429000"/>
            <a:ext cx="26431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 </a:t>
            </a:r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Газонаполненные пластмассы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 — 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вспененные пластические массы, обладающие малой плотностью</a:t>
            </a:r>
          </a:p>
        </p:txBody>
      </p:sp>
      <p:grpSp>
        <p:nvGrpSpPr>
          <p:cNvPr id="18459" name="Группа 15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17" name="Управляющая кнопка: назад 16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Управляющая кнопка: домой 17">
              <a:hlinkClick r:id="rId3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Управляющая кнопка: далее 18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3074" name="Picture 2" descr="http://www.ukrainemade.com/_product/7/6920/full-pictur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16" y="285728"/>
            <a:ext cx="2094666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ttp://www.yurus.ru/upload/iblock/a99/a99fb60b84a52e04d25ebf54ead5558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357166"/>
            <a:ext cx="1785918" cy="1728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8215313" y="6357938"/>
            <a:ext cx="42862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домой 13">
            <a:hlinkClick r:id="rId3" action="ppaction://hlinksldjump" highlightClick="1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0"/>
            <a:ext cx="8892083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Основные методы обработки</a:t>
            </a:r>
          </a:p>
        </p:txBody>
      </p:sp>
      <p:sp>
        <p:nvSpPr>
          <p:cNvPr id="3" name="Овальная выноска 2"/>
          <p:cNvSpPr/>
          <p:nvPr/>
        </p:nvSpPr>
        <p:spPr>
          <a:xfrm>
            <a:off x="142844" y="928670"/>
            <a:ext cx="2928990" cy="2857520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4" name="TextBox 3"/>
          <p:cNvSpPr txBox="1">
            <a:spLocks noChangeArrowheads="1"/>
          </p:cNvSpPr>
          <p:nvPr/>
        </p:nvSpPr>
        <p:spPr bwMode="auto">
          <a:xfrm>
            <a:off x="214313" y="1071563"/>
            <a:ext cx="2928937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Вакуумная формовка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 —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производство изделий из термопластичных материалов в горячем виде методом воздействия вакуума или низкого давления воздуха.</a:t>
            </a:r>
          </a:p>
        </p:txBody>
      </p:sp>
      <p:sp>
        <p:nvSpPr>
          <p:cNvPr id="5" name="Овальная выноска 4"/>
          <p:cNvSpPr/>
          <p:nvPr/>
        </p:nvSpPr>
        <p:spPr>
          <a:xfrm>
            <a:off x="3214678" y="1571612"/>
            <a:ext cx="2643206" cy="2857520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8" name="TextBox 5"/>
          <p:cNvSpPr txBox="1">
            <a:spLocks noChangeArrowheads="1"/>
          </p:cNvSpPr>
          <p:nvPr/>
        </p:nvSpPr>
        <p:spPr bwMode="auto">
          <a:xfrm>
            <a:off x="3429000" y="1785938"/>
            <a:ext cx="2286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Экстру́зия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  —</a:t>
            </a:r>
            <a:r>
              <a:rPr lang="ru-RU">
                <a:latin typeface="Georgia" pitchFamily="18" charset="0"/>
              </a:rPr>
              <a:t> 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технология получения изделий путем продавливания расплава материала через формующее отверстие.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5929322" y="1000108"/>
            <a:ext cx="3000396" cy="3000396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72" name="Прямоугольник 6"/>
          <p:cNvSpPr>
            <a:spLocks noChangeArrowheads="1"/>
          </p:cNvSpPr>
          <p:nvPr/>
        </p:nvSpPr>
        <p:spPr bwMode="auto">
          <a:xfrm>
            <a:off x="6143625" y="1071563"/>
            <a:ext cx="25717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Литьё под давлением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 —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процесс переработки пластмасс путем впрыска их расплава под давлением в пресс-форму с последующим охлаждением.</a:t>
            </a:r>
          </a:p>
        </p:txBody>
      </p:sp>
      <p:pic>
        <p:nvPicPr>
          <p:cNvPr id="22530" name="Picture 2" descr="10. Термопласт-автомат для литья пластмасс под давлением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4491616"/>
            <a:ext cx="3028971" cy="2152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11. Процесс выдувного формования для производства пластиковых бутылок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4357694"/>
            <a:ext cx="3143272" cy="2285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 descr="12. Две половины пресс-формы для литья пластика под давлением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43306" y="4857760"/>
            <a:ext cx="1907847" cy="18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3" action="ppaction://hlinksldjump"/>
              </a:rPr>
              <a:t>Что такое пластмасса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4" action="ppaction://hlinksldjump"/>
              </a:rPr>
              <a:t>История пластмассы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5" action="ppaction://hlinksldjump"/>
              </a:rPr>
              <a:t>Отличие полимера от пластмассы и её производство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6" action="ppaction://hlinksldjump"/>
              </a:rPr>
              <a:t>Применение целлулоида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7" action="ppaction://hlinksldjump"/>
              </a:rPr>
              <a:t>Основа производства синтетических пластмасс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8" action="ppaction://hlinksldjump"/>
              </a:rPr>
              <a:t>Полимеризация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9" action="ppaction://hlinksldjump"/>
              </a:rPr>
              <a:t>Поликонденсация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10" action="ppaction://hlinksldjump"/>
              </a:rPr>
              <a:t>Виды пластмасс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hlinkClick r:id="rId11" action="ppaction://hlinksldjump"/>
              </a:rPr>
              <a:t>Основные методы обработки</a:t>
            </a: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14290"/>
            <a:ext cx="506741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Содержание:</a:t>
            </a: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786688" y="6357938"/>
            <a:ext cx="42862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rId12" action="ppaction://hlinksldjump" highlightClick="1"/>
          </p:cNvPr>
          <p:cNvSpPr/>
          <p:nvPr/>
        </p:nvSpPr>
        <p:spPr>
          <a:xfrm>
            <a:off x="8215313" y="6357938"/>
            <a:ext cx="500062" cy="5000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715375" y="6357938"/>
            <a:ext cx="42862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14282" y="1785926"/>
            <a:ext cx="5286412" cy="4071966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71472" y="2428868"/>
            <a:ext cx="4214842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Пластмассы – </a:t>
            </a:r>
            <a:r>
              <a:rPr lang="ru-RU" sz="240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это материалы, полученные на основе полимеров, способные приобретать заданную форму при изготовлении изделия и сохранять её в процессе эксплуатации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480" y="0"/>
            <a:ext cx="285752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n-lt"/>
              </a:rPr>
              <a:t>Пластик… Такой удобный, прочный, легкий, долговечный…</a:t>
            </a:r>
          </a:p>
        </p:txBody>
      </p:sp>
      <p:grpSp>
        <p:nvGrpSpPr>
          <p:cNvPr id="11271" name="Группа 5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7" name="Управляющая кнопка: назад 6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Управляющая кнопка: домой 7">
              <a:hlinkClick r:id="rId4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Управляющая кнопка: далее 8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1339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История пластмассы</a:t>
            </a:r>
          </a:p>
        </p:txBody>
      </p:sp>
      <p:sp>
        <p:nvSpPr>
          <p:cNvPr id="3" name="Загнутый угол 2"/>
          <p:cNvSpPr/>
          <p:nvPr/>
        </p:nvSpPr>
        <p:spPr>
          <a:xfrm>
            <a:off x="714348" y="1428736"/>
            <a:ext cx="3429024" cy="4429156"/>
          </a:xfrm>
          <a:prstGeom prst="foldedCorne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4" name="TextBox 3"/>
          <p:cNvSpPr txBox="1">
            <a:spLocks noChangeArrowheads="1"/>
          </p:cNvSpPr>
          <p:nvPr/>
        </p:nvSpPr>
        <p:spPr bwMode="auto">
          <a:xfrm>
            <a:off x="785813" y="1643063"/>
            <a:ext cx="3286125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Georgia" pitchFamily="18" charset="0"/>
              </a:rPr>
              <a:t>Первая пластмасса была получена английским изобретателем </a:t>
            </a:r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Александром Парксом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 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в 1855 году. Паркс назвал её паркезин (позднее— целлулоид). Развитие пластмасс началось с использования природных пластических материалов. Затем продолжилось с использованием химически модифицированных природных материалов </a:t>
            </a:r>
            <a:br>
              <a:rPr lang="ru-RU">
                <a:solidFill>
                  <a:schemeClr val="bg1"/>
                </a:solidFill>
                <a:latin typeface="Georgia" pitchFamily="18" charset="0"/>
              </a:rPr>
            </a:br>
            <a:endParaRPr lang="ru-RU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0484" name="Picture 4" descr="http://www.peoples.ru/technics/designer/alexander_parkes/parkes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071547"/>
            <a:ext cx="4286248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296" name="Группа 5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7" name="Управляющая кнопка: назад 6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Управляющая кнопка: домой 7">
              <a:hlinkClick r:id="rId4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Управляющая кнопка: далее 8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428596" y="928670"/>
            <a:ext cx="3071834" cy="4143404"/>
          </a:xfrm>
          <a:prstGeom prst="foldedCorne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500063" y="1000125"/>
            <a:ext cx="30003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Georgia" pitchFamily="18" charset="0"/>
              </a:rPr>
              <a:t>Полимер и пластмасса – не одно и то же. Любая пластмасса содержит полимер, но кроме него в ее состав входят красители, наполнители, пластификаторы.</a:t>
            </a:r>
          </a:p>
          <a:p>
            <a:pPr algn="ctr"/>
            <a:endParaRPr lang="ru-RU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>
                <a:solidFill>
                  <a:schemeClr val="bg1"/>
                </a:solidFill>
                <a:latin typeface="Georgia" pitchFamily="18" charset="0"/>
              </a:rPr>
              <a:t>Самым удобным полимером для химической реконструкции его молекул является целлюлоза.</a:t>
            </a:r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3607587" y="1821645"/>
            <a:ext cx="714380" cy="78581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29124" y="1142984"/>
            <a:ext cx="4500594" cy="2000264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4714875" y="1500188"/>
            <a:ext cx="442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Georgia" pitchFamily="18" charset="0"/>
              </a:rPr>
              <a:t>(C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6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H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10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O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5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)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n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+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HNO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3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 =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 (С</a:t>
            </a:r>
            <a:r>
              <a:rPr lang="ru-RU" baseline="-25000">
                <a:solidFill>
                  <a:schemeClr val="bg1"/>
                </a:solidFill>
                <a:latin typeface="Georgia" pitchFamily="18" charset="0"/>
              </a:rPr>
              <a:t>6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H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7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N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O</a:t>
            </a:r>
            <a:r>
              <a:rPr lang="en-US" baseline="-25000">
                <a:solidFill>
                  <a:schemeClr val="bg1"/>
                </a:solidFill>
                <a:latin typeface="Georgia" pitchFamily="18" charset="0"/>
              </a:rPr>
              <a:t>11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)</a:t>
            </a:r>
            <a:r>
              <a:rPr lang="en-US" i="1" baseline="-25000">
                <a:solidFill>
                  <a:schemeClr val="bg1"/>
                </a:solidFill>
                <a:latin typeface="Georgia" pitchFamily="18" charset="0"/>
              </a:rPr>
              <a:t>n 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+ H</a:t>
            </a:r>
            <a:r>
              <a:rPr lang="ru-RU" baseline="-25000">
                <a:solidFill>
                  <a:schemeClr val="bg1"/>
                </a:solidFill>
                <a:latin typeface="Georgia" pitchFamily="18" charset="0"/>
              </a:rPr>
              <a:t>2</a:t>
            </a:r>
            <a:r>
              <a:rPr lang="en-US">
                <a:solidFill>
                  <a:schemeClr val="bg1"/>
                </a:solidFill>
                <a:latin typeface="Georgia" pitchFamily="18" charset="0"/>
              </a:rPr>
              <a:t>O</a:t>
            </a:r>
          </a:p>
          <a:p>
            <a:endParaRPr lang="en-US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ru-RU">
                <a:solidFill>
                  <a:schemeClr val="bg1"/>
                </a:solidFill>
                <a:latin typeface="Georgia" pitchFamily="18" charset="0"/>
              </a:rPr>
              <a:t>Целлюлоза +азотная кислота = динитрат целлюлозы +вода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000760" y="3071810"/>
            <a:ext cx="714380" cy="78581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4429124" y="4143380"/>
            <a:ext cx="4357718" cy="1928826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31" name="TextBox 13"/>
          <p:cNvSpPr txBox="1">
            <a:spLocks noChangeArrowheads="1"/>
          </p:cNvSpPr>
          <p:nvPr/>
        </p:nvSpPr>
        <p:spPr bwMode="auto">
          <a:xfrm>
            <a:off x="4786313" y="4500563"/>
            <a:ext cx="3929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Georgia" pitchFamily="18" charset="0"/>
              </a:rPr>
              <a:t>При добавлении к динитрату целлюлозы камфоры получают пластмассу молочно белого цвета (целлулоид)</a:t>
            </a:r>
          </a:p>
        </p:txBody>
      </p:sp>
      <p:grpSp>
        <p:nvGrpSpPr>
          <p:cNvPr id="13332" name="Группа 9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11" name="Управляющая кнопка: назад 10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Управляющая кнопка: домой 14">
              <a:hlinkClick r:id="rId4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Управляющая кнопка: далее 15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357422" y="357166"/>
            <a:ext cx="4214842" cy="214314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00364" y="785794"/>
            <a:ext cx="3143272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Применение целлулоида</a:t>
            </a:r>
          </a:p>
        </p:txBody>
      </p:sp>
      <p:pic>
        <p:nvPicPr>
          <p:cNvPr id="1026" name="Picture 2" descr="http://www.antika.su/pictures/1_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3286124"/>
            <a:ext cx="2214578" cy="2809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.masterbilliards.ru/files/katalog/1166_pic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42" y="3500438"/>
            <a:ext cx="2928958" cy="2575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hilt.com.ua/admin/bindata/_0133514_image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400000">
            <a:off x="531296" y="3326300"/>
            <a:ext cx="236636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трелка вниз 6"/>
          <p:cNvSpPr/>
          <p:nvPr/>
        </p:nvSpPr>
        <p:spPr>
          <a:xfrm>
            <a:off x="4429124" y="2643182"/>
            <a:ext cx="428628" cy="42862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258847">
            <a:off x="2317555" y="2408259"/>
            <a:ext cx="428628" cy="105034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477757">
            <a:off x="5918046" y="2309919"/>
            <a:ext cx="428628" cy="1084991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4354" name="Группа 9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11" name="Управляющая кнопка: назад 10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Управляющая кнопка: домой 11">
              <a:hlinkClick r:id="rId7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Управляющая кнопка: далее 12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>
            <a:spLocks noChangeAspect="1"/>
          </p:cNvSpPr>
          <p:nvPr/>
        </p:nvSpPr>
        <p:spPr>
          <a:xfrm rot="5400000">
            <a:off x="-678693" y="1607331"/>
            <a:ext cx="6000792" cy="321471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785813" y="428625"/>
            <a:ext cx="30003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Производство синтетических пластмасс 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основано на реакциях полимеризаци, поликонденсации или полиприсоединения низкомолекулярных исходных веществ, выделяемых из угля, нефти или природного газа. При этом образуются высокомолекулярные связи с большим числом исходных молекул</a:t>
            </a:r>
          </a:p>
        </p:txBody>
      </p:sp>
      <p:pic>
        <p:nvPicPr>
          <p:cNvPr id="19458" name="Picture 2" descr="http://im5-tub-ru.yandex.net/i?id=200954750-4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28605"/>
            <a:ext cx="2786082" cy="201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www.throwingheat.com/wordpress/wp-content/uploads/2009/08/tosse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2571744"/>
            <a:ext cx="3429024" cy="1952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2" name="Picture 6" descr="http://www.gyak.jgypk.u-szeged.hu/images/kupak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2" y="4786322"/>
            <a:ext cx="3286148" cy="18082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5369" name="Группа 6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8" name="Управляющая кнопка: назад 7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Управляющая кнопка: домой 8">
              <a:hlinkClick r:id="rId6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Управляющая кнопка: далее 9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52"/>
            <a:ext cx="63161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Полимеризация</a:t>
            </a:r>
          </a:p>
        </p:txBody>
      </p:sp>
      <p:sp>
        <p:nvSpPr>
          <p:cNvPr id="3" name="Облако 2"/>
          <p:cNvSpPr/>
          <p:nvPr/>
        </p:nvSpPr>
        <p:spPr>
          <a:xfrm>
            <a:off x="285720" y="1214422"/>
            <a:ext cx="4000528" cy="292895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785813" y="1571625"/>
            <a:ext cx="2857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Полимериза́ция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  — 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процесс образования высокомолекулярного вещества (полимера) путём многократного присоединения молекул низкомолекулярного вещества (мономера)</a:t>
            </a:r>
          </a:p>
        </p:txBody>
      </p:sp>
      <p:pic>
        <p:nvPicPr>
          <p:cNvPr id="18436" name="Picture 4" descr="http://upload.wikimedia.org/wikipedia/commons/1/15/PVC-polymerisation-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9970" y="3857628"/>
            <a:ext cx="5834030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 descr="http://loveandtrash.com/wp-content/uploads/2011/03/plastic8-toiletbrick-600x4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1357298"/>
            <a:ext cx="3117289" cy="2228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0" name="Picture 8" descr="http://ic.pics.livejournal.com/puerrtto/12266847/1061777/1061777_origina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4500570"/>
            <a:ext cx="2544986" cy="1809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6394" name="Группа 7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9" name="Управляющая кнопка: назад 8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Управляющая кнопка: домой 9">
              <a:hlinkClick r:id="rId6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Управляющая кнопка: далее 10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70984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Поликонденсация</a:t>
            </a:r>
          </a:p>
        </p:txBody>
      </p:sp>
      <p:sp>
        <p:nvSpPr>
          <p:cNvPr id="3" name="Облако 2"/>
          <p:cNvSpPr/>
          <p:nvPr/>
        </p:nvSpPr>
        <p:spPr>
          <a:xfrm>
            <a:off x="214282" y="1428736"/>
            <a:ext cx="4143404" cy="3000396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642938" y="1928813"/>
            <a:ext cx="33575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  <a:latin typeface="Georgia" pitchFamily="18" charset="0"/>
              </a:rPr>
              <a:t>Поликонденсация</a:t>
            </a:r>
            <a:r>
              <a:rPr lang="ru-RU">
                <a:solidFill>
                  <a:schemeClr val="accent2"/>
                </a:solidFill>
                <a:latin typeface="Georgia" pitchFamily="18" charset="0"/>
              </a:rPr>
              <a:t> —</a:t>
            </a:r>
            <a:r>
              <a:rPr lang="ru-RU">
                <a:latin typeface="Georgia" pitchFamily="18" charset="0"/>
              </a:rPr>
              <a:t> </a:t>
            </a:r>
            <a:r>
              <a:rPr lang="ru-RU">
                <a:solidFill>
                  <a:schemeClr val="bg1"/>
                </a:solidFill>
                <a:latin typeface="Georgia" pitchFamily="18" charset="0"/>
              </a:rPr>
              <a:t>процесс синтеза полимеров, сопровождающийся выделением низкомолекулярных побочных продуктов (воды)</a:t>
            </a:r>
          </a:p>
        </p:txBody>
      </p:sp>
      <p:pic>
        <p:nvPicPr>
          <p:cNvPr id="17410" name="Picture 2" descr="http://www.vevivi.ru/best/images/servus/34/15/437153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00174"/>
            <a:ext cx="4429156" cy="310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board.ava.ua/upload/normal/plastikovye_emkosti_i_baki_dlya_pischevyh_produktov_vody_topliva_i_himicheskih_veschestv__20916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4714884"/>
            <a:ext cx="4071966" cy="1928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6" descr="http://atann.ru/upload/shop_3/1/0/0/item_10070/shop_items_catalog_image1007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4714884"/>
            <a:ext cx="3250352" cy="2019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7418" name="Группа 7"/>
          <p:cNvGrpSpPr>
            <a:grpSpLocks/>
          </p:cNvGrpSpPr>
          <p:nvPr/>
        </p:nvGrpSpPr>
        <p:grpSpPr bwMode="auto">
          <a:xfrm>
            <a:off x="7786688" y="6357938"/>
            <a:ext cx="1357312" cy="500062"/>
            <a:chOff x="7786710" y="6357934"/>
            <a:chExt cx="1357290" cy="500066"/>
          </a:xfrm>
        </p:grpSpPr>
        <p:sp>
          <p:nvSpPr>
            <p:cNvPr id="9" name="Управляющая кнопка: назад 8">
              <a:hlinkClick r:id="" action="ppaction://hlinkshowjump?jump=previousslide" highlightClick="1"/>
            </p:cNvPr>
            <p:cNvSpPr/>
            <p:nvPr/>
          </p:nvSpPr>
          <p:spPr>
            <a:xfrm>
              <a:off x="7786710" y="6357934"/>
              <a:ext cx="428618" cy="500066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Управляющая кнопка: домой 9">
              <a:hlinkClick r:id="rId6" action="ppaction://hlinksldjump" highlightClick="1"/>
            </p:cNvPr>
            <p:cNvSpPr/>
            <p:nvPr/>
          </p:nvSpPr>
          <p:spPr>
            <a:xfrm>
              <a:off x="8215328" y="6357934"/>
              <a:ext cx="500054" cy="500066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Управляющая кнопка: далее 10">
              <a:hlinkClick r:id="" action="ppaction://hlinkshowjump?jump=nextslide" highlightClick="1"/>
            </p:cNvPr>
            <p:cNvSpPr/>
            <p:nvPr/>
          </p:nvSpPr>
          <p:spPr>
            <a:xfrm>
              <a:off x="8715382" y="6357934"/>
              <a:ext cx="428618" cy="500066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 dir="in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/>
      <a:lstStyle/>
      <a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a:style>
    </a:spDef>
  </a:objectDefaults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169</TotalTime>
  <Words>217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Georgia</vt:lpstr>
      <vt:lpstr>Wingdings</vt:lpstr>
      <vt:lpstr>Wingdings 2</vt:lpstr>
      <vt:lpstr>Calibri</vt:lpstr>
      <vt:lpstr>Обычная</vt:lpstr>
      <vt:lpstr>Основы химического производства пластмасс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химического производства пластиковой тары</dc:title>
  <dc:creator>XTreme</dc:creator>
  <cp:lastModifiedBy>school-rad</cp:lastModifiedBy>
  <cp:revision>22</cp:revision>
  <dcterms:created xsi:type="dcterms:W3CDTF">2014-01-25T15:50:32Z</dcterms:created>
  <dcterms:modified xsi:type="dcterms:W3CDTF">2015-06-05T09:05:17Z</dcterms:modified>
</cp:coreProperties>
</file>