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91" r:id="rId4"/>
    <p:sldId id="257" r:id="rId5"/>
    <p:sldId id="260" r:id="rId6"/>
    <p:sldId id="261" r:id="rId7"/>
    <p:sldId id="299" r:id="rId8"/>
    <p:sldId id="263" r:id="rId9"/>
    <p:sldId id="265" r:id="rId10"/>
    <p:sldId id="266" r:id="rId11"/>
    <p:sldId id="292" r:id="rId12"/>
    <p:sldId id="300" r:id="rId13"/>
    <p:sldId id="293" r:id="rId14"/>
    <p:sldId id="270" r:id="rId15"/>
    <p:sldId id="271" r:id="rId16"/>
    <p:sldId id="288" r:id="rId17"/>
    <p:sldId id="289" r:id="rId18"/>
    <p:sldId id="290" r:id="rId19"/>
    <p:sldId id="280" r:id="rId20"/>
    <p:sldId id="277" r:id="rId21"/>
    <p:sldId id="294" r:id="rId22"/>
    <p:sldId id="281" r:id="rId23"/>
    <p:sldId id="278" r:id="rId24"/>
    <p:sldId id="279" r:id="rId25"/>
    <p:sldId id="272" r:id="rId26"/>
    <p:sldId id="297" r:id="rId27"/>
    <p:sldId id="282" r:id="rId28"/>
    <p:sldId id="284" r:id="rId29"/>
    <p:sldId id="285" r:id="rId30"/>
    <p:sldId id="286" r:id="rId31"/>
    <p:sldId id="287" r:id="rId32"/>
    <p:sldId id="283" r:id="rId33"/>
    <p:sldId id="301" r:id="rId34"/>
    <p:sldId id="302" r:id="rId35"/>
    <p:sldId id="303" r:id="rId36"/>
    <p:sldId id="298" r:id="rId37"/>
    <p:sldId id="30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70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555FEF-7BA9-46D2-A890-2C60FCF2B81A}" type="datetimeFigureOut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C71DE9-4491-4A8D-8A12-B8B54353A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1DE9-4491-4A8D-8A12-B8B54353A5C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54B8-A913-4A8F-AF61-A0E8DE9B1E97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B92E-DEDD-4182-97F0-B6C8C1AB6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4529-DB33-41D0-9641-8994951F7897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5F2E-8132-42A3-8B2F-6A4A0536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315F-E5E1-485A-B5A7-2697282DC25F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5319-AB7A-410D-A72B-61D8072AE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5B70-2501-435E-9B55-C93FCB6C9E3A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69D6-FCF9-4EC7-9A36-E01A3EC9B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1056-4742-4C06-BB6A-45CA8C847C3F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B8A8-3384-4CF3-A29D-5C2EDAF7D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68EC-C3A6-4F2A-9DA2-636E3E585951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9242-D168-4ADB-BF13-602F528A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0068-BBBF-471B-B481-DBD44F067FF3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F185-52CC-40D2-A275-F70E0AD4D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A39D-9FA9-4451-AC6E-7FBA262DDCF9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7CBD-B38C-4E74-8683-5C3E9FF7B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ECD0-09CB-4DF6-A1FA-9F643D95712A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2905-1D71-484A-B7A4-5705D6B4A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F70C-91B6-4937-806F-F9FD628B803E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ADC1-D321-46C0-BC14-02B8E51AC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37C2-7A77-480C-8767-7F14821E9F3D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22A1-4451-431B-997A-2F2EE0395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017622-924E-4F14-927C-1D3D36138E7C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EC80C4-DB20-42C4-9624-1995E274A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hyperlink" Target="http://files.school-collection.edu.ru/dlrstore/71726b96-4228-4ab6-8dff-adf58754b653/%5bINF_008%5d_%5bAM_02%5d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s.school-collection.edu.ru/dlrstore/1ebf66d3-4675-46dc-ada4-47355808e0f4/%5bINF_023%5d_%5bAM_01%5d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5d9a3e71-9364-4549-9547-6c2606387971/%5bINF_024%5d_%5bAM_01%5d.swf" TargetMode="External"/><Relationship Id="rId2" Type="http://schemas.openxmlformats.org/officeDocument/2006/relationships/hyperlink" Target="http://files.school-collection.edu.ru/dlrstore/f530aee3-c82c-407c-b91d-d4c6637a3fb5/%5bINF_022%5d_%5bAM_01%5d.sw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slide" Target="slide3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4357694"/>
            <a:ext cx="7700988" cy="211295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  № 6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Авторы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Бурданова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Л.Ю. – старший методист МБОУ ДПО (ПК) ЦРО г.о. Самара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Левашева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О.Ф. – учитель информатики МБОУ СОШ №178 г.о. Самара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ПЕРЕДАЧА   ИНФОРМАЦИИ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Анимация с вопросом по окончанию просмотра. Классификация информации. Биологические каналы получения информации</a:t>
            </a:r>
            <a:br>
              <a:rPr lang="ru-RU" sz="2400" dirty="0" smtClean="0"/>
            </a:br>
            <a:r>
              <a:rPr lang="ru-RU" sz="2400" u="sng" dirty="0" smtClean="0">
                <a:hlinkClick r:id="rId2"/>
              </a:rPr>
              <a:t> http://files.school-collection.edu.ru/dlrstore/71726b96-4228-4ab6-8dff-adf58754b653/%5BINF_008%5D_%5BAM_02%5D.swf</a:t>
            </a:r>
            <a:r>
              <a:rPr lang="ru-RU" sz="2400" dirty="0" smtClean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Анимация. </a:t>
            </a:r>
            <a:r>
              <a:rPr lang="ru-RU" sz="2400" dirty="0" smtClean="0">
                <a:hlinkClick r:id="rId3" action="ppaction://hlinksldjump"/>
              </a:rPr>
              <a:t>Искажение информации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>
                <a:hlinkClick r:id="rId4"/>
              </a:rPr>
              <a:t>http://files.school-collection.edu.ru/dlrstore/1ebf66d3-4675-46dc-ada4-47355808e0f4/%5BINF_023%5D_%5BAM_01%5D.swf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86710" y="1714488"/>
            <a:ext cx="5715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ПЕРЕДАЧА   ИНФОРМАЦИИ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57203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Простейшая анимация</a:t>
            </a:r>
            <a:r>
              <a:rPr lang="en-US" sz="2400" dirty="0" smtClean="0"/>
              <a:t>:</a:t>
            </a:r>
            <a:r>
              <a:rPr lang="ru-RU" sz="2400" dirty="0" smtClean="0"/>
              <a:t> источник, канал связи, приёмник</a:t>
            </a:r>
            <a:br>
              <a:rPr lang="ru-RU" sz="2400" dirty="0" smtClean="0"/>
            </a:b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files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smtClean="0">
                <a:hlinkClick r:id="rId2"/>
              </a:rPr>
              <a:t>school</a:t>
            </a:r>
            <a:r>
              <a:rPr lang="ru-RU" sz="2400" u="sng" dirty="0" smtClean="0">
                <a:hlinkClick r:id="rId2"/>
              </a:rPr>
              <a:t>-</a:t>
            </a:r>
            <a:r>
              <a:rPr lang="en-US" sz="2400" u="sng" dirty="0" smtClean="0">
                <a:hlinkClick r:id="rId2"/>
              </a:rPr>
              <a:t>collection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edu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ru</a:t>
            </a:r>
            <a:r>
              <a:rPr lang="ru-RU" sz="2400" u="sng" dirty="0" smtClean="0">
                <a:hlinkClick r:id="rId2"/>
              </a:rPr>
              <a:t>/</a:t>
            </a:r>
            <a:r>
              <a:rPr lang="en-US" sz="2400" u="sng" dirty="0" err="1" smtClean="0">
                <a:hlinkClick r:id="rId2"/>
              </a:rPr>
              <a:t>dlrstore</a:t>
            </a:r>
            <a:r>
              <a:rPr lang="ru-RU" sz="2400" u="sng" dirty="0" smtClean="0">
                <a:hlinkClick r:id="rId2"/>
              </a:rPr>
              <a:t>/</a:t>
            </a:r>
            <a:r>
              <a:rPr lang="en-US" sz="2400" u="sng" dirty="0" smtClean="0">
                <a:hlinkClick r:id="rId2"/>
              </a:rPr>
              <a:t>f</a:t>
            </a:r>
            <a:r>
              <a:rPr lang="ru-RU" sz="2400" u="sng" dirty="0" smtClean="0">
                <a:hlinkClick r:id="rId2"/>
              </a:rPr>
              <a:t>530</a:t>
            </a:r>
            <a:r>
              <a:rPr lang="en-US" sz="2400" u="sng" dirty="0" err="1" smtClean="0">
                <a:hlinkClick r:id="rId2"/>
              </a:rPr>
              <a:t>aee</a:t>
            </a:r>
            <a:r>
              <a:rPr lang="ru-RU" sz="2400" u="sng" dirty="0" smtClean="0">
                <a:hlinkClick r:id="rId2"/>
              </a:rPr>
              <a:t>3-</a:t>
            </a:r>
            <a:r>
              <a:rPr lang="en-US" sz="2400" u="sng" dirty="0" smtClean="0">
                <a:hlinkClick r:id="rId2"/>
              </a:rPr>
              <a:t>c</a:t>
            </a:r>
            <a:r>
              <a:rPr lang="ru-RU" sz="2400" u="sng" dirty="0" smtClean="0">
                <a:hlinkClick r:id="rId2"/>
              </a:rPr>
              <a:t>82</a:t>
            </a:r>
            <a:r>
              <a:rPr lang="en-US" sz="2400" u="sng" dirty="0" smtClean="0">
                <a:hlinkClick r:id="rId2"/>
              </a:rPr>
              <a:t>c</a:t>
            </a:r>
            <a:r>
              <a:rPr lang="ru-RU" sz="2400" u="sng" dirty="0" smtClean="0">
                <a:hlinkClick r:id="rId2"/>
              </a:rPr>
              <a:t>-407</a:t>
            </a:r>
            <a:r>
              <a:rPr lang="en-US" sz="2400" u="sng" dirty="0" smtClean="0">
                <a:hlinkClick r:id="rId2"/>
              </a:rPr>
              <a:t>c</a:t>
            </a:r>
            <a:r>
              <a:rPr lang="ru-RU" sz="2400" u="sng" dirty="0" smtClean="0">
                <a:hlinkClick r:id="rId2"/>
              </a:rPr>
              <a:t>-</a:t>
            </a:r>
            <a:r>
              <a:rPr lang="en-US" sz="2400" u="sng" dirty="0" smtClean="0">
                <a:hlinkClick r:id="rId2"/>
              </a:rPr>
              <a:t>b</a:t>
            </a:r>
            <a:r>
              <a:rPr lang="ru-RU" sz="2400" u="sng" dirty="0" smtClean="0">
                <a:hlinkClick r:id="rId2"/>
              </a:rPr>
              <a:t>91</a:t>
            </a:r>
            <a:r>
              <a:rPr lang="en-US" sz="2400" u="sng" dirty="0" smtClean="0">
                <a:hlinkClick r:id="rId2"/>
              </a:rPr>
              <a:t>d</a:t>
            </a:r>
            <a:r>
              <a:rPr lang="ru-RU" sz="2400" u="sng" dirty="0" smtClean="0">
                <a:hlinkClick r:id="rId2"/>
              </a:rPr>
              <a:t>-</a:t>
            </a:r>
            <a:r>
              <a:rPr lang="en-US" sz="2400" u="sng" dirty="0" smtClean="0">
                <a:hlinkClick r:id="rId2"/>
              </a:rPr>
              <a:t>d</a:t>
            </a:r>
            <a:r>
              <a:rPr lang="ru-RU" sz="2400" u="sng" dirty="0" smtClean="0">
                <a:hlinkClick r:id="rId2"/>
              </a:rPr>
              <a:t>4</a:t>
            </a:r>
            <a:r>
              <a:rPr lang="en-US" sz="2400" u="sng" dirty="0" smtClean="0">
                <a:hlinkClick r:id="rId2"/>
              </a:rPr>
              <a:t>c</a:t>
            </a:r>
            <a:r>
              <a:rPr lang="ru-RU" sz="2400" u="sng" dirty="0" smtClean="0">
                <a:hlinkClick r:id="rId2"/>
              </a:rPr>
              <a:t>6637</a:t>
            </a:r>
            <a:r>
              <a:rPr lang="en-US" sz="2400" u="sng" dirty="0" smtClean="0">
                <a:hlinkClick r:id="rId2"/>
              </a:rPr>
              <a:t>a</a:t>
            </a:r>
            <a:r>
              <a:rPr lang="ru-RU" sz="2400" u="sng" dirty="0" smtClean="0">
                <a:hlinkClick r:id="rId2"/>
              </a:rPr>
              <a:t>3</a:t>
            </a:r>
            <a:r>
              <a:rPr lang="en-US" sz="2400" u="sng" dirty="0" err="1" smtClean="0">
                <a:hlinkClick r:id="rId2"/>
              </a:rPr>
              <a:t>fb</a:t>
            </a:r>
            <a:r>
              <a:rPr lang="ru-RU" sz="2400" u="sng" dirty="0" smtClean="0">
                <a:hlinkClick r:id="rId2"/>
              </a:rPr>
              <a:t>5/%5</a:t>
            </a:r>
            <a:r>
              <a:rPr lang="en-US" sz="2400" u="sng" dirty="0" smtClean="0">
                <a:hlinkClick r:id="rId2"/>
              </a:rPr>
              <a:t>BINF</a:t>
            </a:r>
            <a:r>
              <a:rPr lang="ru-RU" sz="2400" u="sng" dirty="0" smtClean="0">
                <a:hlinkClick r:id="rId2"/>
              </a:rPr>
              <a:t>_022%5</a:t>
            </a:r>
            <a:r>
              <a:rPr lang="en-US" sz="2400" u="sng" dirty="0" smtClean="0">
                <a:hlinkClick r:id="rId2"/>
              </a:rPr>
              <a:t>D</a:t>
            </a:r>
            <a:r>
              <a:rPr lang="ru-RU" sz="2400" u="sng" dirty="0" smtClean="0">
                <a:hlinkClick r:id="rId2"/>
              </a:rPr>
              <a:t>_%5</a:t>
            </a:r>
            <a:r>
              <a:rPr lang="en-US" sz="2400" u="sng" dirty="0" smtClean="0">
                <a:hlinkClick r:id="rId2"/>
              </a:rPr>
              <a:t>BAM</a:t>
            </a:r>
            <a:r>
              <a:rPr lang="ru-RU" sz="2400" u="sng" dirty="0" smtClean="0">
                <a:hlinkClick r:id="rId2"/>
              </a:rPr>
              <a:t>_01%5</a:t>
            </a:r>
            <a:r>
              <a:rPr lang="en-US" sz="2400" u="sng" dirty="0" smtClean="0">
                <a:hlinkClick r:id="rId2"/>
              </a:rPr>
              <a:t>D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swf</a:t>
            </a:r>
            <a:endParaRPr lang="ru-RU" sz="2400" u="sng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Анимация: каналы связи при прохождении информации по телефону на большие расстояние</a:t>
            </a:r>
            <a:br>
              <a:rPr lang="ru-RU" sz="2400" dirty="0" smtClean="0"/>
            </a:br>
            <a:r>
              <a:rPr lang="ru-RU" sz="2400" u="sng" dirty="0" smtClean="0">
                <a:hlinkClick r:id="rId3"/>
              </a:rPr>
              <a:t>http://files.school-collection.edu.ru/dlrstore/5d9a3e71-9364-4549-9547-6c2606387971/%5BINF_024%5D_%5BAM_01%5D.swf</a:t>
            </a:r>
            <a:endParaRPr lang="ru-RU" sz="2400" u="sng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29586" y="2571744"/>
            <a:ext cx="5715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642910" y="714356"/>
            <a:ext cx="7929562" cy="5121300"/>
            <a:chOff x="642910" y="714356"/>
            <a:chExt cx="7929562" cy="5121300"/>
          </a:xfrm>
        </p:grpSpPr>
        <p:grpSp>
          <p:nvGrpSpPr>
            <p:cNvPr id="2" name="Группа 8"/>
            <p:cNvGrpSpPr/>
            <p:nvPr/>
          </p:nvGrpSpPr>
          <p:grpSpPr>
            <a:xfrm>
              <a:off x="642910" y="4357694"/>
              <a:ext cx="7929562" cy="1477962"/>
              <a:chOff x="1071563" y="2500313"/>
              <a:chExt cx="7929562" cy="147796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071563" y="2500313"/>
                <a:ext cx="3429000" cy="1477962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/>
                  <a:t>Органы чувств человека выполняют роль </a:t>
                </a:r>
                <a:r>
                  <a:rPr lang="ru-RU" b="1" dirty="0">
                    <a:solidFill>
                      <a:srgbClr val="0033CC"/>
                    </a:solidFill>
                  </a:rPr>
                  <a:t>биологических </a:t>
                </a:r>
                <a:r>
                  <a:rPr lang="ru-RU" dirty="0"/>
                  <a:t>информационных каналов.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/>
                  <a:t>Сигналы несут информацию от органов чувств к мозгу.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14938" y="2500313"/>
                <a:ext cx="3786187" cy="1477962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33CC"/>
                    </a:solidFill>
                  </a:rPr>
                  <a:t>Техническими</a:t>
                </a:r>
                <a:r>
                  <a:rPr lang="ru-RU" b="1" dirty="0">
                    <a:solidFill>
                      <a:srgbClr val="C00000"/>
                    </a:solidFill>
                  </a:rPr>
                  <a:t> </a:t>
                </a:r>
                <a:r>
                  <a:rPr lang="ru-RU" dirty="0"/>
                  <a:t>информационными каналами являются телефон, радио, телевидение, компьютерные сети, с помощью которых люди обмениваются информацией.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857224" y="714356"/>
              <a:ext cx="7286676" cy="3643339"/>
              <a:chOff x="857224" y="714356"/>
              <a:chExt cx="7286676" cy="3643339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3000364" y="714356"/>
                <a:ext cx="3071834" cy="928694"/>
                <a:chOff x="3000364" y="714356"/>
                <a:chExt cx="3071834" cy="928694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3000364" y="714356"/>
                  <a:ext cx="3071834" cy="92869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643306" y="1000108"/>
                  <a:ext cx="18573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Виды каналов</a:t>
                  </a:r>
                  <a:endParaRPr lang="ru-RU" b="1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857224" y="2357430"/>
                <a:ext cx="3071834" cy="928694"/>
                <a:chOff x="857224" y="2357430"/>
                <a:chExt cx="3071834" cy="928694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857224" y="2357430"/>
                  <a:ext cx="3071834" cy="92869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428728" y="2643182"/>
                  <a:ext cx="192882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Биологические</a:t>
                  </a:r>
                  <a:endParaRPr lang="ru-RU" b="1" dirty="0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5072066" y="2357430"/>
                <a:ext cx="3071834" cy="928694"/>
                <a:chOff x="5072066" y="2357430"/>
                <a:chExt cx="3071834" cy="928694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5072066" y="2357430"/>
                  <a:ext cx="3071834" cy="92869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786446" y="2643182"/>
                  <a:ext cx="164307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Технические</a:t>
                  </a:r>
                  <a:endParaRPr lang="ru-RU" b="1" dirty="0"/>
                </a:p>
              </p:txBody>
            </p:sp>
          </p:grpSp>
          <p:cxnSp>
            <p:nvCxnSpPr>
              <p:cNvPr id="31" name="Прямая со стрелкой 30"/>
              <p:cNvCxnSpPr>
                <a:stCxn id="20" idx="2"/>
                <a:endCxn id="22" idx="0"/>
              </p:cNvCxnSpPr>
              <p:nvPr/>
            </p:nvCxnSpPr>
            <p:spPr>
              <a:xfrm rot="5400000">
                <a:off x="3107521" y="928670"/>
                <a:ext cx="714380" cy="21431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>
                <a:stCxn id="20" idx="2"/>
                <a:endCxn id="23" idx="0"/>
              </p:cNvCxnSpPr>
              <p:nvPr/>
            </p:nvCxnSpPr>
            <p:spPr>
              <a:xfrm rot="16200000" flipH="1">
                <a:off x="5214942" y="964389"/>
                <a:ext cx="714380" cy="2071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>
                <a:stCxn id="22" idx="2"/>
                <a:endCxn id="10" idx="0"/>
              </p:cNvCxnSpPr>
              <p:nvPr/>
            </p:nvCxnSpPr>
            <p:spPr>
              <a:xfrm rot="5400000">
                <a:off x="1839491" y="3804044"/>
                <a:ext cx="1071570" cy="357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>
                <a:stCxn id="23" idx="2"/>
                <a:endCxn id="11" idx="0"/>
              </p:cNvCxnSpPr>
              <p:nvPr/>
            </p:nvCxnSpPr>
            <p:spPr>
              <a:xfrm rot="16200000" flipH="1">
                <a:off x="6107896" y="3786211"/>
                <a:ext cx="1071570" cy="713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357158" y="2571744"/>
            <a:ext cx="8215313" cy="1636713"/>
            <a:chOff x="714375" y="2720975"/>
            <a:chExt cx="8215313" cy="163671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14375" y="2786063"/>
              <a:ext cx="2643188" cy="100012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Источник информации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286500" y="2786063"/>
              <a:ext cx="2643188" cy="100012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2"/>
                  </a:solidFill>
                </a:rPr>
                <a:t>Приёмник информации</a:t>
              </a: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3462338" y="2720975"/>
              <a:ext cx="2767012" cy="1143000"/>
            </a:xfrm>
            <a:prstGeom prst="rightArrow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Информационный канал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1571625" y="3929063"/>
              <a:ext cx="785813" cy="4286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7286625" y="3929063"/>
              <a:ext cx="785813" cy="4286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4286250" y="3929063"/>
              <a:ext cx="785813" cy="4286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4282" y="28572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источник, приёмник и канал связи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1857364"/>
            <a:ext cx="5000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Поставьте в соответствие текст и картинку(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повышенный уровень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5786" y="1428736"/>
            <a:ext cx="7786719" cy="4478358"/>
            <a:chOff x="785786" y="1428736"/>
            <a:chExt cx="7786719" cy="4478358"/>
          </a:xfrm>
        </p:grpSpPr>
        <p:sp>
          <p:nvSpPr>
            <p:cNvPr id="10" name="TextBox 9"/>
            <p:cNvSpPr txBox="1"/>
            <p:nvPr/>
          </p:nvSpPr>
          <p:spPr>
            <a:xfrm>
              <a:off x="785786" y="1857364"/>
              <a:ext cx="3429000" cy="1477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Органы чувств человека выполняют роль </a:t>
              </a:r>
              <a:r>
                <a:rPr lang="ru-RU" b="1" dirty="0">
                  <a:solidFill>
                    <a:srgbClr val="0033CC"/>
                  </a:solidFill>
                </a:rPr>
                <a:t>биологических </a:t>
              </a:r>
              <a:r>
                <a:rPr lang="ru-RU" dirty="0"/>
                <a:t>информационных каналов.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Сигналы несут информацию от органов чувств к мозгу.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5786" y="4429132"/>
              <a:ext cx="3786187" cy="147796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33CC"/>
                  </a:solidFill>
                </a:rPr>
                <a:t>Техническими</a:t>
              </a:r>
              <a:r>
                <a:rPr lang="ru-RU" b="1" dirty="0">
                  <a:solidFill>
                    <a:srgbClr val="C00000"/>
                  </a:solidFill>
                </a:rPr>
                <a:t> </a:t>
              </a:r>
              <a:r>
                <a:rPr lang="ru-RU" dirty="0"/>
                <a:t>информационными каналами являются телефон, радио, телевидение, компьютерные сети, с помощью которых люди обмениваются информацией.</a:t>
              </a:r>
            </a:p>
          </p:txBody>
        </p:sp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7818" y="4143380"/>
              <a:ext cx="3214687" cy="176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5072066" y="1857364"/>
              <a:ext cx="2928938" cy="1500188"/>
              <a:chOff x="3152" y="2432"/>
              <a:chExt cx="2450" cy="1888"/>
            </a:xfrm>
          </p:grpSpPr>
          <p:pic>
            <p:nvPicPr>
              <p:cNvPr id="14" name="Picture 9" descr="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33" y="2432"/>
                <a:ext cx="1769" cy="132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5" name="Picture 11" descr="radio_retro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05" y="3563"/>
                <a:ext cx="923" cy="75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6" name="Picture 12" descr="televizor_samsung_cs15k30mjzx_43_pal_secam_ntsc_5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2" y="3157"/>
                <a:ext cx="1005" cy="10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7" name="Picture 13" descr="LG_KP500_01_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33" y="3657"/>
                <a:ext cx="410" cy="47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785786" y="1500174"/>
              <a:ext cx="42862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786" y="4000504"/>
              <a:ext cx="42862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29322" y="1428736"/>
              <a:ext cx="42862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</a:t>
              </a:r>
              <a:endParaRPr lang="ru-RU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57884" y="3786190"/>
              <a:ext cx="42862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Б</a:t>
              </a:r>
              <a:endParaRPr lang="ru-RU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4282" y="928670"/>
            <a:ext cx="5715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ЭТАЛОН ОТВЕТА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3472" y="100010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канал получения информации - </a:t>
            </a:r>
            <a:r>
              <a:rPr lang="ru-RU" b="1" dirty="0" smtClean="0">
                <a:solidFill>
                  <a:srgbClr val="FF0000"/>
                </a:solidFill>
              </a:rPr>
              <a:t>язык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282" y="3643314"/>
            <a:ext cx="5000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0" y="357166"/>
            <a:ext cx="9144000" cy="6286534"/>
            <a:chOff x="0" y="357166"/>
            <a:chExt cx="9144000" cy="6286534"/>
          </a:xfrm>
        </p:grpSpPr>
        <p:sp>
          <p:nvSpPr>
            <p:cNvPr id="20" name="TextBox 19"/>
            <p:cNvSpPr txBox="1"/>
            <p:nvPr/>
          </p:nvSpPr>
          <p:spPr>
            <a:xfrm>
              <a:off x="0" y="785794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Анимация с вопросом по окончанию просмотра. </a:t>
              </a:r>
              <a:br>
                <a:rPr lang="ru-RU" sz="1600" b="1" dirty="0" smtClean="0"/>
              </a:br>
              <a:r>
                <a:rPr lang="ru-RU" sz="1600" b="1" dirty="0" smtClean="0"/>
                <a:t>Классификация информации. </a:t>
              </a:r>
              <a:br>
                <a:rPr lang="ru-RU" sz="1600" b="1" dirty="0" smtClean="0"/>
              </a:br>
              <a:r>
                <a:rPr lang="ru-RU" sz="1600" b="1" dirty="0" smtClean="0"/>
                <a:t>Биологические каналы получения информации</a:t>
              </a:r>
            </a:p>
            <a:p>
              <a:endParaRPr lang="ru-RU" sz="2400" b="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786" y="3143248"/>
              <a:ext cx="22041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тот, кто передаёт </a:t>
              </a:r>
              <a:b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</a:t>
              </a:r>
              <a:endPara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500430" y="3143248"/>
              <a:ext cx="250033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0" indent="-952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органы чувств </a:t>
              </a:r>
              <a:b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человека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телефон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телевизор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компьютер и т.д.</a:t>
              </a:r>
              <a:endPara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357950" y="3143248"/>
              <a:ext cx="2198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тот, кто получает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</a:t>
              </a:r>
              <a:endPara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214282" y="4071942"/>
              <a:ext cx="2857520" cy="2496450"/>
              <a:chOff x="214282" y="4071942"/>
              <a:chExt cx="2857520" cy="249645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85720" y="4500570"/>
                <a:ext cx="1714512" cy="369332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/>
                  <a:t>биологические</a:t>
                </a:r>
                <a:endParaRPr lang="ru-RU" b="1" dirty="0"/>
              </a:p>
            </p:txBody>
          </p:sp>
          <p:pic>
            <p:nvPicPr>
              <p:cNvPr id="12" name="Picture 1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282" y="5000636"/>
                <a:ext cx="2857520" cy="156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1" name="Группа 40"/>
              <p:cNvGrpSpPr/>
              <p:nvPr/>
            </p:nvGrpSpPr>
            <p:grpSpPr>
              <a:xfrm>
                <a:off x="357158" y="4071942"/>
                <a:ext cx="1285884" cy="369332"/>
                <a:chOff x="357158" y="4357694"/>
                <a:chExt cx="1285884" cy="369332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357158" y="4357694"/>
                  <a:ext cx="428628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1</a:t>
                  </a:r>
                  <a:endParaRPr lang="ru-RU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214414" y="4357694"/>
                  <a:ext cx="428628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Б</a:t>
                  </a:r>
                  <a:endParaRPr lang="ru-RU" b="1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57224" y="4357694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-</a:t>
                  </a:r>
                  <a:r>
                    <a:rPr lang="ru-RU" dirty="0" smtClean="0"/>
                    <a:t> </a:t>
                  </a:r>
                  <a:endParaRPr lang="ru-RU" dirty="0"/>
                </a:p>
              </p:txBody>
            </p:sp>
          </p:grpSp>
        </p:grpSp>
        <p:grpSp>
          <p:nvGrpSpPr>
            <p:cNvPr id="56" name="Группа 55"/>
            <p:cNvGrpSpPr/>
            <p:nvPr/>
          </p:nvGrpSpPr>
          <p:grpSpPr>
            <a:xfrm>
              <a:off x="5572132" y="4071942"/>
              <a:ext cx="2928958" cy="2571758"/>
              <a:chOff x="5572132" y="4071942"/>
              <a:chExt cx="2928958" cy="2571758"/>
            </a:xfrm>
          </p:grpSpPr>
          <p:grpSp>
            <p:nvGrpSpPr>
              <p:cNvPr id="3" name="Group 14"/>
              <p:cNvGrpSpPr>
                <a:grpSpLocks/>
              </p:cNvGrpSpPr>
              <p:nvPr/>
            </p:nvGrpSpPr>
            <p:grpSpPr bwMode="auto">
              <a:xfrm>
                <a:off x="5572132" y="5143512"/>
                <a:ext cx="2928938" cy="1500188"/>
                <a:chOff x="3152" y="2432"/>
                <a:chExt cx="2450" cy="1888"/>
              </a:xfrm>
            </p:grpSpPr>
            <p:pic>
              <p:nvPicPr>
                <p:cNvPr id="14" name="Picture 9" descr="1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33" y="2432"/>
                  <a:ext cx="1769" cy="1327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5" name="Picture 11" descr="radio_retro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05" y="3563"/>
                  <a:ext cx="923" cy="757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6" name="Picture 12" descr="televizor_samsung_cs15k30mjzx_43_pal_secam_ntsc_5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152" y="3157"/>
                  <a:ext cx="1005" cy="1007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7" name="Picture 13" descr="LG_KP500_01_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33" y="3657"/>
                  <a:ext cx="410" cy="47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  <p:grpSp>
            <p:nvGrpSpPr>
              <p:cNvPr id="42" name="Группа 41"/>
              <p:cNvGrpSpPr/>
              <p:nvPr/>
            </p:nvGrpSpPr>
            <p:grpSpPr>
              <a:xfrm>
                <a:off x="7215206" y="4071942"/>
                <a:ext cx="1285884" cy="369332"/>
                <a:chOff x="357158" y="4357694"/>
                <a:chExt cx="1285884" cy="369332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158" y="4357694"/>
                  <a:ext cx="428628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2</a:t>
                  </a:r>
                  <a:endParaRPr lang="ru-RU" b="1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214414" y="4357694"/>
                  <a:ext cx="428628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А</a:t>
                  </a:r>
                  <a:endParaRPr lang="ru-RU" b="1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857224" y="4357694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-</a:t>
                  </a:r>
                  <a:r>
                    <a:rPr lang="ru-RU" dirty="0" smtClean="0"/>
                    <a:t> </a:t>
                  </a:r>
                  <a:endParaRPr lang="ru-RU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6786578" y="4500570"/>
                <a:ext cx="1714512" cy="369332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/>
                  <a:t>технические</a:t>
                </a:r>
                <a:endParaRPr lang="ru-RU" b="1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14282" y="357166"/>
              <a:ext cx="500066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4282" y="1714488"/>
              <a:ext cx="500066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500034" y="2143116"/>
              <a:ext cx="8143931" cy="1071570"/>
              <a:chOff x="500034" y="2143116"/>
              <a:chExt cx="8143931" cy="1071570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500034" y="2143116"/>
                <a:ext cx="8143931" cy="714380"/>
                <a:chOff x="357158" y="2571744"/>
                <a:chExt cx="8215313" cy="1143000"/>
              </a:xfrm>
            </p:grpSpPr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357158" y="2636832"/>
                  <a:ext cx="2643188" cy="1000125"/>
                </a:xfrm>
                <a:prstGeom prst="round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Источник информации</a:t>
                  </a:r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5929283" y="2636832"/>
                  <a:ext cx="2643188" cy="1000125"/>
                </a:xfrm>
                <a:prstGeom prst="round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b="1" dirty="0">
                      <a:solidFill>
                        <a:schemeClr val="tx2"/>
                      </a:solidFill>
                    </a:rPr>
                    <a:t>Приёмник информации</a:t>
                  </a:r>
                </a:p>
              </p:txBody>
            </p:sp>
            <p:grpSp>
              <p:nvGrpSpPr>
                <p:cNvPr id="24" name="Группа 21"/>
                <p:cNvGrpSpPr/>
                <p:nvPr/>
              </p:nvGrpSpPr>
              <p:grpSpPr>
                <a:xfrm>
                  <a:off x="3095596" y="2571744"/>
                  <a:ext cx="3000396" cy="1143000"/>
                  <a:chOff x="3095596" y="2571744"/>
                  <a:chExt cx="3000396" cy="1143000"/>
                </a:xfrm>
              </p:grpSpPr>
              <p:sp>
                <p:nvSpPr>
                  <p:cNvPr id="25" name="Стрелка вправо 24"/>
                  <p:cNvSpPr/>
                  <p:nvPr/>
                </p:nvSpPr>
                <p:spPr>
                  <a:xfrm>
                    <a:off x="3105121" y="2571744"/>
                    <a:ext cx="2767012" cy="1143000"/>
                  </a:xfrm>
                  <a:prstGeom prst="rightArrow">
                    <a:avLst/>
                  </a:prstGeom>
                  <a:ln w="28575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095596" y="2800344"/>
                    <a:ext cx="3000396" cy="5909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b="1" dirty="0" smtClean="0">
                        <a:latin typeface="+mn-lt"/>
                      </a:rPr>
                      <a:t>Информационный канал</a:t>
                    </a:r>
                    <a:endParaRPr lang="ru-RU" b="1" dirty="0">
                      <a:latin typeface="+mn-lt"/>
                    </a:endParaRPr>
                  </a:p>
                </p:txBody>
              </p:sp>
            </p:grpSp>
          </p:grpSp>
          <p:sp>
            <p:nvSpPr>
              <p:cNvPr id="51" name="Стрелка вниз 50"/>
              <p:cNvSpPr/>
              <p:nvPr/>
            </p:nvSpPr>
            <p:spPr>
              <a:xfrm flipH="1">
                <a:off x="1571604" y="2857496"/>
                <a:ext cx="311471" cy="3571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Стрелка вниз 51"/>
              <p:cNvSpPr/>
              <p:nvPr/>
            </p:nvSpPr>
            <p:spPr>
              <a:xfrm flipH="1">
                <a:off x="4357686" y="2786058"/>
                <a:ext cx="311471" cy="3571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Стрелка вниз 52"/>
              <p:cNvSpPr/>
              <p:nvPr/>
            </p:nvSpPr>
            <p:spPr>
              <a:xfrm flipH="1">
                <a:off x="7215206" y="2857496"/>
                <a:ext cx="311471" cy="3571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Обмен информацией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природе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живой природе постоянно происходит приём и передача информации: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2181225"/>
            <a:ext cx="9144000" cy="4676775"/>
            <a:chOff x="285750" y="2428875"/>
            <a:chExt cx="9144000" cy="4676775"/>
          </a:xfrm>
        </p:grpSpPr>
        <p:pic>
          <p:nvPicPr>
            <p:cNvPr id="9" name="Picture 2" descr="http://s018.radikal.ru/i523/1201/1b/dbfafa5eeb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0" y="2457450"/>
              <a:ext cx="2571750" cy="325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http://img-fotki.yandex.ru/get/4702/120710424.375/0_7a640_96f3c222_X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813" y="3143250"/>
              <a:ext cx="7929562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http://www.animaatjes.de/bilder/b/bienen/29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88" y="2428875"/>
              <a:ext cx="14287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2" descr="http://file.mobilmusic.ru/f9/de/1d/458916.gif"/>
            <p:cNvPicPr>
              <a:picLocks noChangeAspect="1" noChangeArrowheads="1" noCrop="1"/>
            </p:cNvPicPr>
            <p:nvPr/>
          </p:nvPicPr>
          <p:blipFill>
            <a:blip r:embed="rId6" cstate="print">
              <a:clrChange>
                <a:clrFrom>
                  <a:srgbClr val="FDFEFE"/>
                </a:clrFrom>
                <a:clrTo>
                  <a:srgbClr val="FD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13" y="5089525"/>
              <a:ext cx="2357437" cy="176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http://s018.radikal.ru/i523/1201/1b/dbfafa5eeb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50" y="5303838"/>
              <a:ext cx="1227138" cy="15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http://img1.liveinternet.ru/images/attach/c/0/51/994/51994251_B_Fly071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" y="3929063"/>
              <a:ext cx="1590675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4" descr="http://mms.mts.ru:8080/datas/000/122/122236_thumb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3125" y="4572000"/>
              <a:ext cx="2500313" cy="250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происходит обмен информацией в природе (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повышенный уровень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45087571_1244913664_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2801937" cy="18716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7" descr="%20_1_~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71612"/>
            <a:ext cx="2795587" cy="18716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9" descr="pchela-i-medunica"/>
          <p:cNvPicPr>
            <a:picLocks noChangeAspect="1" noChangeArrowheads="1"/>
          </p:cNvPicPr>
          <p:nvPr/>
        </p:nvPicPr>
        <p:blipFill>
          <a:blip r:embed="rId5" cstate="print"/>
          <a:srcRect t="4134" b="8092"/>
          <a:stretch>
            <a:fillRect/>
          </a:stretch>
        </p:blipFill>
        <p:spPr bwMode="auto">
          <a:xfrm>
            <a:off x="3000364" y="4357694"/>
            <a:ext cx="2933700" cy="18716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Эталон ответа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45087571_1244913664_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786058"/>
            <a:ext cx="2801937" cy="18716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7" descr="%20_1_~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2795587" cy="18716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pchela-i-medunica"/>
          <p:cNvPicPr>
            <a:picLocks noChangeAspect="1" noChangeArrowheads="1"/>
          </p:cNvPicPr>
          <p:nvPr/>
        </p:nvPicPr>
        <p:blipFill>
          <a:blip r:embed="rId5" cstate="print"/>
          <a:srcRect t="4134" b="8092"/>
          <a:stretch>
            <a:fillRect/>
          </a:stretch>
        </p:blipFill>
        <p:spPr bwMode="auto">
          <a:xfrm>
            <a:off x="214282" y="4786322"/>
            <a:ext cx="2933700" cy="18716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4282" y="3143248"/>
            <a:ext cx="5214938" cy="1465262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Лесные и луговые цветы, испуская аромат, сообщают насекомым о том, что в чашечках цветов заготовлен нектар, который можно взять, прихватив и пыльцу для опыления других цветов.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28992" y="1428736"/>
            <a:ext cx="5416550" cy="120015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Свет и тепло, которые несут солнечные лучи, указывают растениям, когда надо распускать почки, а когда - сбрасывать листву, готовясь к зиме.</a:t>
            </a:r>
          </a:p>
        </p:txBody>
      </p:sp>
      <p:pic>
        <p:nvPicPr>
          <p:cNvPr id="13" name="Picture 9" descr="pchela-i-medunica"/>
          <p:cNvPicPr>
            <a:picLocks noChangeAspect="1" noChangeArrowheads="1"/>
          </p:cNvPicPr>
          <p:nvPr/>
        </p:nvPicPr>
        <p:blipFill>
          <a:blip r:embed="rId5" cstate="print"/>
          <a:srcRect t="4134" b="8092"/>
          <a:stretch>
            <a:fillRect/>
          </a:stretch>
        </p:blipFill>
        <p:spPr bwMode="auto">
          <a:xfrm>
            <a:off x="571472" y="4786322"/>
            <a:ext cx="2933700" cy="18716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643306" y="4857760"/>
            <a:ext cx="5254625" cy="175418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Удивителен способ передачи информации у пчёл – это язык танца. Пчела, нашедшая цветущую поляну, прилетает к улью и начинает танцевать в воздухе перед собратьями, после чего пчелиный рой отправляется в указанное место за нектаром.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Сравнительная характеристика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05B70-2501-435E-9B55-C93FCB6C9E3A}" type="datetime1">
              <a:rPr lang="ru-RU" smtClean="0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preview-image" descr="http://newcorediary.com/wp-content/uploads/2014/03/email-market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57430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6" name="Рисунок 5" descr="http://www.anafor.ru/forums/uploads/post-1-127240365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357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57752" y="571480"/>
            <a:ext cx="40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Робинзону вернуться домой если предположить, что в его распоряжении находятся современные средства связи</a:t>
            </a:r>
            <a:r>
              <a:rPr lang="en-US" sz="4000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dirty="0">
              <a:solidFill>
                <a:srgbClr val="007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642910" y="2786058"/>
            <a:ext cx="8001000" cy="2643188"/>
            <a:chOff x="785786" y="3000372"/>
            <a:chExt cx="8001057" cy="2643206"/>
          </a:xfrm>
        </p:grpSpPr>
        <p:pic>
          <p:nvPicPr>
            <p:cNvPr id="7" name="Picture 4" descr="http://img-fotki.yandex.ru/get/5506/atroshenkoandrey.2e/0_58690_285cbea3_XL"/>
            <p:cNvPicPr>
              <a:picLocks noChangeAspect="1" noChangeArrowheads="1"/>
            </p:cNvPicPr>
            <p:nvPr/>
          </p:nvPicPr>
          <p:blipFill>
            <a:blip r:embed="rId3" cstate="print"/>
            <a:srcRect l="10753" r="8601"/>
            <a:stretch>
              <a:fillRect/>
            </a:stretch>
          </p:blipFill>
          <p:spPr bwMode="auto">
            <a:xfrm>
              <a:off x="3214678" y="3000372"/>
              <a:ext cx="2714644" cy="2099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http://www.dezschelkovo.ru/docs/site/28052012/7942011-02-233729671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786" y="3286124"/>
              <a:ext cx="1785950" cy="1735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 descr="http://www.helsinki.org.ua/files/photos/121800633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4286256"/>
              <a:ext cx="135732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 descr="http://www.trade4u.ie/imgs/%23Trade4u_photos/Web%20logos/mailbox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9" y="3143246"/>
              <a:ext cx="2000264" cy="2000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http://www.gimnasium1592.ru/images/sobaka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4238" y="4143380"/>
              <a:ext cx="1458158" cy="125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1071546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На протяжении столетий живущие далеко друг от друга люди обменивались между собой информацией с помощью писем.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chemeClr val="tx2"/>
                </a:solidFill>
              </a:rPr>
              <a:t>Письмо</a:t>
            </a:r>
            <a:r>
              <a:rPr lang="ru-RU" sz="2400" b="1" dirty="0" smtClean="0">
                <a:solidFill>
                  <a:schemeClr val="tx2"/>
                </a:solidFill>
              </a:rPr>
              <a:t> – это письменное послание одного человека другому.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Сравните сходство и различие электронной и традиционной почты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3214686"/>
          <a:ext cx="8072493" cy="175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0831"/>
                <a:gridCol w="2690831"/>
                <a:gridCol w="26908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Письмо традиционное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Письмо электронное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1. Способ передачи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2. Пример адреса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3. Что можно вложить в письмо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05B70-2501-435E-9B55-C93FCB6C9E3A}" type="datetime1">
              <a:rPr lang="ru-RU" smtClean="0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7" name="preview-image" descr="http://www.pismo35.ru/wp-content/gallery/gallery1/thumbs/thumbs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25717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review-image" descr="http://newcorediary.com/wp-content/uploads/2014/03/email-market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00636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ЭТАЛОН ОТВЕТА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286807" cy="31432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2269"/>
                <a:gridCol w="2762269"/>
                <a:gridCol w="2762269"/>
              </a:tblGrid>
              <a:tr h="4534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Письмо традиционное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Письмо электронное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347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1. Способ передачи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Перевозка (авиа, ж/</a:t>
                      </a:r>
                      <a:r>
                        <a:rPr lang="ru-RU" dirty="0" err="1" smtClean="0"/>
                        <a:t>д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Сети Интернет</a:t>
                      </a:r>
                      <a:endParaRPr lang="ru-RU" dirty="0"/>
                    </a:p>
                  </a:txBody>
                  <a:tcPr/>
                </a:tc>
              </a:tr>
              <a:tr h="111816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2. Пример адреса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адрес</a:t>
                      </a:r>
                      <a:r>
                        <a:rPr lang="en-US" dirty="0" smtClean="0"/>
                        <a:t>:</a:t>
                      </a:r>
                      <a:r>
                        <a:rPr lang="ru-RU" dirty="0" smtClean="0"/>
                        <a:t> индекс, город, улица, дом, квартира,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pechkin@mail.ru</a:t>
                      </a:r>
                      <a:endParaRPr lang="ru-RU" dirty="0"/>
                    </a:p>
                  </a:txBody>
                  <a:tcPr/>
                </a:tc>
              </a:tr>
              <a:tr h="111816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3. Что можно вложить в письмо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Тексты, изображения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Тексты, изображения, звуки и видеоинформацию.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05B70-2501-435E-9B55-C93FCB6C9E3A}" type="datetime1">
              <a:rPr lang="ru-RU" smtClean="0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9" name="preview-image" descr="http://newcorediary.com/wp-content/uploads/2014/03/email-market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000636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review-image" descr="http://www.pismo35.ru/wp-content/gallery/gallery1/thumbs/thumbs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636"/>
            <a:ext cx="25717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0010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005EA4"/>
                </a:solidFill>
              </a:rPr>
              <a:t>Электронная почта </a:t>
            </a:r>
            <a:r>
              <a:rPr lang="ru-RU" sz="3200" dirty="0" smtClean="0">
                <a:solidFill>
                  <a:srgbClr val="005EA4"/>
                </a:solidFill>
              </a:rPr>
              <a:t>– это система обмена сообщениями (письмами) </a:t>
            </a:r>
            <a:br>
              <a:rPr lang="ru-RU" sz="3200" dirty="0" smtClean="0">
                <a:solidFill>
                  <a:srgbClr val="005EA4"/>
                </a:solidFill>
              </a:rPr>
            </a:br>
            <a:r>
              <a:rPr lang="ru-RU" sz="3200" dirty="0" smtClean="0">
                <a:solidFill>
                  <a:srgbClr val="005EA4"/>
                </a:solidFill>
              </a:rPr>
              <a:t>с помощью компьютерных сетей.	</a:t>
            </a:r>
            <a:endParaRPr lang="ru-RU" sz="3200" dirty="0">
              <a:solidFill>
                <a:srgbClr val="005E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2893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Любой пользователь может завести свой бесплатный электронный почтовый ящик.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85786" y="3929066"/>
            <a:ext cx="7629525" cy="1754188"/>
            <a:chOff x="1285875" y="4000500"/>
            <a:chExt cx="7629525" cy="1754188"/>
          </a:xfrm>
        </p:grpSpPr>
        <p:sp>
          <p:nvSpPr>
            <p:cNvPr id="13" name="TextBox 12"/>
            <p:cNvSpPr txBox="1"/>
            <p:nvPr/>
          </p:nvSpPr>
          <p:spPr>
            <a:xfrm>
              <a:off x="1285875" y="4000500"/>
              <a:ext cx="6143625" cy="1016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u="sng" dirty="0">
                  <a:solidFill>
                    <a:srgbClr val="002060"/>
                  </a:solidFill>
                  <a:latin typeface="+mn-lt"/>
                </a:rPr>
                <a:t>Адрес электронной почты: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spc="25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корреспондент</a:t>
              </a:r>
              <a:r>
                <a:rPr lang="en-US" sz="3600" spc="25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@</a:t>
              </a:r>
              <a:r>
                <a:rPr lang="ru-RU" sz="3600" spc="25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сервер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2794000" y="5326063"/>
              <a:ext cx="285750" cy="4286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5962650" y="5272088"/>
              <a:ext cx="285750" cy="4286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" name="Picture 2" descr="http://www.hv-life.ru/Media/files/images/files_9/pismo1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00" y="4143375"/>
              <a:ext cx="1485900" cy="151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4429124" y="5643578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Адрес сервера, на котором зарегистрирован почтовый ящик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571501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Условное имя корреспондента</a:t>
            </a:r>
            <a:endParaRPr 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5643578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250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@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642910" y="1357298"/>
            <a:ext cx="7786714" cy="3929080"/>
            <a:chOff x="928662" y="1643050"/>
            <a:chExt cx="7643866" cy="3286148"/>
          </a:xfrm>
        </p:grpSpPr>
        <p:pic>
          <p:nvPicPr>
            <p:cNvPr id="7" name="Picture 10" descr="http://readmas.ru/wp-content/filesall/2012/12/s_chego_nachinat_raskrutku_sobstvennogo_sajta_readmas.ru_0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7" y="1785926"/>
              <a:ext cx="3857945" cy="2890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ttp://www.nn.ru/data/forum/images/2012-04/49231248-konvertiki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1604" y="2524151"/>
              <a:ext cx="2286016" cy="179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928662" y="1643050"/>
              <a:ext cx="7643866" cy="328614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150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Электронное письмо может содержать тексты, изображения, звуки и видеоинформацию.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290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Помехи при передаче информации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1571612"/>
            <a:ext cx="8278813" cy="2171700"/>
            <a:chOff x="508000" y="1285875"/>
            <a:chExt cx="8278813" cy="2171700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508000" y="2489200"/>
              <a:ext cx="8278811" cy="968375"/>
              <a:chOff x="113" y="845"/>
              <a:chExt cx="5530" cy="771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1701" y="845"/>
                <a:ext cx="2353" cy="771"/>
              </a:xfrm>
              <a:prstGeom prst="rightArrow">
                <a:avLst>
                  <a:gd name="adj1" fmla="val 50000"/>
                  <a:gd name="adj2" fmla="val 76459"/>
                </a:avLst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Информационный</a:t>
                </a:r>
                <a:r>
                  <a:rPr lang="ru-RU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канал</a:t>
                </a: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>
                <a:off x="113" y="935"/>
                <a:ext cx="149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Источник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информации</a:t>
                </a:r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4150" y="935"/>
                <a:ext cx="149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Приемник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информации</a:t>
                </a:r>
              </a:p>
            </p:txBody>
          </p:sp>
        </p:grpSp>
        <p:pic>
          <p:nvPicPr>
            <p:cNvPr id="9" name="Picture 2" descr="C:\Documents and Settings\Елена\Local Settings\Temporary Internet Files\Content.IE5\TV3VPPCE\MC900440407[1]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75" y="1285875"/>
              <a:ext cx="2000250" cy="17430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EA4"/>
                </a:solidFill>
                <a:hlinkClick r:id="rId4" action="ppaction://hlinksldjump"/>
              </a:rPr>
              <a:t>В результате, передаваемая информация  </a:t>
            </a:r>
            <a:br>
              <a:rPr lang="ru-RU" b="1" dirty="0" smtClean="0">
                <a:solidFill>
                  <a:srgbClr val="005EA4"/>
                </a:solidFill>
                <a:hlinkClick r:id="rId4" action="ppaction://hlinksldjump"/>
              </a:rPr>
            </a:br>
            <a:r>
              <a:rPr lang="ru-RU" b="1" dirty="0" smtClean="0">
                <a:solidFill>
                  <a:srgbClr val="005EA4"/>
                </a:solidFill>
                <a:hlinkClick r:id="rId4" action="ppaction://hlinksldjump"/>
              </a:rPr>
              <a:t>может  быть потеряна или искажена.</a:t>
            </a:r>
            <a:endParaRPr lang="ru-RU" b="1" dirty="0">
              <a:solidFill>
                <a:srgbClr val="005EA4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85786" y="3786190"/>
            <a:ext cx="8572560" cy="1227717"/>
            <a:chOff x="785786" y="3786190"/>
            <a:chExt cx="8572560" cy="1227717"/>
          </a:xfrm>
        </p:grpSpPr>
        <p:sp>
          <p:nvSpPr>
            <p:cNvPr id="13" name="TextBox 12"/>
            <p:cNvSpPr txBox="1"/>
            <p:nvPr/>
          </p:nvSpPr>
          <p:spPr>
            <a:xfrm>
              <a:off x="785786" y="3786190"/>
              <a:ext cx="8572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ru-RU" sz="2800" b="1" dirty="0" smtClean="0">
                  <a:solidFill>
                    <a:srgbClr val="A50021"/>
                  </a:solidFill>
                  <a:latin typeface="Georgia" pitchFamily="18" charset="0"/>
                </a:rPr>
                <a:t> </a:t>
              </a:r>
              <a:r>
                <a:rPr lang="ru-RU" sz="28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Помехи при передаче информации </a:t>
              </a:r>
              <a:r>
                <a:rPr lang="ru-RU" sz="20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0100" y="4429132"/>
              <a:ext cx="1928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70C4"/>
                  </a:solidFill>
                </a:rPr>
                <a:t>Техника</a:t>
              </a:r>
              <a:r>
                <a:rPr lang="en-US" sz="3200" b="1" dirty="0" smtClean="0">
                  <a:solidFill>
                    <a:srgbClr val="0070C4"/>
                  </a:solidFill>
                </a:rPr>
                <a:t>:</a:t>
              </a:r>
              <a:endParaRPr lang="ru-RU" sz="3200" b="1" dirty="0">
                <a:solidFill>
                  <a:srgbClr val="0070C4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3504" y="4429132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5EA4"/>
                  </a:solidFill>
                </a:rPr>
                <a:t>Природа</a:t>
              </a:r>
              <a:r>
                <a:rPr lang="en-US" sz="3200" b="1" dirty="0" smtClean="0">
                  <a:solidFill>
                    <a:srgbClr val="005EA4"/>
                  </a:solidFill>
                </a:rPr>
                <a:t>:</a:t>
              </a:r>
              <a:endParaRPr lang="ru-RU" sz="3200" b="1" dirty="0">
                <a:solidFill>
                  <a:srgbClr val="005EA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290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Помехи при передаче информации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428596" y="1571612"/>
            <a:ext cx="8278813" cy="2171700"/>
            <a:chOff x="508000" y="1285875"/>
            <a:chExt cx="8278813" cy="21717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08000" y="2489200"/>
              <a:ext cx="8278811" cy="968375"/>
              <a:chOff x="113" y="845"/>
              <a:chExt cx="5530" cy="771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1701" y="845"/>
                <a:ext cx="2353" cy="771"/>
              </a:xfrm>
              <a:prstGeom prst="rightArrow">
                <a:avLst>
                  <a:gd name="adj1" fmla="val 50000"/>
                  <a:gd name="adj2" fmla="val 76459"/>
                </a:avLst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Информационный</a:t>
                </a:r>
                <a:r>
                  <a:rPr lang="ru-RU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канал</a:t>
                </a: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>
                <a:off x="113" y="935"/>
                <a:ext cx="149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Источник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информации</a:t>
                </a:r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4150" y="935"/>
                <a:ext cx="149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Приемник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информации</a:t>
                </a:r>
              </a:p>
            </p:txBody>
          </p:sp>
        </p:grpSp>
        <p:pic>
          <p:nvPicPr>
            <p:cNvPr id="9" name="Picture 2" descr="C:\Documents and Settings\Елена\Local Settings\Temporary Internet Files\Content.IE5\TV3VPPCE\MC900440407[1]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75" y="1285875"/>
              <a:ext cx="2000250" cy="17430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785786" y="37861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A50021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Georgia" pitchFamily="18" charset="0"/>
              </a:rPr>
              <a:t>Помехи при передаче информации </a:t>
            </a:r>
            <a:r>
              <a:rPr lang="ru-RU" sz="2000" b="1" dirty="0" smtClean="0">
                <a:solidFill>
                  <a:srgbClr val="0033CC"/>
                </a:solidFill>
                <a:latin typeface="Calibri" pitchFamily="34" charset="0"/>
              </a:rPr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571536" y="4426565"/>
            <a:ext cx="4714876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7763" lvl="1" indent="-249238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4"/>
                </a:solidFill>
                <a:latin typeface="Arial" pitchFamily="34" charset="0"/>
                <a:cs typeface="Arial" pitchFamily="34" charset="0"/>
              </a:rPr>
              <a:t>искажение звука в телефоне,</a:t>
            </a:r>
          </a:p>
          <a:p>
            <a:pPr marL="1147763" lvl="1" indent="-249238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4"/>
                </a:solidFill>
                <a:latin typeface="Arial" pitchFamily="34" charset="0"/>
                <a:cs typeface="Arial" pitchFamily="34" charset="0"/>
              </a:rPr>
              <a:t>шум, влияющий на работу радиоприёмника,</a:t>
            </a:r>
          </a:p>
          <a:p>
            <a:pPr marL="1147763" lvl="1" indent="-249238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4"/>
                </a:solidFill>
                <a:latin typeface="Arial" pitchFamily="34" charset="0"/>
                <a:cs typeface="Arial" pitchFamily="34" charset="0"/>
              </a:rPr>
              <a:t>искажение или затемнение изображения в телевизоре,</a:t>
            </a:r>
          </a:p>
          <a:p>
            <a:pPr marL="1147763" lvl="1" indent="-249238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4"/>
                </a:solidFill>
                <a:latin typeface="Arial" pitchFamily="34" charset="0"/>
                <a:cs typeface="Arial" pitchFamily="34" charset="0"/>
              </a:rPr>
              <a:t>ошибки при передаче по телеграфу. </a:t>
            </a:r>
            <a:endParaRPr lang="ru-RU" b="1" dirty="0">
              <a:solidFill>
                <a:srgbClr val="0070C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4429132"/>
            <a:ext cx="46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70C4"/>
              </a:solidFill>
            </a:endParaRPr>
          </a:p>
          <a:p>
            <a:r>
              <a:rPr lang="ru-RU" b="1" dirty="0" smtClean="0">
                <a:solidFill>
                  <a:srgbClr val="0070C4"/>
                </a:solidFill>
              </a:rPr>
              <a:t>воздействия химических веществ.</a:t>
            </a:r>
            <a:endParaRPr lang="en-US" b="1" dirty="0" smtClean="0">
              <a:solidFill>
                <a:srgbClr val="0070C4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передачи информации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представленных ситуациях 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2714620"/>
            <a:ext cx="8215313" cy="3000375"/>
            <a:chOff x="714375" y="3000375"/>
            <a:chExt cx="8215313" cy="3000375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714375" y="3119438"/>
              <a:ext cx="2643188" cy="183356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Источник информации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6286500" y="3119438"/>
              <a:ext cx="2643188" cy="183356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2"/>
                  </a:solidFill>
                </a:rPr>
                <a:t>Приёмник информации</a:t>
              </a:r>
            </a:p>
          </p:txBody>
        </p:sp>
        <p:sp>
          <p:nvSpPr>
            <p:cNvPr id="11" name="Стрелка вправо 10"/>
            <p:cNvSpPr/>
            <p:nvPr/>
          </p:nvSpPr>
          <p:spPr bwMode="auto">
            <a:xfrm>
              <a:off x="3462338" y="3000375"/>
              <a:ext cx="2767012" cy="2095500"/>
            </a:xfrm>
            <a:prstGeom prst="rightArrow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Информационный канал</a:t>
              </a:r>
            </a:p>
          </p:txBody>
        </p:sp>
        <p:sp>
          <p:nvSpPr>
            <p:cNvPr id="12" name="Стрелка вниз 11"/>
            <p:cNvSpPr/>
            <p:nvPr/>
          </p:nvSpPr>
          <p:spPr bwMode="auto">
            <a:xfrm>
              <a:off x="1571625" y="5214937"/>
              <a:ext cx="785813" cy="785813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 bwMode="auto">
            <a:xfrm>
              <a:off x="7286625" y="5214937"/>
              <a:ext cx="785813" cy="785813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 bwMode="auto">
            <a:xfrm>
              <a:off x="4286250" y="5214937"/>
              <a:ext cx="785813" cy="785813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передачи информации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0001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25" indent="-2333625" eaLnBrk="1" hangingPunct="1">
              <a:buFont typeface="Arial" charset="0"/>
              <a:buNone/>
            </a:pPr>
            <a:r>
              <a:rPr lang="ru-RU" sz="2400" u="sng" dirty="0" smtClean="0">
                <a:solidFill>
                  <a:srgbClr val="0070C0"/>
                </a:solidFill>
              </a:rPr>
              <a:t>Ситуация 1</a:t>
            </a:r>
            <a:r>
              <a:rPr lang="ru-RU" sz="2400" dirty="0" smtClean="0">
                <a:solidFill>
                  <a:srgbClr val="0070C0"/>
                </a:solidFill>
              </a:rPr>
              <a:t> : вы переходите дорогу на регулируемом перекрёстке.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28596" y="2143116"/>
            <a:ext cx="7572375" cy="3865563"/>
            <a:chOff x="1357313" y="2143125"/>
            <a:chExt cx="7572375" cy="3865563"/>
          </a:xfrm>
        </p:grpSpPr>
        <p:pic>
          <p:nvPicPr>
            <p:cNvPr id="9" name="Picture 6" descr="http://borgshtale.ru/images/stories/26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7313" y="2143125"/>
              <a:ext cx="2198687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http://wiki.iteach.ru/images/2/2f/%d0%a1%d0%bb%d0%b0%d0%b9%d0%b46%d0%bc%d0%b0%d0%bd%d0%b0%d0%ba%d0%be%d0%b2.JPG"/>
            <p:cNvPicPr>
              <a:picLocks noChangeAspect="1" noChangeArrowheads="1"/>
            </p:cNvPicPr>
            <p:nvPr/>
          </p:nvPicPr>
          <p:blipFill>
            <a:blip r:embed="rId4" cstate="print"/>
            <a:srcRect l="13101" t="8739" b="2428"/>
            <a:stretch>
              <a:fillRect/>
            </a:stretch>
          </p:blipFill>
          <p:spPr bwMode="auto">
            <a:xfrm>
              <a:off x="4071938" y="2286000"/>
              <a:ext cx="4857750" cy="372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0" y="6143644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5EA4"/>
                </a:solidFill>
              </a:rPr>
              <a:t>Односторонняя передача информации</a:t>
            </a:r>
            <a:endParaRPr lang="ru-RU" sz="2400" dirty="0">
              <a:solidFill>
                <a:srgbClr val="005E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передачи информации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7154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u="sng" dirty="0" smtClean="0">
                <a:solidFill>
                  <a:srgbClr val="0070C0"/>
                </a:solidFill>
              </a:rPr>
              <a:t>Ситуация 2</a:t>
            </a:r>
            <a:r>
              <a:rPr lang="ru-RU" sz="2400" dirty="0" smtClean="0">
                <a:solidFill>
                  <a:srgbClr val="0070C0"/>
                </a:solidFill>
              </a:rPr>
              <a:t>: играя в компьютерную игру, вы постоянно обмениваетесь информацией с компьютером: воспринимаете сюжет, правила и текущую ситуацию, анализируете полученную информацию и передаёте  компьютеру некоторые управляющие команды.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14414" y="3286124"/>
            <a:ext cx="6858000" cy="2890838"/>
            <a:chOff x="1285875" y="3143250"/>
            <a:chExt cx="6858000" cy="2890838"/>
          </a:xfrm>
        </p:grpSpPr>
        <p:pic>
          <p:nvPicPr>
            <p:cNvPr id="9" name="Picture 2" descr="http://stat20.privet.ru/lr/0c074f77fce4bd07da404fcf8cf683d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75" y="3143250"/>
              <a:ext cx="3673475" cy="27543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12" descr="http://www.e-monsite.com/s/2008/10/06/zerocool29600/40302737ordinateur-gif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2850" y="3148013"/>
              <a:ext cx="3121025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0" y="62150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5EA4"/>
                </a:solidFill>
              </a:rPr>
              <a:t>Взаимный обмен информацией</a:t>
            </a:r>
            <a:r>
              <a:rPr lang="ru-RU" sz="2400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005E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Мозговой штурм</a:t>
            </a:r>
            <a:endParaRPr lang="ru-RU" b="1" dirty="0">
              <a:solidFill>
                <a:srgbClr val="007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4"/>
            <a:ext cx="3000396" cy="3543311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</a:t>
            </a:r>
            <a:br>
              <a:rPr lang="ru-RU" sz="5400" b="1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br>
              <a:rPr lang="ru-RU" sz="5400" b="1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парах</a:t>
            </a:r>
            <a:endParaRPr lang="ru-RU" sz="5400" b="1" dirty="0">
              <a:solidFill>
                <a:srgbClr val="007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05B70-2501-435E-9B55-C93FCB6C9E3A}" type="datetime1">
              <a:rPr lang="ru-RU" smtClean="0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Рисунок 7" descr="http://www.anafor.ru/forums/uploads/post-1-127240365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34290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передачи информации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2650" indent="-2152650" algn="ctr" eaLnBrk="1" hangingPunct="1">
              <a:buFont typeface="Arial" charset="0"/>
              <a:buNone/>
            </a:pPr>
            <a:r>
              <a:rPr lang="ru-RU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3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просмотр телепередачи всей семьёй.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71604" y="2285992"/>
            <a:ext cx="6072187" cy="3500438"/>
            <a:chOff x="2357438" y="2143125"/>
            <a:chExt cx="6072187" cy="3500438"/>
          </a:xfrm>
        </p:grpSpPr>
        <p:pic>
          <p:nvPicPr>
            <p:cNvPr id="9" name="Picture 6" descr="http://www.parentstv.org/PTC/joinus/images/Family-tv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438" y="2143125"/>
              <a:ext cx="4402137" cy="35004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Овал 9"/>
            <p:cNvSpPr/>
            <p:nvPr/>
          </p:nvSpPr>
          <p:spPr>
            <a:xfrm>
              <a:off x="7429500" y="4572000"/>
              <a:ext cx="1000125" cy="100012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/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0722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5EA4"/>
                </a:solidFill>
              </a:rPr>
              <a:t>Сколько источников и сколько приёмников информации? </a:t>
            </a:r>
            <a:endParaRPr lang="ru-RU" sz="2400" dirty="0">
              <a:solidFill>
                <a:srgbClr val="005E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передачи информации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715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2650" indent="-2152650" algn="ctr" eaLnBrk="1" hangingPunct="1">
              <a:buFont typeface="Arial" charset="0"/>
              <a:buNone/>
              <a:tabLst>
                <a:tab pos="2152650" algn="l"/>
              </a:tabLst>
            </a:pPr>
            <a:r>
              <a:rPr lang="ru-RU" sz="2400" b="1" u="sng" dirty="0" smtClean="0">
                <a:solidFill>
                  <a:srgbClr val="0070C0"/>
                </a:solidFill>
              </a:rPr>
              <a:t>Ситуация 4:</a:t>
            </a:r>
            <a:r>
              <a:rPr lang="ru-RU" sz="2400" b="1" dirty="0" smtClean="0">
                <a:solidFill>
                  <a:srgbClr val="0070C0"/>
                </a:solidFill>
              </a:rPr>
              <a:t> вы готовите сообщение по истории. </a:t>
            </a:r>
          </a:p>
        </p:txBody>
      </p: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714348" y="1714488"/>
            <a:ext cx="7807325" cy="4357688"/>
            <a:chOff x="571472" y="1714488"/>
            <a:chExt cx="7807299" cy="4357718"/>
          </a:xfrm>
        </p:grpSpPr>
        <p:pic>
          <p:nvPicPr>
            <p:cNvPr id="9" name="Picture 2" descr="http://wiki.iteach.ru/images/4/4f/C41-21kopiy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7829" y="1714488"/>
              <a:ext cx="2520942" cy="43577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4" descr="http://school.xvatit.com/images/0/06/Um74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2112954"/>
              <a:ext cx="2500305" cy="37211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6" descr="http://data.lact.ru/f1/s/42/860/image/1171/433/medium_1c14a737a55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851" y="4271969"/>
              <a:ext cx="3122602" cy="18002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0" y="62150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5EA4"/>
                </a:solidFill>
              </a:rPr>
              <a:t>Что источник и что приёмник информации? </a:t>
            </a:r>
            <a:endParaRPr lang="ru-RU" sz="2400" dirty="0">
              <a:solidFill>
                <a:srgbClr val="005E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Эталон ответов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ситуации 1-4 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571472" y="3000372"/>
          <a:ext cx="8072494" cy="2895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0132"/>
                <a:gridCol w="2071702"/>
                <a:gridCol w="3071834"/>
                <a:gridCol w="19288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 </a:t>
                      </a:r>
                      <a:br>
                        <a:rPr lang="ru-RU" sz="2000" dirty="0" smtClean="0"/>
                      </a:b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источник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информационный канал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приёмник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светофор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биологический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пешеход</a:t>
                      </a:r>
                      <a:endParaRPr lang="ru-R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/>
                        <a:t>человек</a:t>
                      </a:r>
                      <a:br>
                        <a:rPr lang="ru-RU" sz="2000" smtClean="0"/>
                      </a:br>
                      <a:r>
                        <a:rPr lang="ru-RU" sz="2000" smtClean="0"/>
                        <a:t>компьютер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биологический, 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технический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компьютер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телевизор, 1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биологический, 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технический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семья, 4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книги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биологический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человек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928662" y="1714488"/>
            <a:ext cx="7429500" cy="1096963"/>
            <a:chOff x="1214438" y="857250"/>
            <a:chExt cx="7429500" cy="1096963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1214438" y="919163"/>
              <a:ext cx="2390775" cy="96043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Источник информации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6253163" y="919163"/>
              <a:ext cx="2390775" cy="96043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2"/>
                  </a:solidFill>
                </a:rPr>
                <a:t>Приёмник информации</a:t>
              </a:r>
            </a:p>
          </p:txBody>
        </p:sp>
        <p:sp>
          <p:nvSpPr>
            <p:cNvPr id="20" name="Стрелка вправо 19"/>
            <p:cNvSpPr/>
            <p:nvPr/>
          </p:nvSpPr>
          <p:spPr bwMode="auto">
            <a:xfrm>
              <a:off x="3698875" y="857250"/>
              <a:ext cx="2503488" cy="1096963"/>
            </a:xfrm>
            <a:prstGeom prst="rightArrow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Информационный канал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229600" cy="490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0198"/>
                <a:gridCol w="2143140"/>
                <a:gridCol w="2528862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Между</a:t>
                      </a:r>
                      <a:r>
                        <a:rPr lang="ru-RU" sz="1400" baseline="0" dirty="0" smtClean="0"/>
                        <a:t> кем происходит передача информации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происходи</a:t>
                      </a:r>
                      <a:r>
                        <a:rPr lang="ru-RU" sz="1400" baseline="0" dirty="0" smtClean="0"/>
                        <a:t> т передача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Помехи, приводящие к искажению</a:t>
                      </a:r>
                      <a:r>
                        <a:rPr lang="ru-RU" sz="1400" baseline="0" dirty="0" smtClean="0"/>
                        <a:t> информации</a:t>
                      </a:r>
                      <a:endParaRPr lang="ru-RU" sz="1400" dirty="0"/>
                    </a:p>
                  </a:txBody>
                  <a:tcPr/>
                </a:tc>
              </a:tr>
              <a:tr h="126492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5EA4"/>
                          </a:solidFill>
                        </a:rPr>
                        <a:t>ЛЮДИ</a:t>
                      </a:r>
                      <a:endParaRPr lang="ru-RU" sz="2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ЧЕЛОВЕК - </a:t>
                      </a:r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?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ОРГАНЫ ЧУВСТВ</a:t>
                      </a:r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: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ШУМ</a:t>
                      </a:r>
                      <a:endParaRPr lang="en-US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ЧЕЛОВЕК - </a:t>
                      </a:r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?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СРЕДСТВА</a:t>
                      </a:r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 СВЯЗИ</a:t>
                      </a:r>
                      <a:r>
                        <a:rPr lang="en-US" sz="1400" b="1" baseline="0" dirty="0" smtClean="0">
                          <a:solidFill>
                            <a:srgbClr val="005EA4"/>
                          </a:solidFill>
                        </a:rPr>
                        <a:t>:</a:t>
                      </a:r>
                      <a:endParaRPr lang="ru-RU" sz="1400" b="1" baseline="0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  ТЕЛЕФОН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 b="1" baseline="0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 b="1" baseline="0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…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НАРУШЕНИЕ СИГНАЛА</a:t>
                      </a:r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: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ИСКАЖЕНИЕ ЗВУКА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…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</a:tr>
              <a:tr h="123613">
                <a:tc row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5EA4"/>
                          </a:solidFill>
                        </a:rPr>
                        <a:t>ПРИРОДА</a:t>
                      </a:r>
                      <a:endParaRPr lang="ru-RU" sz="2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? 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- РАСТЕНИЕ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?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ПРИРОДНЫЕ ЯВЛЕНИЯ И ПРОЦЕССЫ</a:t>
                      </a:r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: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ДОЖДЬ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…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? 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- РАСТЕНИЕ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?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ПЧЕЛА - ПЧЕЛА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?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ЦВЕТОК – НАСЕКОМОЕ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ЦВЕТОК</a:t>
                      </a:r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 - ПТИЦА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?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?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600" b="1" dirty="0">
              <a:solidFill>
                <a:srgbClr val="007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229600" cy="554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0198"/>
                <a:gridCol w="2143140"/>
                <a:gridCol w="2528862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Между</a:t>
                      </a:r>
                      <a:r>
                        <a:rPr lang="ru-RU" sz="1400" baseline="0" dirty="0" smtClean="0"/>
                        <a:t> кем происходит передача информации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происходи</a:t>
                      </a:r>
                      <a:r>
                        <a:rPr lang="ru-RU" sz="1400" baseline="0" dirty="0" smtClean="0"/>
                        <a:t> т передача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Помехи, приводящие к искажению</a:t>
                      </a:r>
                      <a:r>
                        <a:rPr lang="ru-RU" sz="1400" baseline="0" dirty="0" smtClean="0"/>
                        <a:t> информации</a:t>
                      </a:r>
                      <a:endParaRPr lang="ru-RU" sz="1400" dirty="0"/>
                    </a:p>
                  </a:txBody>
                  <a:tcPr/>
                </a:tc>
              </a:tr>
              <a:tr h="126492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5EA4"/>
                          </a:solidFill>
                        </a:rPr>
                        <a:t>ЛЮДИ</a:t>
                      </a:r>
                      <a:endParaRPr lang="ru-RU" sz="2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ЧЕЛОВЕК - ЧЕЛОВЕК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ОРГАНЫ ЧУВСТВ</a:t>
                      </a:r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: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СЛУХ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ЗРЕНИЕ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ОСЯЗАНИЕ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ОБОНЯНИЕ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ВКУС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ШУМ</a:t>
                      </a:r>
                      <a:endParaRPr lang="en-US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НАРУШЕНИЕ ДЕЯТЕЛЬНОСТИ ОРГАНОВ ЧУВСТВ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ЧЕЛОВЕК - ТЕХНИКА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СРЕДСТВА</a:t>
                      </a:r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 СВЯЗИ</a:t>
                      </a:r>
                      <a:r>
                        <a:rPr lang="en-US" sz="1400" b="1" baseline="0" dirty="0" smtClean="0">
                          <a:solidFill>
                            <a:srgbClr val="005EA4"/>
                          </a:solidFill>
                        </a:rPr>
                        <a:t>:</a:t>
                      </a:r>
                      <a:endParaRPr lang="ru-RU" sz="1400" b="1" baseline="0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  ТЕЛЕФОН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  КОМПЬЮТЕР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  ТЕЛЕВИЗОР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…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НАРУШЕНИЕ СИГНАЛА</a:t>
                      </a:r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: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ИСКАЖЕНИЕ ЗВУКА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ИСКАЖЕНИЕ</a:t>
                      </a:r>
                      <a:br>
                        <a:rPr lang="ru-RU" sz="1400" b="1" dirty="0" smtClean="0">
                          <a:solidFill>
                            <a:srgbClr val="005EA4"/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   ИЗОБРАЖЕНИЯ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ПОТЕРЯ</a:t>
                      </a:r>
                      <a:br>
                        <a:rPr lang="ru-RU" sz="1400" b="1" dirty="0" smtClean="0">
                          <a:solidFill>
                            <a:srgbClr val="005EA4"/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   ИНФОРМАЦИИ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…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</a:tr>
              <a:tr h="123613">
                <a:tc row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5EA4"/>
                          </a:solidFill>
                        </a:rPr>
                        <a:t>ПРИРОДА</a:t>
                      </a:r>
                      <a:endParaRPr lang="ru-RU" sz="2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СВЕТ - РАСТЕНИЕ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НЕСУТ СОЛНЕЧНЫЕ ЛУЧИ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ПРИРОДНЫЕ ЯВЛЕНИЯ И ПРОЦЕССЫ</a:t>
                      </a:r>
                      <a:r>
                        <a:rPr lang="en-US" sz="1400" b="1" dirty="0" smtClean="0">
                          <a:solidFill>
                            <a:srgbClr val="005EA4"/>
                          </a:solidFill>
                        </a:rPr>
                        <a:t>:</a:t>
                      </a:r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ДОЖДЬ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ГРОЗА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ВЕТЕР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…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ТЕПЛО - РАСТЕНИЕ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НЕСУТ СОЛНЕЧНЫЕ ЛУЧИ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ПЧЕЛА - ПЧЕЛА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     ТАНЕЦ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ЦВЕТОК – НАСЕКОМОЕ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ЦВЕТОК</a:t>
                      </a:r>
                      <a:r>
                        <a:rPr lang="ru-RU" sz="1400" b="1" baseline="0" dirty="0" smtClean="0">
                          <a:solidFill>
                            <a:srgbClr val="005EA4"/>
                          </a:solidFill>
                        </a:rPr>
                        <a:t> - ПТИЦА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АРОМАТ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rgbClr val="005EA4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ОПТИЧЕСКАЯ СИГНАЛИЗАЦИЯ </a:t>
                      </a:r>
                      <a:br>
                        <a:rPr lang="ru-RU" sz="1400" b="1" dirty="0" smtClean="0">
                          <a:solidFill>
                            <a:srgbClr val="005EA4"/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rgbClr val="005EA4"/>
                          </a:solidFill>
                        </a:rPr>
                        <a:t>(ФОРМА И ЦВЕТ)</a:t>
                      </a:r>
                      <a:endParaRPr lang="ru-RU" sz="14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600" b="1" dirty="0">
              <a:solidFill>
                <a:srgbClr val="007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РЕФЛЕКСИЯ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86808" cy="38837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3714808"/>
              </a:tblGrid>
              <a:tr h="3551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ОЦЕНИВАЕМЫЙ РЕЗУЛЬТАТ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ОТМЕТКА</a:t>
                      </a:r>
                      <a:endParaRPr lang="ru-RU" dirty="0"/>
                    </a:p>
                  </a:txBody>
                  <a:tcPr/>
                </a:tc>
              </a:tr>
              <a:tr h="62540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5EA4"/>
                          </a:solidFill>
                          <a:latin typeface="+mn-lt"/>
                          <a:ea typeface="+mn-ea"/>
                          <a:cs typeface="+mn-cs"/>
                        </a:rPr>
                        <a:t>Я УМЕЮ ОПРЕДЕЛЯТЬ ИСТОЧНИК, ПРИЁМНИК, КАНАЛЫ СВЯЗИ</a:t>
                      </a:r>
                      <a:endParaRPr lang="ru-RU" sz="1600" b="1" kern="1200" dirty="0">
                        <a:solidFill>
                          <a:srgbClr val="005E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5EA4"/>
                          </a:solidFill>
                          <a:latin typeface="+mn-lt"/>
                          <a:ea typeface="+mn-ea"/>
                          <a:cs typeface="+mn-cs"/>
                        </a:rPr>
                        <a:t>Я ЗНАЮ  ВСЕ ЭЛЕМЕНТЫ АДРЕСА ЭЛЕКТРОННОГО ПИСЬМА</a:t>
                      </a:r>
                      <a:endParaRPr lang="ru-RU" sz="1600" b="1" kern="1200" dirty="0">
                        <a:solidFill>
                          <a:srgbClr val="005E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5EA4"/>
                          </a:solidFill>
                          <a:latin typeface="+mn-lt"/>
                          <a:ea typeface="+mn-ea"/>
                          <a:cs typeface="+mn-cs"/>
                        </a:rPr>
                        <a:t>Я УМЕЮ ОПРЕДЕЛЯТЬ ПРИЧИНЫ ИСКАЖЕНИЙ ПРИ ПЕРЕДАЧЕ ИНФОРМАЦИИ В ПРИРОДЕ</a:t>
                      </a:r>
                      <a:endParaRPr lang="ru-RU" sz="1600" b="1" kern="1200" dirty="0">
                        <a:solidFill>
                          <a:srgbClr val="005E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2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5EA4"/>
                          </a:solidFill>
                          <a:latin typeface="+mn-lt"/>
                          <a:ea typeface="+mn-ea"/>
                          <a:cs typeface="+mn-cs"/>
                        </a:rPr>
                        <a:t>Я УМЕЮ ОПРЕДЕЛЯТЬ ПРИЧИНЫ </a:t>
                      </a:r>
                      <a:r>
                        <a:rPr lang="ru-RU" sz="1600" b="1" kern="1200" smtClean="0">
                          <a:solidFill>
                            <a:srgbClr val="005EA4"/>
                          </a:solidFill>
                          <a:latin typeface="+mn-lt"/>
                          <a:ea typeface="+mn-ea"/>
                          <a:cs typeface="+mn-cs"/>
                        </a:rPr>
                        <a:t>ИСКАЖЕНИЙ ПРИ ПЕРЕДАЧЕ </a:t>
                      </a:r>
                      <a:r>
                        <a:rPr lang="ru-RU" sz="1600" b="1" kern="1200" dirty="0" smtClean="0">
                          <a:solidFill>
                            <a:srgbClr val="005EA4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 В ТЕХНИКЕ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5EA4"/>
                          </a:solidFill>
                          <a:latin typeface="+mn-lt"/>
                          <a:ea typeface="+mn-ea"/>
                          <a:cs typeface="+mn-cs"/>
                        </a:rPr>
                        <a:t>Я ЗНАЮ КАК ПРОИСХОДИТ ОБМЕН ИНФОРМАЦИЕЙ В ПРИРОДЕ</a:t>
                      </a:r>
                      <a:endParaRPr lang="ru-RU" sz="1600" b="1" kern="1200" dirty="0">
                        <a:solidFill>
                          <a:srgbClr val="005E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5EA4"/>
                          </a:solidFill>
                          <a:latin typeface="+mn-lt"/>
                          <a:ea typeface="+mn-ea"/>
                          <a:cs typeface="+mn-cs"/>
                        </a:rPr>
                        <a:t>Я УСВОИЛ МАТЕРИАЛ ПО ТЕМЕ «ИНФОРМАЦИЯ»</a:t>
                      </a:r>
                      <a:endParaRPr lang="ru-RU" sz="1600" b="1" kern="1200" dirty="0">
                        <a:solidFill>
                          <a:srgbClr val="005E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15272" y="6356350"/>
            <a:ext cx="971528" cy="501650"/>
          </a:xfrm>
        </p:spPr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3504" y="37147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15008" y="37147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215074" y="37147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715140" y="37147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5214942" y="185736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5643570" y="185736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143636" y="185736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6643702" y="185736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5214942" y="250030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5715008" y="250030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6215074" y="250030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715140" y="250030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5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5214942" y="307181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5715008" y="307181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6215074" y="307181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6715140" y="307181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215074" y="428625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643570" y="428625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5143504" y="428625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715140" y="428625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643570" y="478632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215074" y="478632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6715140" y="478632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5143504" y="478632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Учебник § 6, вопросы к параграфу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Рабочая тетрадь, № 70, 72, 74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6" name="preview-image" descr="http://images.vector-images.com/clp/190764/clp2532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Список источников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Босова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Л.Л., </a:t>
            </a:r>
            <a:r>
              <a:rPr lang="ru-RU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Босова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А.Ю. Информатика. Программа для основной школы: 5-6 классы. 7-9 классы. – М.: БИНОМ. Лаборатория знаний, 2013</a:t>
            </a:r>
          </a:p>
          <a:p>
            <a:r>
              <a:rPr lang="ru-RU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Босова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Л.Л., </a:t>
            </a:r>
            <a:r>
              <a:rPr lang="ru-RU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Босова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А.Ю.Информатика: учебник для 5 класса. – М.: БИНОМ. Лаборатория знаний, 2013.</a:t>
            </a:r>
          </a:p>
          <a:p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Материалы авторской мастерской Л.Л. </a:t>
            </a:r>
            <a:r>
              <a:rPr lang="ru-RU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Босовой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metodist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lbz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ru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/)</a:t>
            </a:r>
          </a:p>
          <a:p>
            <a:r>
              <a:rPr lang="en-US" sz="2800" u="sng" dirty="0" smtClean="0">
                <a:hlinkClick r:id="rId2"/>
              </a:rPr>
              <a:t>http</a:t>
            </a:r>
            <a:r>
              <a:rPr lang="ru-RU" sz="2800" u="sng" dirty="0" smtClean="0">
                <a:hlinkClick r:id="rId2"/>
              </a:rPr>
              <a:t>://</a:t>
            </a:r>
            <a:r>
              <a:rPr lang="en-US" sz="2800" u="sng" dirty="0" smtClean="0">
                <a:hlinkClick r:id="rId2"/>
              </a:rPr>
              <a:t>school</a:t>
            </a:r>
            <a:r>
              <a:rPr lang="ru-RU" sz="2800" u="sng" dirty="0" smtClean="0">
                <a:hlinkClick r:id="rId2"/>
              </a:rPr>
              <a:t>-</a:t>
            </a:r>
            <a:r>
              <a:rPr lang="en-US" sz="2800" u="sng" dirty="0" smtClean="0">
                <a:hlinkClick r:id="rId2"/>
              </a:rPr>
              <a:t>collection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edu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ru</a:t>
            </a:r>
            <a:r>
              <a:rPr lang="ru-RU" sz="2800" u="sng" dirty="0" smtClean="0">
                <a:hlinkClick r:id="rId2"/>
              </a:rPr>
              <a:t>/</a:t>
            </a:r>
            <a:endParaRPr lang="ru-RU" sz="2800" dirty="0" smtClean="0"/>
          </a:p>
          <a:p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 1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ИЗ ПЕРЕЧИСЛЕННЫХ ДЕЙСТВИЙ ОТНОСЯТСЯ К ИНФОРМАЦИОННЫМ ПРОЦЕССАМ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928926" y="1643050"/>
            <a:ext cx="3686172" cy="46148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ПОЛУЧЕНИЕ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ПОКУПКА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ОБРАБОТКА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ПЕРЕДЕЛКА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ХРАНЕНИЕ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ПРИМЕНЕНИЕ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ПЕРЕДАЧА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УПАКОВКА</a:t>
            </a:r>
          </a:p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A1B1-9022-49A3-BDF5-272954310185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05B70-2501-435E-9B55-C93FCB6C9E3A}" type="datetime1">
              <a:rPr lang="ru-RU" smtClean="0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71472" y="0"/>
              <a:ext cx="4286248" cy="1685903"/>
              <a:chOff x="571472" y="0"/>
              <a:chExt cx="4286248" cy="1685903"/>
            </a:xfrm>
          </p:grpSpPr>
          <p:pic>
            <p:nvPicPr>
              <p:cNvPr id="6" name="preview-image" descr="http://www.rusedu.info/upload/cmp/im_U4_6.jp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472" y="0"/>
                <a:ext cx="4257675" cy="1685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357686" y="0"/>
                <a:ext cx="5000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0" y="1714488"/>
              <a:ext cx="3823362" cy="3000396"/>
              <a:chOff x="0" y="1714488"/>
              <a:chExt cx="3823362" cy="3000396"/>
            </a:xfrm>
          </p:grpSpPr>
          <p:pic>
            <p:nvPicPr>
              <p:cNvPr id="11" name="Picture 2" descr="http://podelise.ru/tw_files/420/d-419696/7z-docs/22_html_m63c23feb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823362" cy="3000396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286116" y="1785926"/>
                <a:ext cx="5000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3</a:t>
                </a:r>
                <a:endParaRPr lang="ru-RU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4705350" y="2500306"/>
              <a:ext cx="4438650" cy="1798092"/>
              <a:chOff x="4705350" y="2500306"/>
              <a:chExt cx="4438650" cy="1798092"/>
            </a:xfrm>
          </p:grpSpPr>
          <p:pic>
            <p:nvPicPr>
              <p:cNvPr id="7" name="preview-image" descr="http://www.rusedu.info/upload/cmp/im_U4_2.jp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05350" y="2500306"/>
                <a:ext cx="4438650" cy="17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643966" y="3929066"/>
                <a:ext cx="5000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4</a:t>
                </a:r>
                <a:endParaRPr lang="ru-RU" dirty="0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5715008" y="4571984"/>
              <a:ext cx="3048021" cy="2286016"/>
              <a:chOff x="5715008" y="4571984"/>
              <a:chExt cx="3048021" cy="2286016"/>
            </a:xfrm>
          </p:grpSpPr>
          <p:pic>
            <p:nvPicPr>
              <p:cNvPr id="9" name="Picture 6" descr="http://tranzit-ltd.ru/wp-content/uploads/2014/05/rexant-rx-521-19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15008" y="4571984"/>
                <a:ext cx="3048021" cy="2286016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215338" y="4643446"/>
                <a:ext cx="5000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6</a:t>
                </a:r>
                <a:endParaRPr lang="ru-RU" dirty="0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57158" y="4857760"/>
              <a:ext cx="4214842" cy="2000240"/>
              <a:chOff x="357158" y="4857760"/>
              <a:chExt cx="4214842" cy="2000240"/>
            </a:xfrm>
          </p:grpSpPr>
          <p:pic>
            <p:nvPicPr>
              <p:cNvPr id="21" name="preview-image" descr="http://refoteka.ru/images/r/b/c/0/bc0261f9b099456779134d28db6703ef.gif"/>
              <p:cNvPicPr/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7158" y="4857760"/>
                <a:ext cx="4214842" cy="200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000496" y="4857760"/>
                <a:ext cx="5000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ru-RU" dirty="0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5357818" y="0"/>
              <a:ext cx="3500462" cy="2428868"/>
              <a:chOff x="5357818" y="0"/>
              <a:chExt cx="3500462" cy="2428868"/>
            </a:xfrm>
          </p:grpSpPr>
          <p:pic>
            <p:nvPicPr>
              <p:cNvPr id="17" name="preview-image" descr="http://technosider.com/uploads/images/00/00/19/2014/07/10/50e8f4_orig.jpg"/>
              <p:cNvPicPr/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29256" y="0"/>
                <a:ext cx="3429024" cy="2428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357818" y="0"/>
                <a:ext cx="5000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2</a:t>
                </a: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00033" y="214290"/>
            <a:ext cx="8386198" cy="6143668"/>
            <a:chOff x="500033" y="214290"/>
            <a:chExt cx="8386198" cy="6143668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42910" y="357166"/>
              <a:ext cx="2428860" cy="1357322"/>
              <a:chOff x="642910" y="357166"/>
              <a:chExt cx="2428860" cy="1357322"/>
            </a:xfrm>
          </p:grpSpPr>
          <p:pic>
            <p:nvPicPr>
              <p:cNvPr id="6" name="preview-image" descr="http://cs416629.vk.me/v416629316/706e/myobUqXetog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2910" y="357166"/>
                <a:ext cx="2395276" cy="135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571736" y="357166"/>
                <a:ext cx="5000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7</a:t>
                </a:r>
                <a:endParaRPr lang="ru-RU" dirty="0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4214810" y="214290"/>
              <a:ext cx="1714512" cy="2024321"/>
              <a:chOff x="4214810" y="214290"/>
              <a:chExt cx="1714512" cy="2024321"/>
            </a:xfrm>
          </p:grpSpPr>
          <p:pic>
            <p:nvPicPr>
              <p:cNvPr id="7" name="Picture 8" descr="http://img1.liveinternet.ru/images/attach/c/1/59/662/59662702_Peter_II_3y_imperator_vserossiyskiy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14810" y="214290"/>
                <a:ext cx="1714512" cy="2024321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429256" y="214290"/>
                <a:ext cx="5000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8</a:t>
                </a:r>
                <a:endParaRPr lang="ru-RU" dirty="0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7072330" y="214290"/>
              <a:ext cx="1243496" cy="1643074"/>
              <a:chOff x="7072330" y="214290"/>
              <a:chExt cx="1243496" cy="1643074"/>
            </a:xfrm>
          </p:grpSpPr>
          <p:pic>
            <p:nvPicPr>
              <p:cNvPr id="8" name="preview-image" descr="http://fotki.ykt.ru/albums/userpics/26452/normal_42_trubk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72330" y="214290"/>
                <a:ext cx="1243496" cy="1643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072330" y="214290"/>
                <a:ext cx="5000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9</a:t>
                </a:r>
                <a:endParaRPr lang="ru-RU" dirty="0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500033" y="1928802"/>
              <a:ext cx="8386198" cy="4429156"/>
              <a:chOff x="500033" y="1928802"/>
              <a:chExt cx="8386198" cy="4429156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500033" y="2214554"/>
                <a:ext cx="2428891" cy="1928826"/>
                <a:chOff x="500033" y="2214554"/>
                <a:chExt cx="2428891" cy="1928826"/>
              </a:xfrm>
            </p:grpSpPr>
            <p:pic>
              <p:nvPicPr>
                <p:cNvPr id="12" name="preview-image" descr="http://photo.makefuture.net/upload/dir1/file_768635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00033" y="2214554"/>
                  <a:ext cx="2428891" cy="19288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2428860" y="2214554"/>
                  <a:ext cx="500034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10</a:t>
                  </a:r>
                  <a:endParaRPr lang="ru-RU" dirty="0"/>
                </a:p>
              </p:txBody>
            </p: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3786182" y="2571744"/>
                <a:ext cx="2000232" cy="1643074"/>
                <a:chOff x="3786182" y="2571744"/>
                <a:chExt cx="2000232" cy="1643074"/>
              </a:xfrm>
            </p:grpSpPr>
            <p:pic>
              <p:nvPicPr>
                <p:cNvPr id="9" name="preview-image" descr="http://bookarchive.ru/uploads/posts/2014-09/1410726328_fb5bb16e22be144ac80d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786182" y="2571744"/>
                  <a:ext cx="1985381" cy="16430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5286380" y="2571744"/>
                  <a:ext cx="500034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11</a:t>
                  </a:r>
                  <a:endParaRPr lang="ru-RU" dirty="0"/>
                </a:p>
              </p:txBody>
            </p: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6286512" y="1928802"/>
                <a:ext cx="2599719" cy="1928826"/>
                <a:chOff x="6286512" y="1928802"/>
                <a:chExt cx="2599719" cy="1928826"/>
              </a:xfrm>
            </p:grpSpPr>
            <p:pic>
              <p:nvPicPr>
                <p:cNvPr id="11" name="preview-image" descr="http://4.bp.blogspot.com/-gFP9a65uB2U/TWqR1_qkNuI/AAAAAAAABNk/npe967fn2Gg/s1600/radioTV.gif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86512" y="1928802"/>
                  <a:ext cx="2599719" cy="19288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7643834" y="2214554"/>
                  <a:ext cx="500034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12</a:t>
                  </a:r>
                  <a:endParaRPr lang="ru-RU" dirty="0"/>
                </a:p>
              </p:txBody>
            </p:sp>
          </p:grpSp>
          <p:grpSp>
            <p:nvGrpSpPr>
              <p:cNvPr id="35" name="Группа 34"/>
              <p:cNvGrpSpPr/>
              <p:nvPr/>
            </p:nvGrpSpPr>
            <p:grpSpPr>
              <a:xfrm>
                <a:off x="6572264" y="4429132"/>
                <a:ext cx="2006441" cy="1357298"/>
                <a:chOff x="6572264" y="4429132"/>
                <a:chExt cx="2006441" cy="1357298"/>
              </a:xfrm>
            </p:grpSpPr>
            <p:pic>
              <p:nvPicPr>
                <p:cNvPr id="16" name="preview-image" descr="http://img0.liveinternet.ru/images/attach/c/4/80/892/80892318_large_77289ac30179bd43588556cea5700289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572264" y="4429132"/>
                  <a:ext cx="2006441" cy="1357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6572264" y="4429132"/>
                  <a:ext cx="500034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13</a:t>
                  </a:r>
                  <a:endParaRPr lang="ru-RU" dirty="0"/>
                </a:p>
              </p:txBody>
            </p: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3714744" y="4429132"/>
                <a:ext cx="2072928" cy="1643074"/>
                <a:chOff x="3714744" y="4429132"/>
                <a:chExt cx="2072928" cy="1643074"/>
              </a:xfrm>
            </p:grpSpPr>
            <p:pic>
              <p:nvPicPr>
                <p:cNvPr id="10" name="preview-image" descr="http://konprint.ru/wp-content/uploads/2010/12/newspaper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714744" y="4429132"/>
                  <a:ext cx="2072928" cy="16430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3714744" y="4429132"/>
                  <a:ext cx="571472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14</a:t>
                  </a:r>
                  <a:endParaRPr lang="ru-RU" dirty="0"/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642910" y="4357694"/>
                <a:ext cx="2357454" cy="2000264"/>
                <a:chOff x="642910" y="4357694"/>
                <a:chExt cx="2357454" cy="2000264"/>
              </a:xfrm>
            </p:grpSpPr>
            <p:pic>
              <p:nvPicPr>
                <p:cNvPr id="26" name="preview-image" descr="http://static.eva.ru/eva/430000-440000/437855/do/1402514204715_29803028197628662.jpg?H"/>
                <p:cNvPicPr/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42910" y="4429132"/>
                  <a:ext cx="2357454" cy="19288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642910" y="4357694"/>
                  <a:ext cx="571472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1</a:t>
                  </a:r>
                  <a:r>
                    <a:rPr lang="en-US" dirty="0" smtClean="0"/>
                    <a:t>5</a:t>
                  </a:r>
                  <a:endParaRPr lang="ru-RU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Ссылка на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Google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14393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ЭТАЛОН   ОТВЕТА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 1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58204" cy="45434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1886"/>
                <a:gridCol w="6136318"/>
              </a:tblGrid>
              <a:tr h="504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№№ ОТВЕТОВ</a:t>
                      </a:r>
                      <a:endParaRPr lang="ru-RU" dirty="0"/>
                    </a:p>
                  </a:txBody>
                  <a:tcPr/>
                </a:tc>
              </a:tr>
              <a:tr h="504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 </a:t>
                      </a:r>
                      <a:r>
                        <a:rPr lang="ru-RU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2,  </a:t>
                      </a:r>
                      <a:r>
                        <a:rPr lang="ru-RU" dirty="0" smtClean="0"/>
                        <a:t>3, 4, 5,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6, 7, 10, 11, 12, 13, 14, 15</a:t>
                      </a:r>
                      <a:endParaRPr lang="ru-RU" dirty="0"/>
                    </a:p>
                  </a:txBody>
                  <a:tcPr/>
                </a:tc>
              </a:tr>
              <a:tr h="504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______</a:t>
                      </a:r>
                      <a:endParaRPr lang="ru-RU" dirty="0"/>
                    </a:p>
                  </a:txBody>
                  <a:tcPr/>
                </a:tc>
              </a:tr>
              <a:tr h="504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1, 4, 13</a:t>
                      </a:r>
                      <a:endParaRPr lang="ru-RU" dirty="0"/>
                    </a:p>
                  </a:txBody>
                  <a:tcPr/>
                </a:tc>
              </a:tr>
              <a:tr h="504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______</a:t>
                      </a:r>
                      <a:endParaRPr lang="ru-RU" dirty="0"/>
                    </a:p>
                  </a:txBody>
                  <a:tcPr/>
                </a:tc>
              </a:tr>
              <a:tr h="504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8,</a:t>
                      </a:r>
                      <a:r>
                        <a:rPr lang="ru-RU" dirty="0" smtClean="0"/>
                        <a:t> 9, 11,13, 14</a:t>
                      </a:r>
                      <a:endParaRPr lang="ru-RU" dirty="0"/>
                    </a:p>
                  </a:txBody>
                  <a:tcPr/>
                </a:tc>
              </a:tr>
              <a:tr h="504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______</a:t>
                      </a:r>
                      <a:endParaRPr lang="ru-RU" dirty="0"/>
                    </a:p>
                  </a:txBody>
                  <a:tcPr/>
                </a:tc>
              </a:tr>
              <a:tr h="504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2, 3, 5, 6, 7,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10, 12, 13, 15</a:t>
                      </a:r>
                      <a:endParaRPr lang="ru-RU" dirty="0"/>
                    </a:p>
                  </a:txBody>
                  <a:tcPr/>
                </a:tc>
              </a:tr>
              <a:tr h="504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______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 УРОКА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86058"/>
            <a:ext cx="4357718" cy="1928826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ПЕРЕДАЧА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ИНФОРМАЦИИ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69D6-FCF9-4EC7-9A36-E01A3EC9B18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6" name="Рисунок 5" descr="http://www.anafor.ru/forums/uploads/post-1-127240365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29289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Фможно 1">
  <a:themeElements>
    <a:clrScheme name="Другая 40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ИНФможно 1</Template>
  <TotalTime>2136</TotalTime>
  <Words>1197</Words>
  <Application>Microsoft Office PowerPoint</Application>
  <PresentationFormat>Экран (4:3)</PresentationFormat>
  <Paragraphs>377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ИНФможно 1</vt:lpstr>
      <vt:lpstr>УРОК   № 6 Авторы:  Бурданова Л.Ю. – старший методист МБОУ ДПО (ПК) ЦРО г.о. Самара Левашева О.Ф. – учитель информатики МБОУ СОШ №178 г.о. Самара  </vt:lpstr>
      <vt:lpstr>Слайд 2</vt:lpstr>
      <vt:lpstr>Мозговой штурм</vt:lpstr>
      <vt:lpstr>Тест 1 КАКИЕ ИЗ ПЕРЕЧИСЛЕННЫХ ДЕЙСТВИЙ ОТНОСЯТСЯ К ИНФОРМАЦИОННЫМ ПРОЦЕССАМ</vt:lpstr>
      <vt:lpstr>Слайд 5</vt:lpstr>
      <vt:lpstr>Слайд 6</vt:lpstr>
      <vt:lpstr>Слайд 7</vt:lpstr>
      <vt:lpstr>ЭТАЛОН   ОТВЕТА ТЕСТ 1</vt:lpstr>
      <vt:lpstr>ТЕМА УРОКА</vt:lpstr>
      <vt:lpstr>ПЕРЕДАЧА   ИНФОРМАЦИИ</vt:lpstr>
      <vt:lpstr>ПЕРЕДАЧА   ИНФОРМАЦИИ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Сравнительная характеристика</vt:lpstr>
      <vt:lpstr>Слайд 20</vt:lpstr>
      <vt:lpstr>Сравните сходство и различие электронной и традиционной почты</vt:lpstr>
      <vt:lpstr>ЭТАЛОН ОТВЕТА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Эталон ответов ситуации 1-4 </vt:lpstr>
      <vt:lpstr>Слайд 33</vt:lpstr>
      <vt:lpstr>Слайд 34</vt:lpstr>
      <vt:lpstr>РЕФЛЕКСИЯ</vt:lpstr>
      <vt:lpstr>Домашнее задание</vt:lpstr>
      <vt:lpstr>Список источников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dc:description>http://aida.ucoz.ru</dc:description>
  <cp:lastModifiedBy>*</cp:lastModifiedBy>
  <cp:revision>369</cp:revision>
  <dcterms:created xsi:type="dcterms:W3CDTF">2015-03-28T07:09:52Z</dcterms:created>
  <dcterms:modified xsi:type="dcterms:W3CDTF">2015-06-06T06:13:50Z</dcterms:modified>
  <cp:category>шаблоны к Powerpoint</cp:category>
</cp:coreProperties>
</file>