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5" r:id="rId4"/>
    <p:sldId id="272" r:id="rId5"/>
    <p:sldId id="266" r:id="rId6"/>
    <p:sldId id="268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FC23E-FA35-4EC8-8BCE-A86EB2FFA160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B516A-7A36-42EB-81C5-486912DCA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9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8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5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00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8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2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8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5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5988-418F-49F4-99A7-48379E66DE3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40D0B-D972-43B0-BBF1-6367D7B0C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3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1.</a:t>
            </a:r>
            <a:r>
              <a:rPr lang="en-US" sz="6000" dirty="0" smtClean="0">
                <a:solidFill>
                  <a:schemeClr val="bg1"/>
                </a:solidFill>
              </a:rPr>
              <a:t>O, O</a:t>
            </a:r>
            <a:r>
              <a:rPr lang="ru-RU" sz="6000" dirty="0" smtClean="0">
                <a:solidFill>
                  <a:schemeClr val="bg1"/>
                </a:solidFill>
              </a:rPr>
              <a:t> и О</a:t>
            </a:r>
            <a:r>
              <a:rPr lang="en-US" sz="6000" dirty="0" smtClean="0">
                <a:solidFill>
                  <a:schemeClr val="bg1"/>
                </a:solidFill>
              </a:rPr>
              <a:t/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2.О, О, О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3.О и О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4.О,и О, и О</a:t>
            </a:r>
            <a:r>
              <a:rPr lang="ru-RU" sz="6000" smtClean="0">
                <a:solidFill>
                  <a:schemeClr val="bg1"/>
                </a:solidFill>
              </a:rPr>
              <a:t/>
            </a:r>
            <a:br>
              <a:rPr lang="ru-RU" sz="6000" smtClean="0">
                <a:solidFill>
                  <a:schemeClr val="bg1"/>
                </a:solidFill>
              </a:rPr>
            </a:br>
            <a:r>
              <a:rPr lang="ru-RU" sz="6000" smtClean="0">
                <a:solidFill>
                  <a:schemeClr val="bg1"/>
                </a:solidFill>
              </a:rPr>
              <a:t>5.О</a:t>
            </a:r>
            <a:r>
              <a:rPr lang="ru-RU" sz="6000" dirty="0" smtClean="0">
                <a:solidFill>
                  <a:schemeClr val="bg1"/>
                </a:solidFill>
              </a:rPr>
              <a:t>, а О</a:t>
            </a:r>
            <a:r>
              <a:rPr lang="ru-RU" sz="6000" smtClean="0">
                <a:solidFill>
                  <a:schemeClr val="bg1"/>
                </a:solidFill>
              </a:rPr>
              <a:t/>
            </a:r>
            <a:br>
              <a:rPr lang="ru-RU" sz="6000" smtClean="0">
                <a:solidFill>
                  <a:schemeClr val="bg1"/>
                </a:solidFill>
              </a:rPr>
            </a:br>
            <a:r>
              <a:rPr lang="ru-RU" sz="6000" smtClean="0">
                <a:solidFill>
                  <a:schemeClr val="bg1"/>
                </a:solidFill>
              </a:rPr>
              <a:t>6.О</a:t>
            </a:r>
            <a:r>
              <a:rPr lang="ru-RU" sz="6000" dirty="0" smtClean="0">
                <a:solidFill>
                  <a:schemeClr val="bg1"/>
                </a:solidFill>
              </a:rPr>
              <a:t>, но О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851775" cy="2435696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  <a:latin typeface="Book Antiqua" pitchFamily="18" charset="0"/>
              </a:rPr>
              <a:t>Тема урока</a:t>
            </a:r>
            <a:br>
              <a:rPr lang="ru-RU" sz="3600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Book Antiqua" pitchFamily="18" charset="0"/>
              </a:rPr>
            </a:br>
            <a:endParaRPr lang="ru-RU" sz="36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07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950" cy="2992735"/>
          </a:xfrm>
        </p:spPr>
        <p:txBody>
          <a:bodyPr>
            <a:noAutofit/>
          </a:bodyPr>
          <a:lstStyle/>
          <a:p>
            <a:pPr marR="0"/>
            <a:r>
              <a:rPr lang="ru-RU" sz="6600" i="1" dirty="0">
                <a:solidFill>
                  <a:schemeClr val="bg1"/>
                </a:solidFill>
                <a:latin typeface="Book Antiqua" pitchFamily="18" charset="0"/>
                <a:ea typeface="+mj-ea"/>
                <a:cs typeface="+mj-cs"/>
              </a:rPr>
              <a:t>Простые и сложные предложения</a:t>
            </a:r>
            <a:endParaRPr lang="ru-RU" sz="66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ocuments\2013-2014 учебный год\фоны слайдов\0001-002-Ispolzovanie-raznykh-UMK-v-nachalnoj-shk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5880"/>
            <a:ext cx="9178507" cy="68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цели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781127"/>
          </a:xfrm>
        </p:spPr>
        <p:txBody>
          <a:bodyPr>
            <a:noAutofit/>
          </a:bodyPr>
          <a:lstStyle/>
          <a:p>
            <a:r>
              <a:rPr lang="ru-RU" sz="4800" i="1" dirty="0"/>
              <a:t>Различать </a:t>
            </a:r>
            <a:r>
              <a:rPr lang="ru-RU" sz="4800" i="1" dirty="0" smtClean="0"/>
              <a:t>простые </a:t>
            </a:r>
            <a:r>
              <a:rPr lang="ru-RU" sz="4800" i="1" dirty="0"/>
              <a:t>и </a:t>
            </a:r>
            <a:r>
              <a:rPr lang="ru-RU" sz="4800" i="1" dirty="0" smtClean="0"/>
              <a:t>сложные предложения. </a:t>
            </a:r>
          </a:p>
          <a:p>
            <a:r>
              <a:rPr lang="ru-RU" sz="4800" i="1" dirty="0"/>
              <a:t>П</a:t>
            </a:r>
            <a:r>
              <a:rPr lang="ru-RU" sz="4800" i="1" dirty="0" smtClean="0"/>
              <a:t>равильно </a:t>
            </a:r>
            <a:r>
              <a:rPr lang="ru-RU" sz="4800" i="1" dirty="0"/>
              <a:t>ставить </a:t>
            </a:r>
            <a:r>
              <a:rPr lang="ru-RU" sz="4800" i="1" dirty="0" smtClean="0"/>
              <a:t>запятые в них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39846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79691" cy="6858000"/>
          </a:xfrm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403350" y="1484313"/>
            <a:ext cx="72009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>
                <a:solidFill>
                  <a:srgbClr val="FFFFFF"/>
                </a:solidFill>
                <a:latin typeface="Book Antiqua" pitchFamily="18" charset="0"/>
              </a:rPr>
              <a:t>   </a:t>
            </a:r>
            <a:r>
              <a:rPr lang="ru-RU" sz="4000" i="1" u="sng" dirty="0">
                <a:solidFill>
                  <a:srgbClr val="FFFFFF"/>
                </a:solidFill>
                <a:latin typeface="Book Antiqua" pitchFamily="18" charset="0"/>
              </a:rPr>
              <a:t>Ветерок</a:t>
            </a:r>
            <a:r>
              <a:rPr lang="ru-RU" sz="4000" i="1" dirty="0">
                <a:solidFill>
                  <a:srgbClr val="FFFFFF"/>
                </a:solidFill>
                <a:latin typeface="Book Antiqua" pitchFamily="18" charset="0"/>
              </a:rPr>
              <a:t> перебирает пёструю    </a:t>
            </a:r>
            <a:r>
              <a:rPr lang="ru-RU" sz="4000" i="1" dirty="0" smtClean="0">
                <a:solidFill>
                  <a:srgbClr val="FFFFFF"/>
                </a:solidFill>
                <a:latin typeface="Book Antiqua" pitchFamily="18" charset="0"/>
              </a:rPr>
              <a:t>листву</a:t>
            </a:r>
            <a:r>
              <a:rPr lang="en-US" sz="4000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000" i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lang="ru-RU" sz="4000" i="1" dirty="0">
                <a:solidFill>
                  <a:srgbClr val="FFFFFF"/>
                </a:solidFill>
                <a:latin typeface="Book Antiqua" pitchFamily="18" charset="0"/>
              </a:rPr>
              <a:t>и в нём  уже </a:t>
            </a:r>
          </a:p>
          <a:p>
            <a:pPr eaLnBrk="1" hangingPunct="1"/>
            <a:r>
              <a:rPr lang="ru-RU" sz="4000" i="1" dirty="0">
                <a:solidFill>
                  <a:srgbClr val="FFFFFF"/>
                </a:solidFill>
                <a:latin typeface="Book Antiqua" pitchFamily="18" charset="0"/>
              </a:rPr>
              <a:t>чувствуется осенняя </a:t>
            </a:r>
            <a:r>
              <a:rPr lang="ru-RU" sz="4000" i="1" u="sng" dirty="0">
                <a:solidFill>
                  <a:srgbClr val="FFFFFF"/>
                </a:solidFill>
                <a:latin typeface="Book Antiqua" pitchFamily="18" charset="0"/>
              </a:rPr>
              <a:t>прохлада</a:t>
            </a:r>
            <a:r>
              <a:rPr lang="ru-RU" sz="4000" i="1" dirty="0">
                <a:solidFill>
                  <a:srgbClr val="FFFFFF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4140200" y="4868863"/>
            <a:ext cx="792163" cy="720725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851275" y="2060575"/>
            <a:ext cx="2520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1275" y="2133600"/>
            <a:ext cx="2592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476375" y="3357563"/>
            <a:ext cx="2808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76375" y="3429000"/>
            <a:ext cx="2808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99392"/>
            <a:ext cx="9379691" cy="6858000"/>
          </a:xfrm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403350" y="1484313"/>
            <a:ext cx="72009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   </a:t>
            </a:r>
            <a:r>
              <a:rPr lang="ru-RU" sz="4000" i="1" u="sng" dirty="0">
                <a:solidFill>
                  <a:schemeClr val="bg1"/>
                </a:solidFill>
                <a:latin typeface="Book Antiqua" pitchFamily="18" charset="0"/>
              </a:rPr>
              <a:t>Ветерок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 перебирает пёструю    </a:t>
            </a:r>
            <a:r>
              <a:rPr lang="ru-RU" sz="4000" i="1" dirty="0" smtClean="0">
                <a:solidFill>
                  <a:schemeClr val="bg1"/>
                </a:solidFill>
                <a:latin typeface="Book Antiqua" pitchFamily="18" charset="0"/>
              </a:rPr>
              <a:t>листву</a:t>
            </a:r>
            <a:r>
              <a:rPr lang="ru-RU" sz="5400" b="1" dirty="0" smtClean="0">
                <a:solidFill>
                  <a:srgbClr val="FF0000"/>
                </a:solidFill>
                <a:latin typeface="Constantia" pitchFamily="18" charset="0"/>
                <a:cs typeface="+mn-cs"/>
              </a:rPr>
              <a:t>,</a:t>
            </a:r>
            <a:r>
              <a:rPr lang="en-US" sz="40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и в нём  </a:t>
            </a:r>
            <a:r>
              <a:rPr lang="ru-RU" sz="4000" i="1" dirty="0" smtClean="0">
                <a:solidFill>
                  <a:schemeClr val="bg1"/>
                </a:solidFill>
                <a:latin typeface="Book Antiqua" pitchFamily="18" charset="0"/>
              </a:rPr>
              <a:t>уже </a:t>
            </a:r>
            <a:endParaRPr lang="ru-RU" sz="4000" i="1" dirty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чувствуется осенняя </a:t>
            </a:r>
            <a:r>
              <a:rPr lang="ru-RU" sz="4000" i="1" u="sng" dirty="0">
                <a:solidFill>
                  <a:schemeClr val="bg1"/>
                </a:solidFill>
                <a:latin typeface="Book Antiqua" pitchFamily="18" charset="0"/>
              </a:rPr>
              <a:t>прохлада</a:t>
            </a:r>
            <a:r>
              <a:rPr lang="ru-RU" sz="4000" i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700338" y="4724400"/>
            <a:ext cx="41036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chemeClr val="bg1"/>
                </a:solidFill>
                <a:latin typeface="Constantia" pitchFamily="18" charset="0"/>
              </a:rPr>
              <a:t>[</a:t>
            </a:r>
            <a:r>
              <a:rPr lang="ru-RU" sz="5400" b="1" dirty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5400" b="1" dirty="0">
                <a:solidFill>
                  <a:schemeClr val="bg1"/>
                </a:solidFill>
                <a:latin typeface="Constantia" pitchFamily="18" charset="0"/>
              </a:rPr>
              <a:t>  </a:t>
            </a:r>
            <a:r>
              <a:rPr lang="en-US" sz="5400" b="1" dirty="0" smtClean="0">
                <a:solidFill>
                  <a:schemeClr val="bg1"/>
                </a:solidFill>
                <a:latin typeface="Constantia" pitchFamily="18" charset="0"/>
              </a:rPr>
              <a:t>]</a:t>
            </a:r>
            <a:r>
              <a:rPr lang="ru-RU" sz="5400" b="1" dirty="0" smtClean="0">
                <a:solidFill>
                  <a:srgbClr val="FF0000"/>
                </a:solidFill>
                <a:latin typeface="Constantia" pitchFamily="18" charset="0"/>
              </a:rPr>
              <a:t>,</a:t>
            </a:r>
            <a:r>
              <a:rPr lang="ru-RU" sz="5400" b="1" dirty="0" smtClean="0">
                <a:solidFill>
                  <a:schemeClr val="bg1"/>
                </a:solidFill>
                <a:latin typeface="Constantia" pitchFamily="18" charset="0"/>
              </a:rPr>
              <a:t> и</a:t>
            </a:r>
            <a:r>
              <a:rPr lang="en-US" sz="5400" b="1" dirty="0" smtClean="0">
                <a:solidFill>
                  <a:schemeClr val="bg1"/>
                </a:solidFill>
                <a:latin typeface="Constantia" pitchFamily="18" charset="0"/>
              </a:rPr>
              <a:t>  [    </a:t>
            </a:r>
            <a:r>
              <a:rPr lang="en-US" sz="5400" b="1" dirty="0">
                <a:solidFill>
                  <a:schemeClr val="bg1"/>
                </a:solidFill>
                <a:latin typeface="Constantia" pitchFamily="18" charset="0"/>
              </a:rPr>
              <a:t>]</a:t>
            </a:r>
            <a:endParaRPr lang="ru-RU" sz="54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140200" y="4868863"/>
            <a:ext cx="792163" cy="720725"/>
          </a:xfrm>
          <a:prstGeom prst="flowChartConnec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851275" y="2060575"/>
            <a:ext cx="2520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1275" y="2133600"/>
            <a:ext cx="2592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489941" y="3638749"/>
            <a:ext cx="27947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76375" y="3687240"/>
            <a:ext cx="28082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2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687294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1403350" y="2349500"/>
            <a:ext cx="4176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 smtClean="0">
                <a:solidFill>
                  <a:schemeClr val="bg1"/>
                </a:solidFill>
                <a:latin typeface="Book Antiqua" pitchFamily="18" charset="0"/>
              </a:rPr>
              <a:t>    Раздаётся </a:t>
            </a:r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звонок</a:t>
            </a:r>
          </a:p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 открывает дверь.                    </a:t>
            </a:r>
            <a:r>
              <a:rPr lang="ru-RU" sz="3600" i="1" dirty="0" smtClean="0">
                <a:solidFill>
                  <a:schemeClr val="bg1"/>
                </a:solidFill>
                <a:latin typeface="Book Antiqua" pitchFamily="18" charset="0"/>
              </a:rPr>
              <a:t>    </a:t>
            </a:r>
            <a:endParaRPr lang="ru-RU" sz="36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1619250" y="3716338"/>
            <a:ext cx="3168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Океан бушевал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1258888" y="4868863"/>
            <a:ext cx="6121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Я поднял глаза и увидел белку.</a:t>
            </a:r>
          </a:p>
        </p:txBody>
      </p:sp>
      <p:sp>
        <p:nvSpPr>
          <p:cNvPr id="12295" name="WordArt 2"/>
          <p:cNvSpPr>
            <a:spLocks noChangeArrowheads="1" noChangeShapeType="1" noTextEdit="1"/>
          </p:cNvSpPr>
          <p:nvPr/>
        </p:nvSpPr>
        <p:spPr bwMode="auto">
          <a:xfrm>
            <a:off x="7308850" y="4365625"/>
            <a:ext cx="1079500" cy="1655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124075" y="2133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613" y="2852738"/>
            <a:ext cx="19446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79613" y="2924175"/>
            <a:ext cx="19446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67175" y="2852738"/>
            <a:ext cx="12255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19250" y="3429000"/>
            <a:ext cx="21605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19250" y="3500438"/>
            <a:ext cx="216058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TextBox 38"/>
          <p:cNvSpPr txBox="1">
            <a:spLocks noChangeArrowheads="1"/>
          </p:cNvSpPr>
          <p:nvPr/>
        </p:nvSpPr>
        <p:spPr bwMode="auto">
          <a:xfrm>
            <a:off x="5651500" y="2349500"/>
            <a:ext cx="1944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>
                <a:solidFill>
                  <a:schemeClr val="bg1"/>
                </a:solidFill>
                <a:latin typeface="Book Antiqua" pitchFamily="18" charset="0"/>
              </a:rPr>
              <a:t>и  мама</a:t>
            </a:r>
            <a:endParaRPr lang="ru-RU" sz="360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364163" y="2349500"/>
            <a:ext cx="35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sp>
        <p:nvSpPr>
          <p:cNvPr id="11285" name="TextBox 41"/>
          <p:cNvSpPr txBox="1">
            <a:spLocks noChangeArrowheads="1"/>
          </p:cNvSpPr>
          <p:nvPr/>
        </p:nvSpPr>
        <p:spPr bwMode="auto">
          <a:xfrm>
            <a:off x="4787900" y="3716338"/>
            <a:ext cx="345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а</a:t>
            </a:r>
            <a:r>
              <a:rPr lang="ru-RU" sz="3600" i="1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ru-RU" sz="3600" i="1" dirty="0">
                <a:solidFill>
                  <a:schemeClr val="bg1"/>
                </a:solidFill>
                <a:latin typeface="Book Antiqua" pitchFamily="18" charset="0"/>
              </a:rPr>
              <a:t>яхта дрожала</a:t>
            </a:r>
            <a:r>
              <a:rPr lang="ru-RU" i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0" y="3716338"/>
            <a:ext cx="35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FF0000"/>
                </a:solidFill>
                <a:latin typeface="Arial Black" pitchFamily="34" charset="0"/>
              </a:rPr>
              <a:t>,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835150" y="4221163"/>
            <a:ext cx="10080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059113" y="4221163"/>
            <a:ext cx="15128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059113" y="4292600"/>
            <a:ext cx="15128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219700" y="4221163"/>
            <a:ext cx="10080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6372225" y="4221163"/>
            <a:ext cx="1584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72225" y="4292600"/>
            <a:ext cx="1584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331913" y="5373688"/>
            <a:ext cx="28733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763713" y="5373688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763713" y="5445125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716463" y="5373688"/>
            <a:ext cx="122396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716463" y="5445125"/>
            <a:ext cx="129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156325" y="2852738"/>
            <a:ext cx="10795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9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496944" cy="61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 rot="-701203">
            <a:off x="1641475" y="1643063"/>
            <a:ext cx="35321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 b="1" i="1">
                <a:solidFill>
                  <a:schemeClr val="bg1"/>
                </a:solidFill>
                <a:latin typeface="Book Antiqua" pitchFamily="18" charset="0"/>
              </a:rPr>
              <a:t>Молодцы!!!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79925" y="3244850"/>
            <a:ext cx="184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 rot="20902334">
            <a:off x="2306638" y="3000375"/>
            <a:ext cx="11287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9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29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927</TotalTime>
  <Words>87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1.O, O и О 2.О, О, О 3.О и О 4.О,и О, и О 5.О, а О 6.О, но О</vt:lpstr>
      <vt:lpstr>Тема урока  </vt:lpstr>
      <vt:lpstr>Основные цели урока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О, О, О О и О О, и О, и О О, а О О, но О</dc:title>
  <dc:creator>АСОШ №1</dc:creator>
  <cp:lastModifiedBy>АСОШ №1</cp:lastModifiedBy>
  <cp:revision>25</cp:revision>
  <dcterms:created xsi:type="dcterms:W3CDTF">2014-11-11T13:09:01Z</dcterms:created>
  <dcterms:modified xsi:type="dcterms:W3CDTF">2014-11-16T20:30:23Z</dcterms:modified>
</cp:coreProperties>
</file>