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9" r:id="rId10"/>
    <p:sldId id="270" r:id="rId11"/>
    <p:sldId id="272" r:id="rId12"/>
    <p:sldId id="275" r:id="rId13"/>
    <p:sldId id="276" r:id="rId14"/>
    <p:sldId id="281" r:id="rId15"/>
    <p:sldId id="282" r:id="rId16"/>
    <p:sldId id="278" r:id="rId17"/>
    <p:sldId id="279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45.radikal.ru/i107/0811/b9/54107fe7ddd4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1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delicate-s.ru/docs/496-skachat-dorognie-znaki-na-crmp.html" TargetMode="External"/><Relationship Id="rId13" Type="http://schemas.openxmlformats.org/officeDocument/2006/relationships/hyperlink" Target="http://wownsk-portal.ru/news/2013-08-10" TargetMode="External"/><Relationship Id="rId3" Type="http://schemas.openxmlformats.org/officeDocument/2006/relationships/hyperlink" Target="http://www.numama.ru/blogs/kopilka-detskih-stihov/stihi-pro-babu-jagu.html" TargetMode="External"/><Relationship Id="rId7" Type="http://schemas.openxmlformats.org/officeDocument/2006/relationships/hyperlink" Target="http://lib3.podelise.ru/docs/115/index-28281.html?page=9" TargetMode="External"/><Relationship Id="rId12" Type="http://schemas.openxmlformats.org/officeDocument/2006/relationships/hyperlink" Target="http://grand-status.com.ua/index.php?do=static&amp;page=preduprezhdayuschie-dorozhnye-znaki" TargetMode="External"/><Relationship Id="rId2" Type="http://schemas.openxmlformats.org/officeDocument/2006/relationships/hyperlink" Target="http://www.liderlife.ru/stati/ulyanovsk-rodina-kolobk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zazakonov.ru/doc/?ID=3691323" TargetMode="External"/><Relationship Id="rId11" Type="http://schemas.openxmlformats.org/officeDocument/2006/relationships/hyperlink" Target="http://grand-status.com.ua/index.php?do=static&amp;page=dorozhnye-znaki-servisa" TargetMode="External"/><Relationship Id="rId5" Type="http://schemas.openxmlformats.org/officeDocument/2006/relationships/hyperlink" Target="http://kak.znate.ru/docs/index-11301.html" TargetMode="External"/><Relationship Id="rId15" Type="http://schemas.openxmlformats.org/officeDocument/2006/relationships/hyperlink" Target="http://luko-morie.ru/multfilmyi/detskie/" TargetMode="External"/><Relationship Id="rId10" Type="http://schemas.openxmlformats.org/officeDocument/2006/relationships/hyperlink" Target="http://fs.nashaucheba.ru/docs/270/index-1583414.html" TargetMode="External"/><Relationship Id="rId4" Type="http://schemas.openxmlformats.org/officeDocument/2006/relationships/hyperlink" Target="http://www.bridgelock.com/acatalog/Temporary_Traffic_Signs.html" TargetMode="External"/><Relationship Id="rId9" Type="http://schemas.openxmlformats.org/officeDocument/2006/relationships/hyperlink" Target="http://yandex.ru/images/search?img_url=http%3A%2F%2Fura.ru%2Fupload%2F1(985).jpg&amp;uinfo=sw-1366-sh-768-ww-1349-wh-659-pd-1-wp-16x9_1366x768&amp;_=1426303215512&amp;p=1&amp;viewport=wide&amp;text=&#1076;&#1086;&#1088;&#1086;&#1078;&#1085;&#1099;&#1077;%20&#1079;&#1085;&#1072;&#1082;&#1080;&amp;pos=33&amp;rpt=simage" TargetMode="External"/><Relationship Id="rId14" Type="http://schemas.openxmlformats.org/officeDocument/2006/relationships/hyperlink" Target="http://luko-morie.ru/personazhi/baba-yaga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4;&#1090;&#1082;&#1088;&#1099;&#1090;&#1099;&#1081;%20&#1091;&#1088;&#1086;&#1082;+&#1087;&#1088;&#1077;&#1079;&#1077;&#1085;&#1090;&#1072;&#1094;&#1080;&#1103;%201%20&#1057;&#1045;&#1053;&#1058;&#1041;&#1056;&#1071;\&#1057;&#1074;&#1077;&#1090;&#1086;&#1092;&#1086;&#1088;%20&#1076;&#1083;&#1103;%20&#1076;&#1077;&#1090;&#1077;&#1081;%20&#1089;%20&#1073;&#1072;&#1073;&#1086;&#1081;%20&#1103;&#1075;&#1086;&#1081;&#160;.av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4;&#1090;&#1082;&#1088;&#1099;&#1090;&#1099;&#1081;%20&#1091;&#1088;&#1086;&#1082;+&#1087;&#1088;&#1077;&#1079;&#1077;&#1085;&#1090;&#1072;&#1094;&#1080;&#1103;%201%20&#1057;&#1045;&#1053;&#1058;&#1041;&#1056;&#1071;\&#1055;&#1077;&#1088;&#1077;&#1093;&#1086;&#1076;%20&#1076;&#1083;&#1103;%20&#1076;&#1077;&#1090;&#1077;&#1081;%20&#1089;%20&#1073;&#1072;&#1073;&#1086;&#1081;%20&#1103;&#1075;&#1086;&#1081;%20.m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4;&#1090;&#1082;&#1088;&#1099;&#1090;&#1099;&#1081;%20&#1091;&#1088;&#1086;&#1082;+&#1087;&#1088;&#1077;&#1079;&#1077;&#1085;&#1090;&#1072;&#1094;&#1080;&#1103;%201%20&#1057;&#1045;&#1053;&#1058;&#1041;&#1056;&#1071;\&#1042;&#1077;&#1089;&#1077;&#1083;&#1072;&#1103;%20-%20&#1084;&#1091;&#1079;&#1099;&#1082;&#1072;%20&#1076;&#1083;&#1103;%20&#1092;&#1086;&#1085;&#1072;%20&#1085;&#1072;%20&#1092;&#1080;&#1079;&#1084;&#1080;&#1085;&#1091;&#1090;&#1082;&#1091;.mp3" TargetMode="Externa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900106"/>
          </a:xfrm>
        </p:spPr>
        <p:txBody>
          <a:bodyPr/>
          <a:lstStyle/>
          <a:p>
            <a:pPr algn="ctr"/>
            <a:r>
              <a:rPr lang="ru-RU" dirty="0" smtClean="0"/>
              <a:t>Школа пешеходов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928802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Бутковская</a:t>
            </a:r>
            <a:r>
              <a:rPr lang="ru-RU" dirty="0" smtClean="0">
                <a:solidFill>
                  <a:schemeClr val="bg1"/>
                </a:solidFill>
              </a:rPr>
              <a:t> Наталья Витальевна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85786" y="142852"/>
            <a:ext cx="7772400" cy="914400"/>
          </a:xfrm>
          <a:prstGeom prst="rect">
            <a:avLst/>
          </a:prstGeom>
        </p:spPr>
        <p:txBody>
          <a:bodyPr vert="horz" lIns="182880" tIns="0">
            <a:normAutofit/>
          </a:bodyPr>
          <a:lstStyle/>
          <a:p>
            <a:pPr marL="36576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МКОУ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Невельская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ООШ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4" descr="54107fe7ddd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875" t="1875" r="1750" b="7417"/>
          <a:stretch>
            <a:fillRect/>
          </a:stretch>
        </p:blipFill>
        <p:spPr bwMode="auto">
          <a:xfrm>
            <a:off x="0" y="3428616"/>
            <a:ext cx="3643306" cy="3429384"/>
          </a:xfrm>
          <a:prstGeom prst="rect">
            <a:avLst/>
          </a:prstGeom>
          <a:ln w="76200" cmpd="tri">
            <a:solidFill>
              <a:schemeClr val="tx2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Идентификатор 269-273-391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9144000" cy="4525963"/>
          </a:xfrm>
        </p:spPr>
        <p:txBody>
          <a:bodyPr/>
          <a:lstStyle/>
          <a:p>
            <a:r>
              <a:rPr lang="ru-RU" b="1" u="sng" dirty="0" smtClean="0"/>
              <a:t>У запрещающих знаков</a:t>
            </a:r>
            <a:r>
              <a:rPr lang="ru-RU" b="1" dirty="0" smtClean="0"/>
              <a:t> </a:t>
            </a:r>
            <a:r>
              <a:rPr lang="ru-RU" dirty="0" smtClean="0"/>
              <a:t>изображения и цифры, нарисованные внутри красного круга.</a:t>
            </a:r>
            <a:endParaRPr lang="ru-RU" dirty="0"/>
          </a:p>
        </p:txBody>
      </p:sp>
      <p:pic>
        <p:nvPicPr>
          <p:cNvPr id="4" name="Рисунок 3" descr="10_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4571992" cy="4571992"/>
          </a:xfrm>
          <a:prstGeom prst="rect">
            <a:avLst/>
          </a:prstGeom>
        </p:spPr>
      </p:pic>
      <p:pic>
        <p:nvPicPr>
          <p:cNvPr id="5" name="Рисунок 4" descr="151989_w640_h640_3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38" y="2143116"/>
            <a:ext cx="4643462" cy="4643462"/>
          </a:xfrm>
          <a:prstGeom prst="rect">
            <a:avLst/>
          </a:prstGeom>
        </p:spPr>
      </p:pic>
      <p:pic>
        <p:nvPicPr>
          <p:cNvPr id="6" name="Рисунок 5" descr="image-m2id1268.jpg"/>
          <p:cNvPicPr>
            <a:picLocks noChangeAspect="1"/>
          </p:cNvPicPr>
          <p:nvPr/>
        </p:nvPicPr>
        <p:blipFill>
          <a:blip r:embed="rId4" cstate="print"/>
          <a:srcRect l="15000" r="15000"/>
          <a:stretch>
            <a:fillRect/>
          </a:stretch>
        </p:blipFill>
        <p:spPr>
          <a:xfrm>
            <a:off x="5143472" y="1071546"/>
            <a:ext cx="4000528" cy="4086225"/>
          </a:xfrm>
          <a:prstGeom prst="rect">
            <a:avLst/>
          </a:prstGeom>
        </p:spPr>
      </p:pic>
      <p:pic>
        <p:nvPicPr>
          <p:cNvPr id="7" name="Рисунок 6" descr="знак кирпич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5918" y="2324555"/>
            <a:ext cx="4500594" cy="4533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У </a:t>
            </a:r>
            <a:r>
              <a:rPr lang="ru-RU" b="1" u="sng" dirty="0" smtClean="0"/>
              <a:t>предписывающих знаков </a:t>
            </a:r>
            <a:r>
              <a:rPr lang="ru-RU" dirty="0" smtClean="0"/>
              <a:t>изображения и цифры расположены в круге синего цвета</a:t>
            </a:r>
            <a:endParaRPr lang="ru-RU" dirty="0"/>
          </a:p>
        </p:txBody>
      </p:sp>
      <p:pic>
        <p:nvPicPr>
          <p:cNvPr id="4" name="Рисунок 3" descr="4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071678"/>
            <a:ext cx="4500594" cy="4500594"/>
          </a:xfrm>
          <a:prstGeom prst="rect">
            <a:avLst/>
          </a:prstGeom>
        </p:spPr>
      </p:pic>
      <p:pic>
        <p:nvPicPr>
          <p:cNvPr id="5" name="Рисунок 4" descr="4_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48316" y="3286124"/>
            <a:ext cx="3395684" cy="3395684"/>
          </a:xfrm>
          <a:prstGeom prst="rect">
            <a:avLst/>
          </a:prstGeom>
        </p:spPr>
      </p:pic>
      <p:pic>
        <p:nvPicPr>
          <p:cNvPr id="6" name="Рисунок 5" descr="13_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1928778"/>
            <a:ext cx="4929222" cy="4929222"/>
          </a:xfrm>
          <a:prstGeom prst="rect">
            <a:avLst/>
          </a:prstGeom>
        </p:spPr>
      </p:pic>
      <p:pic>
        <p:nvPicPr>
          <p:cNvPr id="7" name="Рисунок 6" descr="imgitem6499132606961_inpu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2" y="1500174"/>
            <a:ext cx="4286248" cy="4286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4983179"/>
          </a:xfrm>
        </p:spPr>
        <p:txBody>
          <a:bodyPr/>
          <a:lstStyle/>
          <a:p>
            <a:r>
              <a:rPr lang="ru-RU" b="1" u="sng" dirty="0" smtClean="0"/>
              <a:t>Информационно-указательные знаки</a:t>
            </a:r>
            <a:r>
              <a:rPr lang="ru-RU" dirty="0" smtClean="0"/>
              <a:t>. Их основной цвет – синий, а форма – квадратная</a:t>
            </a:r>
            <a:endParaRPr lang="ru-RU" dirty="0"/>
          </a:p>
        </p:txBody>
      </p:sp>
      <p:pic>
        <p:nvPicPr>
          <p:cNvPr id="4" name="Рисунок 3" descr="6_3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571744"/>
            <a:ext cx="3929090" cy="3929090"/>
          </a:xfrm>
          <a:prstGeom prst="rect">
            <a:avLst/>
          </a:prstGeom>
        </p:spPr>
      </p:pic>
      <p:pic>
        <p:nvPicPr>
          <p:cNvPr id="5" name="Рисунок 4" descr="1297250411_odnostoronnee_dvizheniye_www-ustltd-co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500282"/>
            <a:ext cx="4357718" cy="4357718"/>
          </a:xfrm>
          <a:prstGeom prst="rect">
            <a:avLst/>
          </a:prstGeom>
        </p:spPr>
      </p:pic>
      <p:pic>
        <p:nvPicPr>
          <p:cNvPr id="6" name="Рисунок 5" descr="6_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82" y="2500306"/>
            <a:ext cx="4214818" cy="4214818"/>
          </a:xfrm>
          <a:prstGeom prst="rect">
            <a:avLst/>
          </a:prstGeom>
        </p:spPr>
      </p:pic>
      <p:pic>
        <p:nvPicPr>
          <p:cNvPr id="7" name="Рисунок 6" descr="60_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1571612"/>
            <a:ext cx="4929222" cy="4921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05461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b="1" u="sng" dirty="0" smtClean="0"/>
              <a:t>Знаки сервиса</a:t>
            </a:r>
            <a:r>
              <a:rPr lang="ru-RU" dirty="0" smtClean="0"/>
              <a:t>, информирующие о расположении соответствующих объектов</a:t>
            </a:r>
            <a:endParaRPr lang="ru-RU" dirty="0"/>
          </a:p>
        </p:txBody>
      </p:sp>
      <p:pic>
        <p:nvPicPr>
          <p:cNvPr id="4" name="Рисунок 3" descr="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928802"/>
            <a:ext cx="3281368" cy="4643446"/>
          </a:xfrm>
          <a:prstGeom prst="rect">
            <a:avLst/>
          </a:prstGeom>
        </p:spPr>
      </p:pic>
      <p:pic>
        <p:nvPicPr>
          <p:cNvPr id="5" name="Рисунок 4" descr="9f4b32c2ffbd55f58a1e0e5e162dfbf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2214554"/>
            <a:ext cx="3227299" cy="4572008"/>
          </a:xfrm>
          <a:prstGeom prst="rect">
            <a:avLst/>
          </a:prstGeom>
        </p:spPr>
      </p:pic>
      <p:pic>
        <p:nvPicPr>
          <p:cNvPr id="6" name="Рисунок 5" descr="162899_w640_h640_61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1928802"/>
            <a:ext cx="3071834" cy="4647692"/>
          </a:xfrm>
          <a:prstGeom prst="rect">
            <a:avLst/>
          </a:prstGeom>
        </p:spPr>
      </p:pic>
      <p:pic>
        <p:nvPicPr>
          <p:cNvPr id="8" name="Рисунок 7" descr="7_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8992" y="2143116"/>
            <a:ext cx="3295060" cy="4634810"/>
          </a:xfrm>
          <a:prstGeom prst="rect">
            <a:avLst/>
          </a:prstGeom>
        </p:spPr>
      </p:pic>
      <p:pic>
        <p:nvPicPr>
          <p:cNvPr id="9" name="Рисунок 8" descr="7_5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3438" y="1928802"/>
            <a:ext cx="3351988" cy="4714884"/>
          </a:xfrm>
          <a:prstGeom prst="rect">
            <a:avLst/>
          </a:prstGeom>
        </p:spPr>
      </p:pic>
      <p:pic>
        <p:nvPicPr>
          <p:cNvPr id="10" name="Рисунок 9" descr="88A90386B8843ABFA14B68ED6B40F1F6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31368" y="2000240"/>
            <a:ext cx="3216614" cy="4786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491174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u="sng" dirty="0" smtClean="0"/>
              <a:t>Знаки дополнительной информации (таблички</a:t>
            </a:r>
            <a:r>
              <a:rPr lang="ru-RU" u="sng" dirty="0" smtClean="0"/>
              <a:t>),</a:t>
            </a:r>
            <a:r>
              <a:rPr lang="ru-RU" dirty="0" smtClean="0"/>
              <a:t> которые применяются для уточнения или ограничения других знаков.</a:t>
            </a:r>
          </a:p>
          <a:p>
            <a:endParaRPr lang="ru-RU" dirty="0"/>
          </a:p>
        </p:txBody>
      </p:sp>
      <p:pic>
        <p:nvPicPr>
          <p:cNvPr id="4" name="Рисунок 3" descr="3abf0bfd3b74d5f521ddbb5a213bfc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0240"/>
            <a:ext cx="4714908" cy="2357454"/>
          </a:xfrm>
          <a:prstGeom prst="rect">
            <a:avLst/>
          </a:prstGeom>
        </p:spPr>
      </p:pic>
      <p:pic>
        <p:nvPicPr>
          <p:cNvPr id="5" name="Рисунок 4" descr="7_15.gif"/>
          <p:cNvPicPr>
            <a:picLocks noChangeAspect="1"/>
          </p:cNvPicPr>
          <p:nvPr/>
        </p:nvPicPr>
        <p:blipFill>
          <a:blip r:embed="rId3" cstate="print"/>
          <a:srcRect b="20027"/>
          <a:stretch>
            <a:fillRect/>
          </a:stretch>
        </p:blipFill>
        <p:spPr>
          <a:xfrm>
            <a:off x="4429098" y="2285992"/>
            <a:ext cx="4714902" cy="2571768"/>
          </a:xfrm>
          <a:prstGeom prst="rect">
            <a:avLst/>
          </a:prstGeom>
        </p:spPr>
      </p:pic>
      <p:pic>
        <p:nvPicPr>
          <p:cNvPr id="6" name="Рисунок 5" descr="8339_7_12.gif"/>
          <p:cNvPicPr>
            <a:picLocks noChangeAspect="1"/>
          </p:cNvPicPr>
          <p:nvPr/>
        </p:nvPicPr>
        <p:blipFill>
          <a:blip r:embed="rId4" cstate="print"/>
          <a:srcRect b="22203"/>
          <a:stretch>
            <a:fillRect/>
          </a:stretch>
        </p:blipFill>
        <p:spPr>
          <a:xfrm>
            <a:off x="0" y="4357694"/>
            <a:ext cx="4643470" cy="2469771"/>
          </a:xfrm>
          <a:prstGeom prst="rect">
            <a:avLst/>
          </a:prstGeom>
        </p:spPr>
      </p:pic>
      <p:pic>
        <p:nvPicPr>
          <p:cNvPr id="7" name="Рисунок 6" descr="4288e826be07d996c609a355158a07a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4572008"/>
            <a:ext cx="4643438" cy="2214578"/>
          </a:xfrm>
          <a:prstGeom prst="rect">
            <a:avLst/>
          </a:prstGeom>
        </p:spPr>
      </p:pic>
      <p:pic>
        <p:nvPicPr>
          <p:cNvPr id="8" name="Рисунок 7" descr="163115_w640_h640_716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728" y="3000372"/>
            <a:ext cx="6589751" cy="3228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ru-RU" dirty="0" smtClean="0"/>
              <a:t>Светоотражатели на одежде</a:t>
            </a:r>
            <a:endParaRPr lang="ru-RU" dirty="0"/>
          </a:p>
        </p:txBody>
      </p:sp>
      <p:pic>
        <p:nvPicPr>
          <p:cNvPr id="1026" name="Picture 2" descr="C:\Users\Виталий\Desktop\мультики с бабой ягой\знаки\светофозвращающие элементы.jpg"/>
          <p:cNvPicPr>
            <a:picLocks noChangeAspect="1" noChangeArrowheads="1"/>
          </p:cNvPicPr>
          <p:nvPr/>
        </p:nvPicPr>
        <p:blipFill>
          <a:blip r:embed="rId2" cstate="print"/>
          <a:srcRect t="10656"/>
          <a:stretch>
            <a:fillRect/>
          </a:stretch>
        </p:blipFill>
        <p:spPr bwMode="auto">
          <a:xfrm>
            <a:off x="214281" y="1714488"/>
            <a:ext cx="4643471" cy="4944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571480"/>
            <a:ext cx="742955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/>
              <a:t>Домашнее задание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Нарисуйте 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в рабочей 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тетради 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рисунок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на тему: 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«Мой безопасный 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путь от дома</a:t>
            </a:r>
          </a:p>
          <a:p>
            <a:pPr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до школы»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Будьте внимательны и осторожны!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Соблюдайте </a:t>
            </a:r>
            <a:br>
              <a:rPr lang="ru-RU" dirty="0" smtClean="0"/>
            </a:br>
            <a:r>
              <a:rPr lang="ru-RU" dirty="0" smtClean="0"/>
              <a:t>правила дорожного движения!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Используемые ресурсы: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737708"/>
          </a:xfrm>
        </p:spPr>
        <p:txBody>
          <a:bodyPr>
            <a:normAutofit fontScale="55000" lnSpcReduction="20000"/>
          </a:bodyPr>
          <a:lstStyle/>
          <a:p>
            <a:r>
              <a:rPr lang="ru-RU" u="sng" dirty="0" smtClean="0">
                <a:solidFill>
                  <a:srgbClr val="0000CC"/>
                </a:solidFill>
                <a:hlinkClick r:id="rId2"/>
              </a:rPr>
              <a:t>http://www.liderlife.ru/stati/ulyanovsk-rodina-kolobka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3"/>
              </a:rPr>
              <a:t>http://www.numama.ru/blogs/kopilka-detskih-stihov/stihi-pro-babu-jagu.html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4"/>
              </a:rPr>
              <a:t>http://www.bridgelock.com/acatalog/Temporary_Traffic_Signs.html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5"/>
              </a:rPr>
              <a:t>http://kak.znate.ru/docs/index-11301.html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6"/>
              </a:rPr>
              <a:t>http://bazazakonov.ru/doc/?ID=3691323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7"/>
              </a:rPr>
              <a:t>http://lib3.podelise.ru/docs/115/index-28281.html?page=9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8"/>
              </a:rPr>
              <a:t>http://delicate-s.ru/docs/496-skachat-dorognie-znaki-na-crmp.html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9"/>
              </a:rPr>
              <a:t>http://yandex.ru/images/search?img_url=http%3A%2F%2Fura.ru%2Fupload%2F1(985).jpg&amp;uinfo=sw-1366-sh-768-ww-1349-wh-659-pd-1-wp-16x9_1366x768&amp;_=1426303215512&amp;p=1&amp;viewport=wide&amp;text=дорожные%20знаки&amp;pos=33&amp;rpt=simage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10"/>
              </a:rPr>
              <a:t>http://fs.nashaucheba.ru/docs/270/index-1583414.html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11"/>
              </a:rPr>
              <a:t>http://grand-status.com.ua/index.php?do=static&amp;page=dorozhnye-znaki-servisa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12"/>
              </a:rPr>
              <a:t>http://grand-status.com.ua/index.php?do=static&amp;page=preduprezhdayuschie-dorozhnye-znaki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13"/>
              </a:rPr>
              <a:t>http://wownsk-portal.ru/news/2013-08-10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14"/>
              </a:rPr>
              <a:t>http://luko-morie.ru/personazhi/baba-yaga.html</a:t>
            </a:r>
            <a:endParaRPr lang="ru-RU" dirty="0" smtClean="0">
              <a:solidFill>
                <a:srgbClr val="0000CC"/>
              </a:solidFill>
            </a:endParaRPr>
          </a:p>
          <a:p>
            <a:r>
              <a:rPr lang="ru-RU" u="sng" dirty="0" smtClean="0">
                <a:solidFill>
                  <a:srgbClr val="0000CC"/>
                </a:solidFill>
                <a:hlinkClick r:id="rId15"/>
              </a:rPr>
              <a:t>http://luko-morie.ru/multfilmyi/detskie/</a:t>
            </a:r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Баба Яга. Лукоморье Пикчерз. Воробушко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404664"/>
            <a:ext cx="8594993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5286412" cy="35004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Он имеет по три глаза,</a:t>
            </a:r>
            <a:br>
              <a:rPr lang="ru-RU" dirty="0" smtClean="0"/>
            </a:br>
            <a:r>
              <a:rPr lang="ru-RU" dirty="0" smtClean="0"/>
              <a:t>По три с каждой стороны,</a:t>
            </a:r>
            <a:br>
              <a:rPr lang="ru-RU" dirty="0" smtClean="0"/>
            </a:br>
            <a:r>
              <a:rPr lang="ru-RU" dirty="0" smtClean="0"/>
              <a:t>И хотя ещё ни разу</a:t>
            </a:r>
            <a:br>
              <a:rPr lang="ru-RU" dirty="0" smtClean="0"/>
            </a:br>
            <a:r>
              <a:rPr lang="ru-RU" dirty="0" smtClean="0"/>
              <a:t>Не смотрел он всеми сразу -</a:t>
            </a:r>
            <a:br>
              <a:rPr lang="ru-RU" dirty="0" smtClean="0"/>
            </a:br>
            <a:r>
              <a:rPr lang="ru-RU" dirty="0" smtClean="0"/>
              <a:t>Все глаза ему нужны.</a:t>
            </a:r>
            <a:br>
              <a:rPr lang="ru-RU" dirty="0" smtClean="0"/>
            </a:br>
            <a:r>
              <a:rPr lang="ru-RU" dirty="0" smtClean="0"/>
              <a:t>Он висит тут с давних пор.</a:t>
            </a:r>
            <a:br>
              <a:rPr lang="ru-RU" dirty="0" smtClean="0"/>
            </a:br>
            <a:r>
              <a:rPr lang="ru-RU" dirty="0" smtClean="0"/>
              <a:t>Что же это? </a:t>
            </a:r>
          </a:p>
          <a:p>
            <a:pPr>
              <a:buNone/>
            </a:pPr>
            <a:r>
              <a:rPr lang="ru-RU" dirty="0" smtClean="0"/>
              <a:t>				Светофор.</a:t>
            </a:r>
          </a:p>
          <a:p>
            <a:endParaRPr lang="ru-RU" dirty="0"/>
          </a:p>
        </p:txBody>
      </p:sp>
      <p:pic>
        <p:nvPicPr>
          <p:cNvPr id="2050" name="Picture 2" descr="F:\0000\clip_image002.gif"/>
          <p:cNvPicPr>
            <a:picLocks noChangeAspect="1" noChangeArrowheads="1"/>
          </p:cNvPicPr>
          <p:nvPr/>
        </p:nvPicPr>
        <p:blipFill>
          <a:blip r:embed="rId2" cstate="print"/>
          <a:srcRect l="6214" t="-1500" r="2653"/>
          <a:stretch>
            <a:fillRect/>
          </a:stretch>
        </p:blipFill>
        <p:spPr bwMode="auto">
          <a:xfrm>
            <a:off x="5292081" y="620688"/>
            <a:ext cx="3851920" cy="6237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5721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1 г. Владимира праздник &quot;Азбука пешехода&quot; Подготовила и провела воспитатель I категории Кондратова Н. 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ветофор для детей с бабой ягой 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9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ереход для детей с бабой ягой 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0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1512" y="836712"/>
            <a:ext cx="4392488" cy="1066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Отдых с Бабушкой Ягой</a:t>
            </a:r>
            <a:endParaRPr lang="ru-RU" sz="2000" dirty="0"/>
          </a:p>
        </p:txBody>
      </p:sp>
      <p:pic>
        <p:nvPicPr>
          <p:cNvPr id="4" name="Веселая - музыка для фона на физминутку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940152" y="2564904"/>
            <a:ext cx="1528936" cy="1528936"/>
          </a:xfrm>
          <a:prstGeom prst="rect">
            <a:avLst/>
          </a:prstGeom>
        </p:spPr>
      </p:pic>
      <p:pic>
        <p:nvPicPr>
          <p:cNvPr id="13314" name="Picture 2" descr="Баба Яга. Лукоморье Пикчерз"/>
          <p:cNvPicPr>
            <a:picLocks noChangeAspect="1" noChangeArrowheads="1"/>
          </p:cNvPicPr>
          <p:nvPr/>
        </p:nvPicPr>
        <p:blipFill>
          <a:blip r:embed="rId4" cstate="print"/>
          <a:srcRect l="6080" r="12728" b="4851"/>
          <a:stretch>
            <a:fillRect/>
          </a:stretch>
        </p:blipFill>
        <p:spPr bwMode="auto">
          <a:xfrm>
            <a:off x="0" y="0"/>
            <a:ext cx="4716016" cy="6905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0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857232"/>
            <a:ext cx="821537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latin typeface="Arial Black" pitchFamily="34" charset="0"/>
              </a:rPr>
              <a:t>Дорожные знаки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- это </a:t>
            </a:r>
            <a:r>
              <a:rPr lang="ru-RU" sz="4000" u="sng" dirty="0" smtClean="0"/>
              <a:t>символы</a:t>
            </a:r>
            <a:r>
              <a:rPr lang="ru-RU" sz="4000" dirty="0" smtClean="0"/>
              <a:t> (</a:t>
            </a:r>
            <a:r>
              <a:rPr lang="ru-RU" sz="2800" dirty="0" smtClean="0"/>
              <a:t>условные обозначения</a:t>
            </a:r>
            <a:r>
              <a:rPr lang="ru-RU" sz="4000" dirty="0" smtClean="0"/>
              <a:t>), устанавливаемые на дорогах</a:t>
            </a:r>
            <a:br>
              <a:rPr lang="ru-RU" sz="4000" dirty="0" smtClean="0"/>
            </a:br>
            <a:r>
              <a:rPr lang="ru-RU" sz="4000" dirty="0" smtClean="0"/>
              <a:t> для </a:t>
            </a:r>
            <a:r>
              <a:rPr lang="ru-RU" sz="4000" u="sng" dirty="0" smtClean="0"/>
              <a:t>ориентации</a:t>
            </a:r>
            <a:r>
              <a:rPr lang="ru-RU" sz="4000" dirty="0" smtClean="0"/>
              <a:t> участников         </a:t>
            </a:r>
            <a:br>
              <a:rPr lang="ru-RU" sz="4000" dirty="0" smtClean="0"/>
            </a:br>
            <a:r>
              <a:rPr lang="ru-RU" sz="4000" dirty="0" smtClean="0"/>
              <a:t>              дорожного движения.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840303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b="1" i="1" u="sng" dirty="0" smtClean="0"/>
              <a:t>Предупреждающие знаки</a:t>
            </a:r>
            <a:r>
              <a:rPr lang="ru-RU" dirty="0" smtClean="0"/>
              <a:t> – треугольные, а периметр треугольника красного цвета</a:t>
            </a:r>
          </a:p>
          <a:p>
            <a:endParaRPr lang="ru-RU" dirty="0"/>
          </a:p>
        </p:txBody>
      </p:sp>
      <p:pic>
        <p:nvPicPr>
          <p:cNvPr id="4" name="Рисунок 3" descr="151345_w640_h640_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214554"/>
            <a:ext cx="5042655" cy="4429132"/>
          </a:xfrm>
          <a:prstGeom prst="rect">
            <a:avLst/>
          </a:prstGeom>
        </p:spPr>
      </p:pic>
      <p:pic>
        <p:nvPicPr>
          <p:cNvPr id="5" name="Рисунок 4" descr="151553_w640_h640_1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72" y="1785926"/>
            <a:ext cx="5143528" cy="4517732"/>
          </a:xfrm>
          <a:prstGeom prst="rect">
            <a:avLst/>
          </a:prstGeom>
        </p:spPr>
      </p:pic>
      <p:pic>
        <p:nvPicPr>
          <p:cNvPr id="6" name="Рисунок 5" descr="70821329_1297965874_r8nu6sytiz7bmcf9hwo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1857364"/>
            <a:ext cx="5381625" cy="4762500"/>
          </a:xfrm>
          <a:prstGeom prst="rect">
            <a:avLst/>
          </a:prstGeom>
        </p:spPr>
      </p:pic>
      <p:pic>
        <p:nvPicPr>
          <p:cNvPr id="7" name="Рисунок 6" descr="image7676255.jpg"/>
          <p:cNvPicPr>
            <a:picLocks noChangeAspect="1"/>
          </p:cNvPicPr>
          <p:nvPr/>
        </p:nvPicPr>
        <p:blipFill>
          <a:blip r:embed="rId5" cstate="print"/>
          <a:srcRect t="12868" b="24264"/>
          <a:stretch>
            <a:fillRect/>
          </a:stretch>
        </p:blipFill>
        <p:spPr>
          <a:xfrm>
            <a:off x="1500166" y="2000240"/>
            <a:ext cx="5572164" cy="4670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107</TotalTime>
  <Words>173</Words>
  <Application>Microsoft Office PowerPoint</Application>
  <PresentationFormat>Экран (4:3)</PresentationFormat>
  <Paragraphs>42</Paragraphs>
  <Slides>18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Школа пешеходов</vt:lpstr>
      <vt:lpstr>Слайд 2</vt:lpstr>
      <vt:lpstr>Слайд 3</vt:lpstr>
      <vt:lpstr>Слайд 4</vt:lpstr>
      <vt:lpstr>Слайд 5</vt:lpstr>
      <vt:lpstr>Слайд 6</vt:lpstr>
      <vt:lpstr>Отдых с Бабушкой Ягой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Светоотражатели на одежде</vt:lpstr>
      <vt:lpstr>Слайд 16</vt:lpstr>
      <vt:lpstr>Спасибо за внимание!  Будьте внимательны и осторожны!  Соблюдайте  правила дорожного движения! </vt:lpstr>
      <vt:lpstr>Используемые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пешеходов</dc:title>
  <dc:creator>Виталий</dc:creator>
  <cp:lastModifiedBy>User</cp:lastModifiedBy>
  <cp:revision>33</cp:revision>
  <dcterms:created xsi:type="dcterms:W3CDTF">2015-03-13T12:48:02Z</dcterms:created>
  <dcterms:modified xsi:type="dcterms:W3CDTF">2015-03-14T04:50:41Z</dcterms:modified>
</cp:coreProperties>
</file>