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Default Extension="mid" ContentType="audio/unknown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62" r:id="rId5"/>
    <p:sldId id="263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9545B-DB57-41A1-BB75-3584F6EB837A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616C8-9E3D-4ABA-AA14-64596609B0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428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616C8-9E3D-4ABA-AA14-64596609B02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94986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96729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1781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03164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76053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64275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4909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30705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5065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34240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4005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27A9-8C95-41AA-A862-855BD86B3818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124C-7FF6-4ABC-87BC-5977EC71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2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microsoft.com/office/2007/relationships/media" Target="../media/media6.mid"/><Relationship Id="rId18" Type="http://schemas.microsoft.com/office/2007/relationships/media" Target="../media/media9.wav"/><Relationship Id="rId3" Type="http://schemas.openxmlformats.org/officeDocument/2006/relationships/audio" Target="../media/media7.wav"/><Relationship Id="rId7" Type="http://schemas.openxmlformats.org/officeDocument/2006/relationships/audio" Target="../media/media10.wav"/><Relationship Id="rId12" Type="http://schemas.openxmlformats.org/officeDocument/2006/relationships/image" Target="../media/image14.gif"/><Relationship Id="rId17" Type="http://schemas.microsoft.com/office/2007/relationships/media" Target="../media/media8.wav"/><Relationship Id="rId2" Type="http://schemas.openxmlformats.org/officeDocument/2006/relationships/audio" Target="../media/media6.mid"/><Relationship Id="rId16" Type="http://schemas.microsoft.com/office/2007/relationships/media" Target="../media/media1.wav"/><Relationship Id="rId20" Type="http://schemas.microsoft.com/office/2007/relationships/media" Target="../media/media11.wav"/><Relationship Id="rId1" Type="http://schemas.openxmlformats.org/officeDocument/2006/relationships/audio" Target="file:///C:\Users\Asus\AppData\Local\Microsoft\Windows\Temporary%20Internet%20Files\Content.IE5\850DWIPS\MS900074299%5b1%5d.mid" TargetMode="External"/><Relationship Id="rId6" Type="http://schemas.openxmlformats.org/officeDocument/2006/relationships/audio" Target="../media/media9.wav"/><Relationship Id="rId11" Type="http://schemas.openxmlformats.org/officeDocument/2006/relationships/image" Target="../media/image13.png"/><Relationship Id="rId5" Type="http://schemas.openxmlformats.org/officeDocument/2006/relationships/audio" Target="../media/media8.wav"/><Relationship Id="rId15" Type="http://schemas.microsoft.com/office/2007/relationships/media" Target="../media/media7.wav"/><Relationship Id="rId10" Type="http://schemas.openxmlformats.org/officeDocument/2006/relationships/image" Target="../media/image12.gif"/><Relationship Id="rId19" Type="http://schemas.microsoft.com/office/2007/relationships/media" Target="../media/media10.wav"/><Relationship Id="rId4" Type="http://schemas.openxmlformats.org/officeDocument/2006/relationships/audio" Target="../media/media1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wav"/><Relationship Id="rId1" Type="http://schemas.openxmlformats.org/officeDocument/2006/relationships/audio" Target="file:///C:\Users\Asus\AppData\Local\Microsoft\Windows\Temporary%20Internet%20Files\Content.IE5\UD8TP4KR\MS900074299%5b1%5d.mid" TargetMode="External"/><Relationship Id="rId6" Type="http://schemas.microsoft.com/office/2007/relationships/media" Target="../media/media12.wav"/><Relationship Id="rId5" Type="http://schemas.openxmlformats.org/officeDocument/2006/relationships/image" Target="../media/image13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6" Type="http://schemas.openxmlformats.org/officeDocument/2006/relationships/image" Target="../media/image3.png"/><Relationship Id="rId5" Type="http://schemas.microsoft.com/office/2007/relationships/media" Target="../media/media2.wav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id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id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6" Type="http://schemas.microsoft.com/office/2007/relationships/media" Target="../media/media4.wav"/><Relationship Id="rId5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wav"/><Relationship Id="rId5" Type="http://schemas.openxmlformats.org/officeDocument/2006/relationships/image" Target="../media/image3.png"/><Relationship Id="rId4" Type="http://schemas.microsoft.com/office/2007/relationships/media" Target="../media/media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41764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ПРОСТЫЕ И СЛОЖНЫЕ </a:t>
            </a:r>
            <a:br>
              <a:rPr lang="ru-RU" dirty="0" smtClean="0"/>
            </a:br>
            <a:r>
              <a:rPr lang="ru-RU" dirty="0" smtClean="0"/>
              <a:t>                 ПРЕДЛОЖЕНИЯ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Автор:</a:t>
            </a:r>
            <a:br>
              <a:rPr lang="ru-RU" sz="3200" dirty="0" smtClean="0"/>
            </a:br>
            <a:r>
              <a:rPr lang="ru-RU" sz="3200" dirty="0"/>
              <a:t>у</a:t>
            </a:r>
            <a:r>
              <a:rPr lang="ru-RU" sz="3200" dirty="0" smtClean="0"/>
              <a:t>читель русского языка и литературы</a:t>
            </a:r>
            <a:br>
              <a:rPr lang="ru-RU" sz="3200" dirty="0" smtClean="0"/>
            </a:br>
            <a:r>
              <a:rPr lang="ru-RU" sz="3200" dirty="0" smtClean="0"/>
              <a:t>ГБОУ гимназии №1584 г Москвы</a:t>
            </a:r>
            <a:br>
              <a:rPr lang="ru-RU" sz="3200" dirty="0" smtClean="0"/>
            </a:br>
            <a:r>
              <a:rPr lang="ru-RU" sz="3200" dirty="0" err="1" smtClean="0"/>
              <a:t>Захаревич</a:t>
            </a:r>
            <a:r>
              <a:rPr lang="ru-RU" sz="3200" dirty="0" smtClean="0"/>
              <a:t> Наталья Михайловна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0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Презентация по русскому языку</a:t>
            </a:r>
          </a:p>
          <a:p>
            <a:endParaRPr lang="ru-RU" dirty="0" smtClean="0"/>
          </a:p>
          <a:p>
            <a:r>
              <a:rPr lang="ru-RU" dirty="0" smtClean="0"/>
              <a:t>По теме «С и н т а к с и с»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6075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малыш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1366"/>
            <a:ext cx="3672408" cy="370662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ЗАДАНИЕ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Добавьте к простому предложению вторую часть, чтобы получилось сложное. А простое предложение дополните однородными членами.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54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Например, такое начало:</a:t>
            </a:r>
          </a:p>
          <a:p>
            <a:r>
              <a:rPr lang="ru-RU" u="sng" dirty="0" smtClean="0"/>
              <a:t>Дворник</a:t>
            </a:r>
            <a:r>
              <a:rPr lang="ru-RU" dirty="0" smtClean="0"/>
              <a:t> </a:t>
            </a:r>
            <a:r>
              <a:rPr lang="ru-RU" u="dbl" dirty="0" smtClean="0"/>
              <a:t>подметал</a:t>
            </a:r>
            <a:r>
              <a:rPr lang="ru-RU" dirty="0" smtClean="0"/>
              <a:t> улицу.</a:t>
            </a:r>
          </a:p>
          <a:p>
            <a:r>
              <a:rPr lang="ru-RU" u="sng" dirty="0" smtClean="0"/>
              <a:t>Дворник</a:t>
            </a:r>
            <a:r>
              <a:rPr lang="ru-RU" dirty="0" smtClean="0"/>
              <a:t> </a:t>
            </a:r>
            <a:r>
              <a:rPr lang="ru-RU" u="dbl" dirty="0" smtClean="0"/>
              <a:t>подметал</a:t>
            </a:r>
            <a:r>
              <a:rPr lang="ru-RU" dirty="0" smtClean="0"/>
              <a:t> улицу, и </a:t>
            </a:r>
          </a:p>
          <a:p>
            <a:r>
              <a:rPr lang="ru-RU" dirty="0" smtClean="0"/>
              <a:t>его </a:t>
            </a:r>
            <a:r>
              <a:rPr lang="ru-RU" u="dbl" dirty="0" smtClean="0"/>
              <a:t>клюнула</a:t>
            </a:r>
            <a:r>
              <a:rPr lang="ru-RU" dirty="0" smtClean="0"/>
              <a:t> </a:t>
            </a:r>
            <a:r>
              <a:rPr lang="ru-RU" u="sng" dirty="0" smtClean="0"/>
              <a:t>ворона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Asus\Desktop\дворник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2060848"/>
            <a:ext cx="2376264" cy="3168352"/>
          </a:xfrm>
          <a:prstGeom prst="rect">
            <a:avLst/>
          </a:prstGeom>
          <a:noFill/>
        </p:spPr>
      </p:pic>
      <p:pic>
        <p:nvPicPr>
          <p:cNvPr id="5" name="MS900074299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7" name="Picture 3" descr="C:\Users\Asus\Desktop\ворона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211349"/>
            <a:ext cx="2472085" cy="2646651"/>
          </a:xfrm>
          <a:prstGeom prst="rect">
            <a:avLst/>
          </a:prstGeom>
          <a:noFill/>
        </p:spPr>
      </p:pic>
      <p:pic>
        <p:nvPicPr>
          <p:cNvPr id="4" name="MS900074299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MS900069695[1]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MS900069499[2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MS900069793[1]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MS900069793[1]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MS900069593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MS900069285[1]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MS900069285[1]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MS900069285[1]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4" name="MS900074977[1]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8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6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Предложение с однородными </a:t>
            </a:r>
            <a:br>
              <a:rPr lang="ru-RU" dirty="0" smtClean="0"/>
            </a:br>
            <a:r>
              <a:rPr lang="ru-RU" dirty="0" smtClean="0"/>
              <a:t>членами 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Дамы</a:t>
            </a:r>
            <a:r>
              <a:rPr lang="ru-RU" dirty="0" smtClean="0"/>
              <a:t> </a:t>
            </a:r>
            <a:r>
              <a:rPr lang="ru-RU" u="dbl" dirty="0" smtClean="0"/>
              <a:t>пили</a:t>
            </a:r>
            <a:r>
              <a:rPr lang="ru-RU" dirty="0" smtClean="0"/>
              <a:t> чай и мило </a:t>
            </a:r>
            <a:r>
              <a:rPr lang="ru-RU" u="dbl" dirty="0" smtClean="0"/>
              <a:t>беседовали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Asus\Desktop\дамы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1975" y="3392488"/>
            <a:ext cx="3810000" cy="2438400"/>
          </a:xfrm>
          <a:prstGeom prst="rect">
            <a:avLst/>
          </a:prstGeom>
          <a:noFill/>
        </p:spPr>
      </p:pic>
      <p:pic>
        <p:nvPicPr>
          <p:cNvPr id="6" name="MS900074299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948264" y="5985520"/>
            <a:ext cx="872480" cy="872480"/>
          </a:xfrm>
          <a:prstGeom prst="rect">
            <a:avLst/>
          </a:prstGeom>
        </p:spPr>
      </p:pic>
      <p:pic>
        <p:nvPicPr>
          <p:cNvPr id="11" name="MS900075065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677890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/>
              <a:t>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1841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u="wavyHeavy" dirty="0" smtClean="0"/>
              <a:t>Красные, синие, зеленые и сиреневые </a:t>
            </a:r>
            <a:r>
              <a:rPr lang="ru-RU" dirty="0" smtClean="0"/>
              <a:t>звездочки украшали рисунок.</a:t>
            </a:r>
          </a:p>
          <a:p>
            <a:endParaRPr lang="ru-RU" dirty="0" smtClean="0"/>
          </a:p>
          <a:p>
            <a:r>
              <a:rPr lang="ru-RU" dirty="0" smtClean="0"/>
              <a:t>В каком стиле речи часто</a:t>
            </a:r>
          </a:p>
          <a:p>
            <a:pPr marL="0" indent="0">
              <a:buNone/>
            </a:pPr>
            <a:r>
              <a:rPr lang="ru-RU" dirty="0" smtClean="0"/>
              <a:t>используют</a:t>
            </a:r>
          </a:p>
          <a:p>
            <a:r>
              <a:rPr lang="ru-RU" dirty="0" smtClean="0"/>
              <a:t>однородные определения?</a:t>
            </a:r>
          </a:p>
          <a:p>
            <a:r>
              <a:rPr lang="ru-RU" dirty="0" smtClean="0"/>
              <a:t>Как называются красочные</a:t>
            </a:r>
          </a:p>
          <a:p>
            <a:r>
              <a:rPr lang="ru-RU" dirty="0" smtClean="0"/>
              <a:t>определения?</a:t>
            </a:r>
            <a:endParaRPr lang="ru-RU" dirty="0"/>
          </a:p>
        </p:txBody>
      </p:sp>
      <p:pic>
        <p:nvPicPr>
          <p:cNvPr id="4" name="MS900097487[1].wav">
            <a:hlinkClick r:id="" action="ppaction://media"/>
          </p:cNvPr>
          <p:cNvPicPr>
            <a:picLocks noRot="1" noChangeAspect="1"/>
          </p:cNvPicPr>
          <p:nvPr>
            <a:wavAudioFile r:embed="rId2" name="MS900097487[1]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2564904"/>
            <a:ext cx="304800" cy="304800"/>
          </a:xfrm>
          <a:prstGeom prst="rect">
            <a:avLst/>
          </a:prstGeom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859963" y="-238125"/>
          <a:ext cx="1943100" cy="685800"/>
        </p:xfrm>
        <a:graphic>
          <a:graphicData uri="http://schemas.openxmlformats.org/presentationml/2006/ole">
            <p:oleObj spid="_x0000_s4112" name="Объект упаковщика для оболочки" showAsIcon="1" r:id="rId6" imgW="1957589" imgH="682580" progId="Package">
              <p:embed/>
            </p:oleObj>
          </a:graphicData>
        </a:graphic>
      </p:graphicFrame>
      <p:pic>
        <p:nvPicPr>
          <p:cNvPr id="4099" name="Picture 3" descr="C:\Users\Asus\Desktop\звездочки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2218" y="2564905"/>
            <a:ext cx="3219822" cy="4293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Ворона нагло каркнула,</a:t>
            </a:r>
          </a:p>
          <a:p>
            <a:r>
              <a:rPr lang="ru-RU" dirty="0" smtClean="0"/>
              <a:t>Мы плыли по океану,</a:t>
            </a:r>
          </a:p>
          <a:p>
            <a:r>
              <a:rPr lang="ru-RU" dirty="0" smtClean="0"/>
              <a:t>Цветочек был сказочной красоты</a:t>
            </a:r>
          </a:p>
          <a:p>
            <a:r>
              <a:rPr lang="ru-RU" dirty="0" smtClean="0"/>
              <a:t>Погода стояла прекрасная,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20180"/>
            <a:ext cx="9144000" cy="39378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Проверим, что у нас получилось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Например,</a:t>
            </a:r>
          </a:p>
          <a:p>
            <a:r>
              <a:rPr lang="ru-RU" u="sng" dirty="0" smtClean="0"/>
              <a:t>Ворона</a:t>
            </a:r>
            <a:r>
              <a:rPr lang="ru-RU" dirty="0" smtClean="0"/>
              <a:t> нагло </a:t>
            </a:r>
            <a:r>
              <a:rPr lang="ru-RU" u="dbl" dirty="0" smtClean="0"/>
              <a:t>каркнула </a:t>
            </a:r>
            <a:r>
              <a:rPr lang="ru-RU" dirty="0" smtClean="0"/>
              <a:t>, но</a:t>
            </a:r>
            <a:r>
              <a:rPr lang="ru-RU" u="sng" dirty="0" smtClean="0"/>
              <a:t> дворник </a:t>
            </a:r>
            <a:r>
              <a:rPr lang="ru-RU" dirty="0" smtClean="0"/>
              <a:t>ее не </a:t>
            </a:r>
            <a:r>
              <a:rPr lang="ru-RU" u="dbl" dirty="0" smtClean="0"/>
              <a:t>испугался 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Ворона</a:t>
            </a:r>
            <a:r>
              <a:rPr lang="ru-RU" dirty="0" smtClean="0"/>
              <a:t> нагло </a:t>
            </a:r>
            <a:r>
              <a:rPr lang="ru-RU" u="dbl" dirty="0" smtClean="0"/>
              <a:t>каркнула</a:t>
            </a:r>
            <a:r>
              <a:rPr lang="ru-RU" dirty="0" smtClean="0"/>
              <a:t>, но </a:t>
            </a:r>
            <a:r>
              <a:rPr lang="ru-RU" u="dbl" dirty="0" smtClean="0"/>
              <a:t>не улетела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Левая круглая скобка 3"/>
          <p:cNvSpPr/>
          <p:nvPr/>
        </p:nvSpPr>
        <p:spPr>
          <a:xfrm>
            <a:off x="827584" y="1988840"/>
            <a:ext cx="73152" cy="914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4860032" y="2010544"/>
            <a:ext cx="73152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2554632" y="2658616"/>
            <a:ext cx="73152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круглая скобка 6"/>
          <p:cNvSpPr/>
          <p:nvPr/>
        </p:nvSpPr>
        <p:spPr>
          <a:xfrm>
            <a:off x="5652120" y="2018184"/>
            <a:ext cx="73152" cy="914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801491"/>
            <a:ext cx="2193032" cy="17763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Уверена, что и у вас все получилось.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ru-RU" dirty="0" smtClean="0"/>
              <a:t>Подчеркивай подлежащие и сказуемые!</a:t>
            </a:r>
          </a:p>
          <a:p>
            <a:r>
              <a:rPr lang="ru-RU" dirty="0" smtClean="0"/>
              <a:t>Подчеркивай однородные члены предложения!</a:t>
            </a:r>
          </a:p>
          <a:p>
            <a:r>
              <a:rPr lang="ru-RU" dirty="0" smtClean="0"/>
              <a:t>Ставь запятые там, где нужно.</a:t>
            </a:r>
          </a:p>
          <a:p>
            <a:r>
              <a:rPr lang="ru-RU" dirty="0" smtClean="0"/>
              <a:t> УДАЧИ!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5" y="2132856"/>
            <a:ext cx="1892401" cy="47310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Домашнее задание. </a:t>
            </a:r>
            <a:r>
              <a:rPr lang="en-US" dirty="0" smtClean="0"/>
              <a:t>$</a:t>
            </a:r>
            <a:r>
              <a:rPr lang="ru-RU" dirty="0" smtClean="0"/>
              <a:t>46, упр. 235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Все домашние заданья</a:t>
            </a:r>
          </a:p>
          <a:p>
            <a:pPr marL="0" indent="0">
              <a:buNone/>
            </a:pPr>
            <a:r>
              <a:rPr lang="ru-RU" dirty="0" smtClean="0"/>
              <a:t>Надо четко выполнять.</a:t>
            </a:r>
          </a:p>
          <a:p>
            <a:pPr marL="0" indent="0">
              <a:buNone/>
            </a:pPr>
            <a:r>
              <a:rPr lang="ru-RU" dirty="0" smtClean="0"/>
              <a:t>А на следующем уроке</a:t>
            </a:r>
          </a:p>
          <a:p>
            <a:pPr marL="0" indent="0">
              <a:buNone/>
            </a:pPr>
            <a:r>
              <a:rPr lang="ru-RU" dirty="0" smtClean="0"/>
              <a:t>Буду руку поднимать.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564904"/>
            <a:ext cx="4143189" cy="3931493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77249" y="5445224"/>
            <a:ext cx="3625436" cy="1322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Не забудьте подчеркнуть грамматические основы и однородные члены предложения.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урока</a:t>
            </a:r>
            <a:r>
              <a:rPr lang="en-US" dirty="0" smtClean="0"/>
              <a:t>:</a:t>
            </a:r>
            <a:r>
              <a:rPr lang="ru-RU" dirty="0" smtClean="0"/>
              <a:t> изучить средства связи между частями сложных предложений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Задача урока</a:t>
            </a:r>
            <a:r>
              <a:rPr lang="en-US" dirty="0" smtClean="0"/>
              <a:t>:</a:t>
            </a:r>
            <a:r>
              <a:rPr lang="ru-RU" dirty="0" smtClean="0"/>
              <a:t> различать простые и сложные предложения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950593"/>
            <a:ext cx="4207977" cy="39074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1844824"/>
            <a:ext cx="8599970" cy="1575048"/>
          </a:xfrm>
        </p:spPr>
        <p:txBody>
          <a:bodyPr/>
          <a:lstStyle/>
          <a:p>
            <a:r>
              <a:rPr lang="ru-RU" u="sng" dirty="0" smtClean="0"/>
              <a:t>Мышь</a:t>
            </a:r>
            <a:r>
              <a:rPr lang="ru-RU" dirty="0" smtClean="0"/>
              <a:t> обедала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r>
              <a:rPr lang="ru-RU" dirty="0" smtClean="0"/>
              <a:t>Давайте вспомним, что такое грамматическая основа.</a:t>
            </a:r>
          </a:p>
          <a:p>
            <a:r>
              <a:rPr lang="ru-RU" dirty="0" smtClean="0"/>
              <a:t>Это подлежащее и сказуемое</a:t>
            </a:r>
          </a:p>
          <a:p>
            <a:endParaRPr lang="ru-RU" dirty="0"/>
          </a:p>
        </p:txBody>
      </p:sp>
      <p:pic>
        <p:nvPicPr>
          <p:cNvPr id="4098" name="Picture 2" descr="C:\Users\user\Desktop\мышь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884" y="1844824"/>
            <a:ext cx="4987636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00069499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57871" y="403384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0454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u="sng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3768" y="2971800"/>
            <a:ext cx="17811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83768" y="3156466"/>
            <a:ext cx="16837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604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4608" y="25400"/>
            <a:ext cx="7620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</p:spPr>
        <p:txBody>
          <a:bodyPr/>
          <a:lstStyle/>
          <a:p>
            <a:r>
              <a:rPr lang="ru-RU" u="sng" dirty="0" smtClean="0"/>
              <a:t>Слоненок </a:t>
            </a:r>
            <a:r>
              <a:rPr lang="ru-RU" u="dbl" dirty="0" smtClean="0"/>
              <a:t>бежал</a:t>
            </a:r>
            <a:endParaRPr lang="ru-RU" u="dbl" dirty="0"/>
          </a:p>
        </p:txBody>
      </p:sp>
      <p:pic>
        <p:nvPicPr>
          <p:cNvPr id="5122" name="Picture 2" descr="C:\Users\user\Desktop\слон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494" y="908720"/>
            <a:ext cx="69723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S900069596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45796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021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u="sng" dirty="0" smtClean="0"/>
              <a:t>Крокодилы</a:t>
            </a:r>
            <a:r>
              <a:rPr lang="ru-RU" dirty="0" smtClean="0"/>
              <a:t> </a:t>
            </a:r>
            <a:r>
              <a:rPr lang="ru-RU" u="dbl" dirty="0" smtClean="0"/>
              <a:t>танцевали </a:t>
            </a:r>
            <a:endParaRPr lang="ru-RU" u="dbl" dirty="0"/>
          </a:p>
        </p:txBody>
      </p:sp>
      <p:pic>
        <p:nvPicPr>
          <p:cNvPr id="4" name="MS900044755[1].mid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467472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0632" y="908720"/>
            <a:ext cx="3384376" cy="491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draken_4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1385"/>
            <a:ext cx="3960440" cy="57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draken_4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092" y="1148559"/>
            <a:ext cx="3845372" cy="55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9250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r>
              <a:rPr lang="ru-RU" dirty="0" smtClean="0"/>
              <a:t>В этих предложениях одна грамматическая основа.</a:t>
            </a:r>
          </a:p>
          <a:p>
            <a:endParaRPr lang="ru-RU" dirty="0"/>
          </a:p>
          <a:p>
            <a:r>
              <a:rPr lang="ru-RU" dirty="0" smtClean="0"/>
              <a:t>В сложном предложении две  грамматические основы. Или три. Или четыре. Или пять. Или даже еще больше.</a:t>
            </a:r>
          </a:p>
          <a:p>
            <a:r>
              <a:rPr lang="ru-RU" dirty="0" smtClean="0"/>
              <a:t>И чтобы они не перепутались, их нужно отделять друг от друга запятыми.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1072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  <a:ln w="9525" cmpd="dbl">
            <a:solidFill>
              <a:schemeClr val="tx1"/>
            </a:solidFill>
            <a:prstDash val="solid"/>
            <a:bevel/>
          </a:ln>
        </p:spPr>
        <p:txBody>
          <a:bodyPr>
            <a:normAutofit/>
          </a:bodyPr>
          <a:lstStyle/>
          <a:p>
            <a:r>
              <a:rPr lang="ru-RU" u="sng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</a:t>
            </a:r>
            <a:r>
              <a:rPr lang="ru-RU" u="sng" dirty="0" smtClean="0"/>
              <a:t>ама</a:t>
            </a:r>
            <a:r>
              <a:rPr lang="ru-RU" dirty="0" smtClean="0"/>
              <a:t> </a:t>
            </a:r>
            <a:r>
              <a:rPr lang="ru-RU" u="dbl" dirty="0" smtClean="0"/>
              <a:t>мыла</a:t>
            </a:r>
            <a:r>
              <a:rPr lang="ru-RU" dirty="0" smtClean="0"/>
              <a:t> раму, а </a:t>
            </a:r>
            <a:r>
              <a:rPr lang="ru-RU" u="sng" dirty="0" err="1" smtClean="0"/>
              <a:t>Тася</a:t>
            </a:r>
            <a:r>
              <a:rPr lang="ru-RU" dirty="0" smtClean="0"/>
              <a:t> ей </a:t>
            </a:r>
            <a:r>
              <a:rPr lang="ru-RU" u="dbl" dirty="0" smtClean="0"/>
              <a:t>помогала</a:t>
            </a:r>
            <a:r>
              <a:rPr lang="ru-RU" dirty="0" smtClean="0"/>
              <a:t>, а </a:t>
            </a:r>
            <a:r>
              <a:rPr lang="ru-RU" u="sng" dirty="0" err="1" smtClean="0"/>
              <a:t>Вовик</a:t>
            </a:r>
            <a:r>
              <a:rPr lang="ru-RU" dirty="0" smtClean="0"/>
              <a:t> </a:t>
            </a:r>
            <a:r>
              <a:rPr lang="ru-RU" u="dbl" dirty="0" smtClean="0"/>
              <a:t>дергал</a:t>
            </a:r>
            <a:r>
              <a:rPr lang="ru-RU" dirty="0" smtClean="0"/>
              <a:t> </a:t>
            </a:r>
            <a:r>
              <a:rPr lang="ru-RU" dirty="0" err="1" smtClean="0"/>
              <a:t>Тасю</a:t>
            </a:r>
            <a:r>
              <a:rPr lang="ru-RU" dirty="0" smtClean="0"/>
              <a:t> </a:t>
            </a:r>
            <a:r>
              <a:rPr lang="ru-RU" dirty="0" smtClean="0"/>
              <a:t>за косичку, а </a:t>
            </a:r>
            <a:r>
              <a:rPr lang="ru-RU" u="sng" dirty="0" smtClean="0"/>
              <a:t>щенок </a:t>
            </a:r>
            <a:r>
              <a:rPr lang="ru-RU" u="dbl" dirty="0" smtClean="0"/>
              <a:t>грыз</a:t>
            </a:r>
            <a:r>
              <a:rPr lang="ru-RU" dirty="0" smtClean="0"/>
              <a:t> Вовины  кеды.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Каждая часть сложного предложения похожа на простое предложение.</a:t>
            </a:r>
          </a:p>
          <a:p>
            <a:r>
              <a:rPr lang="ru-RU" dirty="0" smtClean="0"/>
              <a:t>Можно сказать, что сложное предложение состоит  из двух или нескольких простых предложений.</a:t>
            </a:r>
            <a:endParaRPr lang="ru-RU" dirty="0"/>
          </a:p>
        </p:txBody>
      </p:sp>
      <p:pic>
        <p:nvPicPr>
          <p:cNvPr id="1028" name="Picture 4" descr="C:\Users\user\Desktop\щенок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2474566" cy="18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S900069499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614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914" y="92676"/>
            <a:ext cx="8229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Чтобы отличить простое предложение от сложного, надо посмотреть, сколько там грамматических основ.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384376" cy="53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S900069723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78349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825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dirty="0" smtClean="0"/>
              <a:t>Часто между частями сложного предложения стоит какой-нибудь союз: И, А, НО, ЧТО, ЧТОБЫ, ПОТОМУ ЧТО, ГДЕ, КОГДА, ЕСЛИ и другие. </a:t>
            </a:r>
            <a:r>
              <a:rPr lang="ru-RU" u="sng" dirty="0" smtClean="0"/>
              <a:t>ПЕРЕД НИМИ ВСЕГДА СТАВИТСЯ ЗАПЯТАЯ!  Даже перед союзом И!</a:t>
            </a:r>
            <a:endParaRPr lang="ru-RU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3982"/>
            <a:ext cx="4522724" cy="35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S900116615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64288" y="335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3889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384</Words>
  <Application>Microsoft Office PowerPoint</Application>
  <PresentationFormat>Экран (4:3)</PresentationFormat>
  <Paragraphs>71</Paragraphs>
  <Slides>17</Slides>
  <Notes>1</Notes>
  <HiddenSlides>0</HiddenSlides>
  <MMClips>20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Объект упаковщика для оболочки</vt:lpstr>
      <vt:lpstr>             ПРОСТЫЕ И СЛОЖНЫЕ                   ПРЕДЛОЖЕНИЯ   Автор: учитель русского языка и литературы ГБОУ гимназии №1584 г Москвы Захаревич Наталья Михайловна</vt:lpstr>
      <vt:lpstr>Цель урока: изучить средства связи между частями сложных предложений</vt:lpstr>
      <vt:lpstr>Мышь обедала</vt:lpstr>
      <vt:lpstr>Слоненок бежал</vt:lpstr>
      <vt:lpstr>Крокодилы танцевали </vt:lpstr>
      <vt:lpstr>Слайд 6</vt:lpstr>
      <vt:lpstr>Слайд 7</vt:lpstr>
      <vt:lpstr>Слайд 8</vt:lpstr>
      <vt:lpstr>Слайд 9</vt:lpstr>
      <vt:lpstr>Слайд 10</vt:lpstr>
      <vt:lpstr>Слайд 11</vt:lpstr>
      <vt:lpstr>Предложение с однородными  членами предложения</vt:lpstr>
      <vt:lpstr>ИЛИ</vt:lpstr>
      <vt:lpstr>Простые предложения</vt:lpstr>
      <vt:lpstr>Проверим, что у нас получилось</vt:lpstr>
      <vt:lpstr>Уверена, что и у вас все получилось.</vt:lpstr>
      <vt:lpstr> Домашнее задание. $46, упр. 235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И СЛОЖНЫЕ  ПРЕДЛОЖЕНИЯ</dc:title>
  <dc:creator>user</dc:creator>
  <cp:lastModifiedBy>Asus</cp:lastModifiedBy>
  <cp:revision>58</cp:revision>
  <dcterms:created xsi:type="dcterms:W3CDTF">2014-08-25T07:29:41Z</dcterms:created>
  <dcterms:modified xsi:type="dcterms:W3CDTF">2014-11-11T18:30:42Z</dcterms:modified>
</cp:coreProperties>
</file>