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12"/>
  </p:notesMasterIdLst>
  <p:sldIdLst>
    <p:sldId id="256" r:id="rId2"/>
    <p:sldId id="273" r:id="rId3"/>
    <p:sldId id="274" r:id="rId4"/>
    <p:sldId id="272" r:id="rId5"/>
    <p:sldId id="258" r:id="rId6"/>
    <p:sldId id="260" r:id="rId7"/>
    <p:sldId id="261" r:id="rId8"/>
    <p:sldId id="262" r:id="rId9"/>
    <p:sldId id="263" r:id="rId10"/>
    <p:sldId id="270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6317" autoAdjust="0"/>
  </p:normalViewPr>
  <p:slideViewPr>
    <p:cSldViewPr>
      <p:cViewPr varScale="1">
        <p:scale>
          <a:sx n="64" d="100"/>
          <a:sy n="64" d="100"/>
        </p:scale>
        <p:origin x="-30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0F7D97-C455-4789-B7F7-B3BF09E9B7C0}" type="doc">
      <dgm:prSet loTypeId="urn:microsoft.com/office/officeart/2005/8/layout/matrix1" loCatId="matrix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0AF4B9BE-32A0-4E08-BF51-DD59DB12CC26}">
      <dgm:prSet phldrT="[Текст]" custT="1"/>
      <dgm:spPr/>
      <dgm:t>
        <a:bodyPr/>
        <a:lstStyle/>
        <a:p>
          <a:r>
            <a:rPr lang="ru-RU" sz="2400" b="1" dirty="0" smtClean="0"/>
            <a:t>Мировой океан </a:t>
          </a:r>
        </a:p>
        <a:p>
          <a:r>
            <a:rPr lang="ru-RU" sz="2400" b="1" dirty="0" smtClean="0"/>
            <a:t>Площадь – 361 млн.кв.км</a:t>
          </a:r>
          <a:endParaRPr lang="ru-RU" sz="2400" b="1" dirty="0"/>
        </a:p>
      </dgm:t>
    </dgm:pt>
    <dgm:pt modelId="{53D6C2D9-17A3-45AA-8A14-147A8D89ACBE}" type="parTrans" cxnId="{2B5EE368-97F4-487B-8B79-E7FD13E8EB56}">
      <dgm:prSet/>
      <dgm:spPr/>
      <dgm:t>
        <a:bodyPr/>
        <a:lstStyle/>
        <a:p>
          <a:endParaRPr lang="ru-RU"/>
        </a:p>
      </dgm:t>
    </dgm:pt>
    <dgm:pt modelId="{4BF4156C-F323-4451-A001-3FF4F7805182}" type="sibTrans" cxnId="{2B5EE368-97F4-487B-8B79-E7FD13E8EB56}">
      <dgm:prSet/>
      <dgm:spPr/>
      <dgm:t>
        <a:bodyPr/>
        <a:lstStyle/>
        <a:p>
          <a:endParaRPr lang="ru-RU"/>
        </a:p>
      </dgm:t>
    </dgm:pt>
    <dgm:pt modelId="{6F1843F6-100F-4007-BF7F-5FCEC11CF7D3}">
      <dgm:prSet phldrT="[Текст]" custT="1"/>
      <dgm:spPr/>
      <dgm:t>
        <a:bodyPr/>
        <a:lstStyle/>
        <a:p>
          <a:r>
            <a:rPr lang="ru-RU" sz="2800" b="1" dirty="0" smtClean="0"/>
            <a:t>Тихий океан – площадь 180 млн.кв.км</a:t>
          </a:r>
          <a:endParaRPr lang="ru-RU" sz="2800" b="1" dirty="0"/>
        </a:p>
      </dgm:t>
    </dgm:pt>
    <dgm:pt modelId="{71D7CB23-8ED5-4191-8FC0-C7C73D2DC750}" type="parTrans" cxnId="{C2923732-7F48-4DF5-AB58-5D3728AB96CE}">
      <dgm:prSet/>
      <dgm:spPr/>
      <dgm:t>
        <a:bodyPr/>
        <a:lstStyle/>
        <a:p>
          <a:endParaRPr lang="ru-RU"/>
        </a:p>
      </dgm:t>
    </dgm:pt>
    <dgm:pt modelId="{66C5E00C-AF67-41BC-B389-98EF1A220ED0}" type="sibTrans" cxnId="{C2923732-7F48-4DF5-AB58-5D3728AB96CE}">
      <dgm:prSet/>
      <dgm:spPr/>
      <dgm:t>
        <a:bodyPr/>
        <a:lstStyle/>
        <a:p>
          <a:endParaRPr lang="ru-RU"/>
        </a:p>
      </dgm:t>
    </dgm:pt>
    <dgm:pt modelId="{E94744EA-36C5-4882-A67E-30E1B2E7A61C}">
      <dgm:prSet phldrT="[Текст]" custT="1"/>
      <dgm:spPr/>
      <dgm:t>
        <a:bodyPr/>
        <a:lstStyle/>
        <a:p>
          <a:r>
            <a:rPr lang="ru-RU" sz="2800" b="1" dirty="0" smtClean="0"/>
            <a:t>Атлантический океан – площадь 93,4 млн.кв.км </a:t>
          </a:r>
          <a:endParaRPr lang="ru-RU" sz="2800" b="1" dirty="0"/>
        </a:p>
      </dgm:t>
    </dgm:pt>
    <dgm:pt modelId="{4A9BE38F-DF7C-42FB-8D79-042AC72AD880}" type="parTrans" cxnId="{DC4AF731-CA5D-44CE-B9D7-486840C41A22}">
      <dgm:prSet/>
      <dgm:spPr/>
      <dgm:t>
        <a:bodyPr/>
        <a:lstStyle/>
        <a:p>
          <a:endParaRPr lang="ru-RU"/>
        </a:p>
      </dgm:t>
    </dgm:pt>
    <dgm:pt modelId="{76076FBF-E8FE-43AD-B741-96CC2A11CE0C}" type="sibTrans" cxnId="{DC4AF731-CA5D-44CE-B9D7-486840C41A22}">
      <dgm:prSet/>
      <dgm:spPr/>
      <dgm:t>
        <a:bodyPr/>
        <a:lstStyle/>
        <a:p>
          <a:endParaRPr lang="ru-RU"/>
        </a:p>
      </dgm:t>
    </dgm:pt>
    <dgm:pt modelId="{F5978A5B-BC9B-4FEA-B845-7B1223770B2E}">
      <dgm:prSet phldrT="[Текст]" custT="1"/>
      <dgm:spPr/>
      <dgm:t>
        <a:bodyPr/>
        <a:lstStyle/>
        <a:p>
          <a:r>
            <a:rPr lang="ru-RU" sz="2800" b="1" dirty="0" smtClean="0"/>
            <a:t>Индийский океан – площадь 74,9 млн.кв.км</a:t>
          </a:r>
          <a:endParaRPr lang="ru-RU" sz="2800" b="1" dirty="0"/>
        </a:p>
      </dgm:t>
    </dgm:pt>
    <dgm:pt modelId="{5C8FE174-8060-48DF-BFF9-BAC750F8D41B}" type="parTrans" cxnId="{7F8B0C58-6610-4CB8-8E0E-3C55691EEA83}">
      <dgm:prSet/>
      <dgm:spPr/>
      <dgm:t>
        <a:bodyPr/>
        <a:lstStyle/>
        <a:p>
          <a:endParaRPr lang="ru-RU"/>
        </a:p>
      </dgm:t>
    </dgm:pt>
    <dgm:pt modelId="{64997AAD-44F3-440D-9021-0BD3DBAAC62A}" type="sibTrans" cxnId="{7F8B0C58-6610-4CB8-8E0E-3C55691EEA83}">
      <dgm:prSet/>
      <dgm:spPr/>
      <dgm:t>
        <a:bodyPr/>
        <a:lstStyle/>
        <a:p>
          <a:endParaRPr lang="ru-RU"/>
        </a:p>
      </dgm:t>
    </dgm:pt>
    <dgm:pt modelId="{28FAAF05-3ECD-4E5A-8C24-456081D499D2}">
      <dgm:prSet phldrT="[Текст]" custT="1"/>
      <dgm:spPr/>
      <dgm:t>
        <a:bodyPr/>
        <a:lstStyle/>
        <a:p>
          <a:r>
            <a:rPr lang="ru-RU" sz="2800" b="1" dirty="0" smtClean="0"/>
            <a:t>Северный Ледовитый океан – площадь 13,1 млн.кв.км</a:t>
          </a:r>
          <a:endParaRPr lang="ru-RU" sz="2800" b="1" dirty="0"/>
        </a:p>
      </dgm:t>
    </dgm:pt>
    <dgm:pt modelId="{CF4CD38A-0883-46E4-BD34-4499E4682C8B}" type="parTrans" cxnId="{DD21E723-CE72-4686-96EE-0E2893A5D054}">
      <dgm:prSet/>
      <dgm:spPr/>
      <dgm:t>
        <a:bodyPr/>
        <a:lstStyle/>
        <a:p>
          <a:endParaRPr lang="ru-RU"/>
        </a:p>
      </dgm:t>
    </dgm:pt>
    <dgm:pt modelId="{E3D8ADAD-EF51-4AFB-89BD-B4B006BF8B88}" type="sibTrans" cxnId="{DD21E723-CE72-4686-96EE-0E2893A5D054}">
      <dgm:prSet/>
      <dgm:spPr/>
      <dgm:t>
        <a:bodyPr/>
        <a:lstStyle/>
        <a:p>
          <a:endParaRPr lang="ru-RU"/>
        </a:p>
      </dgm:t>
    </dgm:pt>
    <dgm:pt modelId="{21487520-B090-42FF-B6B2-794EE700F1F3}" type="pres">
      <dgm:prSet presAssocID="{D30F7D97-C455-4789-B7F7-B3BF09E9B7C0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AFEB4A-A668-417B-9B72-9EB15763AC78}" type="pres">
      <dgm:prSet presAssocID="{D30F7D97-C455-4789-B7F7-B3BF09E9B7C0}" presName="matrix" presStyleCnt="0"/>
      <dgm:spPr/>
    </dgm:pt>
    <dgm:pt modelId="{83F1828A-B330-4EDA-98AE-7EC75EEEB095}" type="pres">
      <dgm:prSet presAssocID="{D30F7D97-C455-4789-B7F7-B3BF09E9B7C0}" presName="tile1" presStyleLbl="node1" presStyleIdx="0" presStyleCnt="4" custScaleX="104082" custLinFactNeighborX="2041" custLinFactNeighborY="-5556"/>
      <dgm:spPr/>
      <dgm:t>
        <a:bodyPr/>
        <a:lstStyle/>
        <a:p>
          <a:endParaRPr lang="ru-RU"/>
        </a:p>
      </dgm:t>
    </dgm:pt>
    <dgm:pt modelId="{61FE13F2-0851-4E1F-B943-1224DE930C83}" type="pres">
      <dgm:prSet presAssocID="{D30F7D97-C455-4789-B7F7-B3BF09E9B7C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E0E0B1-807D-4CC0-B262-FA42CFE5EBBF}" type="pres">
      <dgm:prSet presAssocID="{D30F7D97-C455-4789-B7F7-B3BF09E9B7C0}" presName="tile2" presStyleLbl="node1" presStyleIdx="1" presStyleCnt="4"/>
      <dgm:spPr/>
      <dgm:t>
        <a:bodyPr/>
        <a:lstStyle/>
        <a:p>
          <a:endParaRPr lang="ru-RU"/>
        </a:p>
      </dgm:t>
    </dgm:pt>
    <dgm:pt modelId="{59189736-E9C2-402B-9124-E64C44C7861A}" type="pres">
      <dgm:prSet presAssocID="{D30F7D97-C455-4789-B7F7-B3BF09E9B7C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73898E-97C0-4017-AC65-E443FA5C2879}" type="pres">
      <dgm:prSet presAssocID="{D30F7D97-C455-4789-B7F7-B3BF09E9B7C0}" presName="tile3" presStyleLbl="node1" presStyleIdx="2" presStyleCnt="4"/>
      <dgm:spPr/>
      <dgm:t>
        <a:bodyPr/>
        <a:lstStyle/>
        <a:p>
          <a:endParaRPr lang="ru-RU"/>
        </a:p>
      </dgm:t>
    </dgm:pt>
    <dgm:pt modelId="{ACF733C5-BCD5-4CCA-B74B-5E0C3D71A380}" type="pres">
      <dgm:prSet presAssocID="{D30F7D97-C455-4789-B7F7-B3BF09E9B7C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9B11ED-2F0E-49A8-A07A-ED7CDE3BA0DC}" type="pres">
      <dgm:prSet presAssocID="{D30F7D97-C455-4789-B7F7-B3BF09E9B7C0}" presName="tile4" presStyleLbl="node1" presStyleIdx="3" presStyleCnt="4"/>
      <dgm:spPr/>
      <dgm:t>
        <a:bodyPr/>
        <a:lstStyle/>
        <a:p>
          <a:endParaRPr lang="ru-RU"/>
        </a:p>
      </dgm:t>
    </dgm:pt>
    <dgm:pt modelId="{8348B4AC-8D09-4CB1-A3E9-8C1BCFE3561E}" type="pres">
      <dgm:prSet presAssocID="{D30F7D97-C455-4789-B7F7-B3BF09E9B7C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CB6EB9-7FF1-4F5C-BB0E-A6194353B530}" type="pres">
      <dgm:prSet presAssocID="{D30F7D97-C455-4789-B7F7-B3BF09E9B7C0}" presName="centerTile" presStyleLbl="fgShp" presStyleIdx="0" presStyleCnt="1" custScaleX="115646" custScaleY="122222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DD21E723-CE72-4686-96EE-0E2893A5D054}" srcId="{0AF4B9BE-32A0-4E08-BF51-DD59DB12CC26}" destId="{28FAAF05-3ECD-4E5A-8C24-456081D499D2}" srcOrd="3" destOrd="0" parTransId="{CF4CD38A-0883-46E4-BD34-4499E4682C8B}" sibTransId="{E3D8ADAD-EF51-4AFB-89BD-B4B006BF8B88}"/>
    <dgm:cxn modelId="{16C0AFBE-12C0-4458-9074-F5C6B190E3F5}" type="presOf" srcId="{F5978A5B-BC9B-4FEA-B845-7B1223770B2E}" destId="{2173898E-97C0-4017-AC65-E443FA5C2879}" srcOrd="0" destOrd="0" presId="urn:microsoft.com/office/officeart/2005/8/layout/matrix1"/>
    <dgm:cxn modelId="{77E297EC-FECB-4827-952D-38B76EC29C59}" type="presOf" srcId="{0AF4B9BE-32A0-4E08-BF51-DD59DB12CC26}" destId="{87CB6EB9-7FF1-4F5C-BB0E-A6194353B530}" srcOrd="0" destOrd="0" presId="urn:microsoft.com/office/officeart/2005/8/layout/matrix1"/>
    <dgm:cxn modelId="{C2923732-7F48-4DF5-AB58-5D3728AB96CE}" srcId="{0AF4B9BE-32A0-4E08-BF51-DD59DB12CC26}" destId="{6F1843F6-100F-4007-BF7F-5FCEC11CF7D3}" srcOrd="0" destOrd="0" parTransId="{71D7CB23-8ED5-4191-8FC0-C7C73D2DC750}" sibTransId="{66C5E00C-AF67-41BC-B389-98EF1A220ED0}"/>
    <dgm:cxn modelId="{2B5EE368-97F4-487B-8B79-E7FD13E8EB56}" srcId="{D30F7D97-C455-4789-B7F7-B3BF09E9B7C0}" destId="{0AF4B9BE-32A0-4E08-BF51-DD59DB12CC26}" srcOrd="0" destOrd="0" parTransId="{53D6C2D9-17A3-45AA-8A14-147A8D89ACBE}" sibTransId="{4BF4156C-F323-4451-A001-3FF4F7805182}"/>
    <dgm:cxn modelId="{7ED422BC-A7EB-4282-BCD5-F9C55CA526EA}" type="presOf" srcId="{28FAAF05-3ECD-4E5A-8C24-456081D499D2}" destId="{189B11ED-2F0E-49A8-A07A-ED7CDE3BA0DC}" srcOrd="0" destOrd="0" presId="urn:microsoft.com/office/officeart/2005/8/layout/matrix1"/>
    <dgm:cxn modelId="{DC4AF731-CA5D-44CE-B9D7-486840C41A22}" srcId="{0AF4B9BE-32A0-4E08-BF51-DD59DB12CC26}" destId="{E94744EA-36C5-4882-A67E-30E1B2E7A61C}" srcOrd="1" destOrd="0" parTransId="{4A9BE38F-DF7C-42FB-8D79-042AC72AD880}" sibTransId="{76076FBF-E8FE-43AD-B741-96CC2A11CE0C}"/>
    <dgm:cxn modelId="{C6988DD7-59A2-463D-97F9-4A13899FF21B}" type="presOf" srcId="{E94744EA-36C5-4882-A67E-30E1B2E7A61C}" destId="{9DE0E0B1-807D-4CC0-B262-FA42CFE5EBBF}" srcOrd="0" destOrd="0" presId="urn:microsoft.com/office/officeart/2005/8/layout/matrix1"/>
    <dgm:cxn modelId="{DDEA8959-B213-4939-9E75-17B60A2DD67F}" type="presOf" srcId="{F5978A5B-BC9B-4FEA-B845-7B1223770B2E}" destId="{ACF733C5-BCD5-4CCA-B74B-5E0C3D71A380}" srcOrd="1" destOrd="0" presId="urn:microsoft.com/office/officeart/2005/8/layout/matrix1"/>
    <dgm:cxn modelId="{DB448FAA-C233-42AB-A985-FECB00A0323B}" type="presOf" srcId="{6F1843F6-100F-4007-BF7F-5FCEC11CF7D3}" destId="{61FE13F2-0851-4E1F-B943-1224DE930C83}" srcOrd="1" destOrd="0" presId="urn:microsoft.com/office/officeart/2005/8/layout/matrix1"/>
    <dgm:cxn modelId="{9A384126-C934-460E-91D2-8E91EBEC72E2}" type="presOf" srcId="{D30F7D97-C455-4789-B7F7-B3BF09E9B7C0}" destId="{21487520-B090-42FF-B6B2-794EE700F1F3}" srcOrd="0" destOrd="0" presId="urn:microsoft.com/office/officeart/2005/8/layout/matrix1"/>
    <dgm:cxn modelId="{7F8B0C58-6610-4CB8-8E0E-3C55691EEA83}" srcId="{0AF4B9BE-32A0-4E08-BF51-DD59DB12CC26}" destId="{F5978A5B-BC9B-4FEA-B845-7B1223770B2E}" srcOrd="2" destOrd="0" parTransId="{5C8FE174-8060-48DF-BFF9-BAC750F8D41B}" sibTransId="{64997AAD-44F3-440D-9021-0BD3DBAAC62A}"/>
    <dgm:cxn modelId="{24472575-8B5D-46B6-B438-6767755C85BC}" type="presOf" srcId="{6F1843F6-100F-4007-BF7F-5FCEC11CF7D3}" destId="{83F1828A-B330-4EDA-98AE-7EC75EEEB095}" srcOrd="0" destOrd="0" presId="urn:microsoft.com/office/officeart/2005/8/layout/matrix1"/>
    <dgm:cxn modelId="{0AFF9517-A67C-4138-AE95-1AD19566FFFE}" type="presOf" srcId="{28FAAF05-3ECD-4E5A-8C24-456081D499D2}" destId="{8348B4AC-8D09-4CB1-A3E9-8C1BCFE3561E}" srcOrd="1" destOrd="0" presId="urn:microsoft.com/office/officeart/2005/8/layout/matrix1"/>
    <dgm:cxn modelId="{67FE99DF-3D80-47F3-AD83-AD1A448EEBB2}" type="presOf" srcId="{E94744EA-36C5-4882-A67E-30E1B2E7A61C}" destId="{59189736-E9C2-402B-9124-E64C44C7861A}" srcOrd="1" destOrd="0" presId="urn:microsoft.com/office/officeart/2005/8/layout/matrix1"/>
    <dgm:cxn modelId="{2DE1EC07-3D1B-43E2-935B-DE61B31C0695}" type="presParOf" srcId="{21487520-B090-42FF-B6B2-794EE700F1F3}" destId="{DAAFEB4A-A668-417B-9B72-9EB15763AC78}" srcOrd="0" destOrd="0" presId="urn:microsoft.com/office/officeart/2005/8/layout/matrix1"/>
    <dgm:cxn modelId="{05E13FBC-A796-4C14-940E-31E9973F84CE}" type="presParOf" srcId="{DAAFEB4A-A668-417B-9B72-9EB15763AC78}" destId="{83F1828A-B330-4EDA-98AE-7EC75EEEB095}" srcOrd="0" destOrd="0" presId="urn:microsoft.com/office/officeart/2005/8/layout/matrix1"/>
    <dgm:cxn modelId="{2B62F9DC-D4F6-4EA1-A1E1-D5D68301EC47}" type="presParOf" srcId="{DAAFEB4A-A668-417B-9B72-9EB15763AC78}" destId="{61FE13F2-0851-4E1F-B943-1224DE930C83}" srcOrd="1" destOrd="0" presId="urn:microsoft.com/office/officeart/2005/8/layout/matrix1"/>
    <dgm:cxn modelId="{DE733E4A-878E-4065-A1F8-CBFD115473FF}" type="presParOf" srcId="{DAAFEB4A-A668-417B-9B72-9EB15763AC78}" destId="{9DE0E0B1-807D-4CC0-B262-FA42CFE5EBBF}" srcOrd="2" destOrd="0" presId="urn:microsoft.com/office/officeart/2005/8/layout/matrix1"/>
    <dgm:cxn modelId="{B89F44A3-87E4-40C7-85EC-6E7A8C5D8571}" type="presParOf" srcId="{DAAFEB4A-A668-417B-9B72-9EB15763AC78}" destId="{59189736-E9C2-402B-9124-E64C44C7861A}" srcOrd="3" destOrd="0" presId="urn:microsoft.com/office/officeart/2005/8/layout/matrix1"/>
    <dgm:cxn modelId="{7A08C752-C50F-4B20-ADA2-E48D40757618}" type="presParOf" srcId="{DAAFEB4A-A668-417B-9B72-9EB15763AC78}" destId="{2173898E-97C0-4017-AC65-E443FA5C2879}" srcOrd="4" destOrd="0" presId="urn:microsoft.com/office/officeart/2005/8/layout/matrix1"/>
    <dgm:cxn modelId="{7CB0311D-E13E-441B-AC7A-D14A1F7F0FEB}" type="presParOf" srcId="{DAAFEB4A-A668-417B-9B72-9EB15763AC78}" destId="{ACF733C5-BCD5-4CCA-B74B-5E0C3D71A380}" srcOrd="5" destOrd="0" presId="urn:microsoft.com/office/officeart/2005/8/layout/matrix1"/>
    <dgm:cxn modelId="{27B15577-8770-42DC-9AF4-A1E4A6751007}" type="presParOf" srcId="{DAAFEB4A-A668-417B-9B72-9EB15763AC78}" destId="{189B11ED-2F0E-49A8-A07A-ED7CDE3BA0DC}" srcOrd="6" destOrd="0" presId="urn:microsoft.com/office/officeart/2005/8/layout/matrix1"/>
    <dgm:cxn modelId="{4D5381D5-8902-4EA7-A971-6A3595D62091}" type="presParOf" srcId="{DAAFEB4A-A668-417B-9B72-9EB15763AC78}" destId="{8348B4AC-8D09-4CB1-A3E9-8C1BCFE3561E}" srcOrd="7" destOrd="0" presId="urn:microsoft.com/office/officeart/2005/8/layout/matrix1"/>
    <dgm:cxn modelId="{DA921908-C10E-4DFA-9BFB-01A664A1C556}" type="presParOf" srcId="{21487520-B090-42FF-B6B2-794EE700F1F3}" destId="{87CB6EB9-7FF1-4F5C-BB0E-A6194353B53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AB83375-8944-42E4-B4D5-AD7EA7ECF629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F60E2C3-43D4-4529-9FF3-5612A4711F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322EA1F-2789-4A21-9AD5-5E223410CF60}" type="datetimeFigureOut">
              <a:rPr lang="ru-RU"/>
              <a:pPr/>
              <a:t>31.03.2015</a:t>
            </a:fld>
            <a:endParaRPr lang="ru-RU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CD7B126-8C99-4B87-8CA4-720CCD1A2A8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8375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5AFE71-F75C-49CA-A617-988C6B05B776}" type="datetimeFigureOut">
              <a:rPr lang="ru-RU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4D689-B701-4237-A4A0-B1ABB8220D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C36B88-683E-4B1D-B870-C150D9F621D6}" type="datetimeFigureOut">
              <a:rPr lang="ru-RU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BE8F5-A87C-40C2-B08A-304537E995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FE0F1A-4B8E-4E24-917D-FA7A47F269D7}" type="datetimeFigureOut">
              <a:rPr lang="ru-RU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EC03F-DCFB-4BD8-8362-3EEE4B099A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08AC09-08DD-4089-B0A7-7B4ED5F1086B}" type="datetimeFigureOut">
              <a:rPr lang="ru-RU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40032-E188-4F67-B2B6-630BC43A27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282E5-1A99-4291-82B8-D87F5B4AE342}" type="datetimeFigureOut">
              <a:rPr lang="ru-RU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5CDB2-6317-4FDF-B3C3-5B311F71DD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D7F14F-F812-4E64-B5AC-FD5EF85C37ED}" type="datetimeFigureOut">
              <a:rPr lang="ru-RU"/>
              <a:pPr/>
              <a:t>31.03.2015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FA85E-82DA-4509-B1C8-40F3A33218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5C8F4A-A87C-4DE7-931B-493797A23B0F}" type="datetimeFigureOut">
              <a:rPr lang="ru-RU"/>
              <a:pPr/>
              <a:t>31.03.2015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75B2D-BFA8-4D60-8BF1-71B9D63EF7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09F7C6-7AA8-46BA-8AB0-ECB66256E64E}" type="datetimeFigureOut">
              <a:rPr lang="ru-RU"/>
              <a:pPr/>
              <a:t>31.03.2015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86C29-AC1D-46E0-A6B5-C6A9716BF2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4FA044-11EF-48BE-803C-56325229E90B}" type="datetimeFigureOut">
              <a:rPr lang="ru-RU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3E088-909B-4D48-BC1A-15C762604A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2DF0B1-89AA-4A6C-902C-0E183D3C9C24}" type="datetimeFigureOut">
              <a:rPr lang="ru-RU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51489-61F1-45CB-891D-DA32D6304C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5734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821B45FB-9940-4AAD-9359-62534B464936}" type="datetimeFigureOut">
              <a:rPr lang="ru-RU"/>
              <a:pPr/>
              <a:t>31.03.2015</a:t>
            </a:fld>
            <a:endParaRPr lang="ru-RU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573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98EDC7-CAD9-41FB-999A-E46CE95AAC0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4213" y="2133600"/>
            <a:ext cx="7772400" cy="1470025"/>
          </a:xfrm>
        </p:spPr>
        <p:txBody>
          <a:bodyPr anchor="ctr">
            <a:normAutofit/>
          </a:bodyPr>
          <a:lstStyle/>
          <a:p>
            <a:r>
              <a:rPr lang="ru-RU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Мировой океан и его части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1720" y="4149080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Чурляев Ю. А. Лицей 9 г. Воронеж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>
            <a:normAutofit/>
          </a:bodyPr>
          <a:lstStyle/>
          <a:p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Домашнее задание</a:t>
            </a:r>
          </a:p>
        </p:txBody>
      </p:sp>
      <p:sp>
        <p:nvSpPr>
          <p:cNvPr id="28674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ru-RU"/>
              <a:t>Параграф 19</a:t>
            </a:r>
          </a:p>
          <a:p>
            <a:r>
              <a:rPr lang="ru-RU"/>
              <a:t>На контурной карте обозначьте все океаны, материки, 5 проливов, 5 заливов, 5 морей.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304800"/>
            <a:ext cx="6380162" cy="963613"/>
          </a:xfrm>
        </p:spPr>
        <p:txBody>
          <a:bodyPr/>
          <a:lstStyle/>
          <a:p>
            <a:r>
              <a:rPr lang="ru-RU" sz="3400"/>
              <a:t>           Угадай-ка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349500"/>
            <a:ext cx="8001000" cy="4267200"/>
          </a:xfrm>
        </p:spPr>
        <p:txBody>
          <a:bodyPr/>
          <a:lstStyle/>
          <a:p>
            <a:r>
              <a:rPr lang="ru-RU"/>
              <a:t>«Занимает 3/4 площади Земли, является основной частью гидросферы, составляет 94,2 % всей её площади. Это непрерывная, но не сплошная водная оболочка Земли, окружающая материки и острова, и отличающаяся общностью солевого состава» </a:t>
            </a:r>
          </a:p>
        </p:txBody>
      </p:sp>
      <p:pic>
        <p:nvPicPr>
          <p:cNvPr id="6" name="Содержимое 5"/>
          <p:cNvPicPr>
            <a:picLocks/>
          </p:cNvPicPr>
          <p:nvPr/>
        </p:nvPicPr>
        <p:blipFill>
          <a:blip r:embed="rId2" cstate="print"/>
          <a:srcRect l="21675" t="20499" r="30331" b="28247"/>
          <a:stretch>
            <a:fillRect/>
          </a:stretch>
        </p:blipFill>
        <p:spPr bwMode="auto">
          <a:xfrm>
            <a:off x="395288" y="188913"/>
            <a:ext cx="151288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Ответьте на вопросы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Что такое гидросфера?</a:t>
            </a:r>
          </a:p>
          <a:p>
            <a:r>
              <a:rPr lang="ru-RU"/>
              <a:t>Что является основной частью гидросферы?</a:t>
            </a:r>
          </a:p>
          <a:p>
            <a:r>
              <a:rPr lang="ru-RU"/>
              <a:t>На какие части делится Мировой океан?</a:t>
            </a:r>
          </a:p>
          <a:p>
            <a:r>
              <a:rPr lang="ru-RU"/>
              <a:t>Сколько океанов на Земле?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42875"/>
            <a:ext cx="9144000" cy="500063"/>
          </a:xfrm>
        </p:spPr>
        <p:txBody>
          <a:bodyPr anchor="ctr"/>
          <a:lstStyle/>
          <a:p>
            <a:r>
              <a:rPr lang="ru-RU" sz="3400"/>
              <a:t>              МИРОВОЙ ОКЕАН</a:t>
            </a:r>
          </a:p>
        </p:txBody>
      </p:sp>
      <p:pic>
        <p:nvPicPr>
          <p:cNvPr id="4" name="Содержимое 3" descr="кк мира.gif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785813"/>
            <a:ext cx="9001125" cy="6072187"/>
          </a:xfrm>
          <a:ln w="38100">
            <a:solidFill>
              <a:schemeClr val="tx2">
                <a:lumMod val="60000"/>
                <a:lumOff val="40000"/>
              </a:schemeClr>
            </a:solidFill>
          </a:ln>
        </p:spPr>
      </p:pic>
      <p:sp>
        <p:nvSpPr>
          <p:cNvPr id="32" name="TextBox 31"/>
          <p:cNvSpPr txBox="1"/>
          <p:nvPr/>
        </p:nvSpPr>
        <p:spPr>
          <a:xfrm rot="4293153">
            <a:off x="-1105389" y="3667165"/>
            <a:ext cx="4540792" cy="523220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70C0"/>
                </a:solidFill>
                <a:latin typeface="+mn-lt"/>
                <a:cs typeface="+mn-cs"/>
              </a:rPr>
              <a:t>Т и </a:t>
            </a:r>
            <a:r>
              <a:rPr lang="ru-RU" sz="2800" b="1" dirty="0" err="1">
                <a:solidFill>
                  <a:srgbClr val="0070C0"/>
                </a:solidFill>
                <a:latin typeface="+mn-lt"/>
                <a:cs typeface="+mn-cs"/>
              </a:rPr>
              <a:t>х</a:t>
            </a:r>
            <a:r>
              <a:rPr lang="ru-RU" sz="2800" b="1" dirty="0">
                <a:solidFill>
                  <a:srgbClr val="0070C0"/>
                </a:solidFill>
                <a:latin typeface="+mn-lt"/>
                <a:cs typeface="+mn-cs"/>
              </a:rPr>
              <a:t> </a:t>
            </a:r>
            <a:r>
              <a:rPr lang="ru-RU" sz="2800" b="1" dirty="0" err="1">
                <a:solidFill>
                  <a:srgbClr val="0070C0"/>
                </a:solidFill>
                <a:latin typeface="+mn-lt"/>
                <a:cs typeface="+mn-cs"/>
              </a:rPr>
              <a:t>и</a:t>
            </a:r>
            <a:r>
              <a:rPr lang="ru-RU" sz="2800" b="1" dirty="0">
                <a:solidFill>
                  <a:srgbClr val="0070C0"/>
                </a:solidFill>
                <a:latin typeface="+mn-lt"/>
                <a:cs typeface="+mn-cs"/>
              </a:rPr>
              <a:t> </a:t>
            </a:r>
            <a:r>
              <a:rPr lang="ru-RU" sz="2800" b="1" dirty="0" err="1">
                <a:solidFill>
                  <a:srgbClr val="0070C0"/>
                </a:solidFill>
                <a:latin typeface="+mn-lt"/>
                <a:cs typeface="+mn-cs"/>
              </a:rPr>
              <a:t>й</a:t>
            </a:r>
            <a:r>
              <a:rPr lang="ru-RU" sz="2800" b="1" dirty="0">
                <a:solidFill>
                  <a:srgbClr val="0070C0"/>
                </a:solidFill>
                <a:latin typeface="+mn-lt"/>
                <a:cs typeface="+mn-cs"/>
              </a:rPr>
              <a:t>          о к е а </a:t>
            </a:r>
            <a:r>
              <a:rPr lang="ru-RU" sz="2800" b="1" dirty="0" err="1">
                <a:solidFill>
                  <a:srgbClr val="0070C0"/>
                </a:solidFill>
                <a:latin typeface="+mn-lt"/>
                <a:cs typeface="+mn-cs"/>
              </a:rPr>
              <a:t>н</a:t>
            </a:r>
            <a:endParaRPr lang="ru-RU" sz="2800" b="1" dirty="0">
              <a:solidFill>
                <a:srgbClr val="0070C0"/>
              </a:solidFill>
              <a:latin typeface="+mn-lt"/>
              <a:cs typeface="+mn-cs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 rot="4679009">
            <a:off x="1183482" y="3731419"/>
            <a:ext cx="41640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70C0"/>
                </a:solidFill>
                <a:latin typeface="Calibri" pitchFamily="34" charset="0"/>
              </a:rPr>
              <a:t>Атлантический     океан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716463" y="4857750"/>
            <a:ext cx="1855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70C0"/>
                </a:solidFill>
                <a:latin typeface="Calibri" pitchFamily="34" charset="0"/>
              </a:rPr>
              <a:t>Индийский </a:t>
            </a:r>
          </a:p>
          <a:p>
            <a:pPr algn="ctr"/>
            <a:r>
              <a:rPr lang="ru-RU" sz="2400" b="1">
                <a:solidFill>
                  <a:srgbClr val="0070C0"/>
                </a:solidFill>
                <a:latin typeface="Calibri" pitchFamily="34" charset="0"/>
              </a:rPr>
              <a:t>океан</a:t>
            </a:r>
          </a:p>
        </p:txBody>
      </p:sp>
      <p:sp>
        <p:nvSpPr>
          <p:cNvPr id="35" name="Прямоугольник 34"/>
          <p:cNvSpPr>
            <a:spLocks noChangeArrowheads="1"/>
          </p:cNvSpPr>
          <p:nvPr/>
        </p:nvSpPr>
        <p:spPr bwMode="auto">
          <a:xfrm rot="3909882">
            <a:off x="6197600" y="3949700"/>
            <a:ext cx="4016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70C0"/>
                </a:solidFill>
                <a:latin typeface="Calibri" pitchFamily="34" charset="0"/>
              </a:rPr>
              <a:t>Т и х и й          о к е а н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1547813" y="714375"/>
            <a:ext cx="61674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70C0"/>
                </a:solidFill>
                <a:latin typeface="Calibri" pitchFamily="34" charset="0"/>
              </a:rPr>
              <a:t>Северный        Ледовитый             океан</a:t>
            </a:r>
          </a:p>
        </p:txBody>
      </p:sp>
      <p:sp>
        <p:nvSpPr>
          <p:cNvPr id="44051" name="Прямоугольник 21"/>
          <p:cNvSpPr>
            <a:spLocks noChangeArrowheads="1"/>
          </p:cNvSpPr>
          <p:nvPr/>
        </p:nvSpPr>
        <p:spPr bwMode="auto">
          <a:xfrm rot="3756175">
            <a:off x="4595813" y="3155950"/>
            <a:ext cx="10715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000100" y="571480"/>
          <a:ext cx="7000924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ru-RU" sz="2100"/>
              <a:t>Море – часть океана, отделенная от него островами или полуостровами, отличающаяся от океана свойствами воды, обитателями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66738" y="1557338"/>
            <a:ext cx="8001000" cy="4464050"/>
          </a:xfrm>
        </p:spPr>
        <p:txBody>
          <a:bodyPr/>
          <a:lstStyle/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pPr>
              <a:buFont typeface="Wingdings" pitchFamily="2" charset="2"/>
              <a:buNone/>
            </a:pPr>
            <a:r>
              <a:rPr lang="ru-RU"/>
              <a:t>   </a:t>
            </a:r>
            <a:r>
              <a:rPr lang="ru-RU" sz="2600" b="1"/>
              <a:t>Черное море                                 Берингово море</a:t>
            </a:r>
          </a:p>
          <a:p>
            <a:pPr>
              <a:buFont typeface="Wingdings" pitchFamily="2" charset="2"/>
              <a:buNone/>
            </a:pPr>
            <a:r>
              <a:rPr lang="ru-RU" sz="2600" b="1"/>
              <a:t>   Балтийское море                         Аравийское море</a:t>
            </a:r>
          </a:p>
          <a:p>
            <a:pPr>
              <a:buFont typeface="Wingdings" pitchFamily="2" charset="2"/>
              <a:buNone/>
            </a:pPr>
            <a:r>
              <a:rPr lang="ru-RU" sz="2600" i="1"/>
              <a:t>Найдите на карте еще примеры морей</a:t>
            </a:r>
          </a:p>
          <a:p>
            <a:pPr>
              <a:buFont typeface="Wingdings" pitchFamily="2" charset="2"/>
              <a:buNone/>
            </a:pPr>
            <a:endParaRPr lang="ru-RU" i="1"/>
          </a:p>
        </p:txBody>
      </p:sp>
      <p:sp>
        <p:nvSpPr>
          <p:cNvPr id="4" name="Прямоугольник 3"/>
          <p:cNvSpPr/>
          <p:nvPr/>
        </p:nvSpPr>
        <p:spPr>
          <a:xfrm>
            <a:off x="3643313" y="1714500"/>
            <a:ext cx="2286000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Моря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8313" y="2565400"/>
            <a:ext cx="3071812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Внутренние </a:t>
            </a:r>
          </a:p>
          <a:p>
            <a:pPr algn="ctr">
              <a:defRPr/>
            </a:pPr>
            <a:r>
              <a:rPr lang="ru-RU" dirty="0"/>
              <a:t>(почти со всех сторон окружены сушей)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24525" y="2708275"/>
            <a:ext cx="3071813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Окраинные </a:t>
            </a:r>
          </a:p>
          <a:p>
            <a:pPr algn="ctr">
              <a:defRPr/>
            </a:pPr>
            <a:r>
              <a:rPr lang="ru-RU" dirty="0"/>
              <a:t>(находящиеся у краев материков)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2843213" y="1773238"/>
            <a:ext cx="785812" cy="6429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8" idx="0"/>
          </p:cNvCxnSpPr>
          <p:nvPr/>
        </p:nvCxnSpPr>
        <p:spPr>
          <a:xfrm>
            <a:off x="5940425" y="1916113"/>
            <a:ext cx="1036638" cy="6429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1909763" y="4146550"/>
            <a:ext cx="5715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7166769" y="4290219"/>
            <a:ext cx="5715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74675" y="304800"/>
            <a:ext cx="8001000" cy="771525"/>
          </a:xfrm>
        </p:spPr>
        <p:txBody>
          <a:bodyPr anchor="ctr">
            <a:normAutofit/>
          </a:bodyPr>
          <a:lstStyle/>
          <a:p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Задание 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071563"/>
            <a:ext cx="8229600" cy="5054600"/>
          </a:xfrm>
        </p:spPr>
        <p:txBody>
          <a:bodyPr/>
          <a:lstStyle/>
          <a:p>
            <a:r>
              <a:rPr lang="ru-RU"/>
              <a:t>Пользуясь физической картой полушарий, определите, внутренними или окраинными являются моря: Красное, Карское, Охотское, Японское. Частями каких океанов являются эти моря?</a:t>
            </a:r>
          </a:p>
          <a:p>
            <a:pPr>
              <a:buFont typeface="Wingdings" pitchFamily="2" charset="2"/>
              <a:buNone/>
            </a:pPr>
            <a:r>
              <a:rPr lang="ru-RU" b="1"/>
              <a:t>Проверяем: </a:t>
            </a:r>
          </a:p>
          <a:p>
            <a:pPr>
              <a:buFont typeface="Wingdings" pitchFamily="2" charset="2"/>
              <a:buNone/>
            </a:pPr>
            <a:r>
              <a:rPr lang="ru-RU" sz="2600"/>
              <a:t>Красное – внутреннее, Индийский океан</a:t>
            </a:r>
          </a:p>
          <a:p>
            <a:pPr>
              <a:buFont typeface="Wingdings" pitchFamily="2" charset="2"/>
              <a:buNone/>
            </a:pPr>
            <a:r>
              <a:rPr lang="ru-RU" sz="2600"/>
              <a:t>Карское – окраинное, Северный Ледовитый океан</a:t>
            </a:r>
          </a:p>
          <a:p>
            <a:pPr>
              <a:buFont typeface="Wingdings" pitchFamily="2" charset="2"/>
              <a:buNone/>
            </a:pPr>
            <a:r>
              <a:rPr lang="ru-RU" sz="2600"/>
              <a:t>Охотское  - окраинное, Тихий океан</a:t>
            </a:r>
          </a:p>
          <a:p>
            <a:pPr>
              <a:buFont typeface="Wingdings" pitchFamily="2" charset="2"/>
              <a:buNone/>
            </a:pPr>
            <a:r>
              <a:rPr lang="ru-RU" sz="2600"/>
              <a:t>Японское – окраинное , Тихий океан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>
            <a:noAutofit/>
          </a:bodyPr>
          <a:lstStyle/>
          <a:p>
            <a:r>
              <a:rPr lang="ru-RU" sz="2500">
                <a:effectLst>
                  <a:outerShdw blurRad="38100" dist="38100" dir="2700000" algn="tl">
                    <a:srgbClr val="C0C0C0"/>
                  </a:outerShdw>
                </a:effectLst>
              </a:rPr>
              <a:t>Залив – часть океана, моря, вдающаяся в сушу. По свойствам воды, особенностям течений, видам организмов</a:t>
            </a:r>
          </a:p>
        </p:txBody>
      </p:sp>
      <p:pic>
        <p:nvPicPr>
          <p:cNvPr id="20482" name="Содержимое 3" descr="�����������-1452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85813" y="1571625"/>
            <a:ext cx="1785937" cy="1785938"/>
          </a:xfrm>
        </p:spPr>
      </p:pic>
      <p:pic>
        <p:nvPicPr>
          <p:cNvPr id="20483" name="Рисунок 4" descr="p-317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88" y="2714625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Прямоугольник 5"/>
          <p:cNvSpPr>
            <a:spLocks noChangeArrowheads="1"/>
          </p:cNvSpPr>
          <p:nvPr/>
        </p:nvSpPr>
        <p:spPr bwMode="auto">
          <a:xfrm>
            <a:off x="142875" y="3357563"/>
            <a:ext cx="25003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Arial" charset="0"/>
              </a:rPr>
              <a:t>Бенгальский залив</a:t>
            </a:r>
          </a:p>
        </p:txBody>
      </p:sp>
      <p:pic>
        <p:nvPicPr>
          <p:cNvPr id="20485" name="Рисунок 6" descr="бис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7563" y="1428750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Рисунок 7" descr="бискай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14938" y="2500313"/>
            <a:ext cx="19431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Прямоугольник 8"/>
          <p:cNvSpPr>
            <a:spLocks noChangeArrowheads="1"/>
          </p:cNvSpPr>
          <p:nvPr/>
        </p:nvSpPr>
        <p:spPr bwMode="auto">
          <a:xfrm>
            <a:off x="7286625" y="3244850"/>
            <a:ext cx="16430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Arial" charset="0"/>
              </a:rPr>
              <a:t>Бискайский  залив</a:t>
            </a:r>
          </a:p>
        </p:txBody>
      </p:sp>
      <p:pic>
        <p:nvPicPr>
          <p:cNvPr id="20488" name="Рисунок 9" descr="мекс1.jpe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250" y="4429125"/>
            <a:ext cx="22764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Рисунок 10" descr="мекс.jpe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43250" y="5000625"/>
            <a:ext cx="2571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0" name="Прямоугольник 11"/>
          <p:cNvSpPr>
            <a:spLocks noChangeArrowheads="1"/>
          </p:cNvSpPr>
          <p:nvPr/>
        </p:nvSpPr>
        <p:spPr bwMode="auto">
          <a:xfrm>
            <a:off x="6143625" y="5461000"/>
            <a:ext cx="2857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Arial" charset="0"/>
              </a:rPr>
              <a:t>Мексиканский залив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>
            <a:noAutofit/>
          </a:bodyPr>
          <a:lstStyle/>
          <a:p>
            <a:r>
              <a:rPr lang="ru-RU" sz="2500">
                <a:effectLst>
                  <a:outerShdw blurRad="38100" dist="38100" dir="2700000" algn="tl">
                    <a:srgbClr val="C0C0C0"/>
                  </a:outerShdw>
                </a:effectLst>
              </a:rPr>
              <a:t>Пролив – узкое водное пространство, ограниченное с двух сторон берегами материков или островов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ru-RU"/>
          </a:p>
          <a:p>
            <a:pPr>
              <a:buFont typeface="Wingdings" pitchFamily="2" charset="2"/>
              <a:buNone/>
            </a:pPr>
            <a:r>
              <a:rPr lang="ru-RU"/>
              <a:t> Самый длинный пролив – Мозамбикский – 1760 км</a:t>
            </a:r>
          </a:p>
          <a:p>
            <a:pPr>
              <a:buFont typeface="Wingdings" pitchFamily="2" charset="2"/>
              <a:buNone/>
            </a:pPr>
            <a:r>
              <a:rPr lang="ru-RU"/>
              <a:t>Самый широкий пролив – Дрейка  - 818 км</a:t>
            </a:r>
          </a:p>
          <a:p>
            <a:pPr>
              <a:buFont typeface="Wingdings" pitchFamily="2" charset="2"/>
              <a:buNone/>
            </a:pPr>
            <a:r>
              <a:rPr lang="ru-RU" b="1"/>
              <a:t>Работа  с картой:</a:t>
            </a:r>
          </a:p>
          <a:p>
            <a:pPr>
              <a:buFont typeface="Wingdings" pitchFamily="2" charset="2"/>
              <a:buNone/>
            </a:pPr>
            <a:r>
              <a:rPr lang="ru-RU"/>
              <a:t>1. Покажите данные проливы на карте.</a:t>
            </a:r>
          </a:p>
          <a:p>
            <a:pPr>
              <a:buFont typeface="Wingdings" pitchFamily="2" charset="2"/>
              <a:buNone/>
            </a:pPr>
            <a:r>
              <a:rPr lang="ru-RU"/>
              <a:t>2. Найдите еще проливы на карте.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Профил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рофиль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261</TotalTime>
  <Words>351</Words>
  <Application>Microsoft Office PowerPoint</Application>
  <PresentationFormat>Экран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Профиль</vt:lpstr>
      <vt:lpstr>Мировой океан и его части</vt:lpstr>
      <vt:lpstr>           Угадай-ка</vt:lpstr>
      <vt:lpstr>Ответьте на вопросы</vt:lpstr>
      <vt:lpstr>              МИРОВОЙ ОКЕАН</vt:lpstr>
      <vt:lpstr>Слайд 5</vt:lpstr>
      <vt:lpstr>Море – часть океана, отделенная от него островами или полуостровами, отличающаяся от океана свойствами воды, обитателями</vt:lpstr>
      <vt:lpstr>Задание 1</vt:lpstr>
      <vt:lpstr>Залив – часть океана, моря, вдающаяся в сушу. По свойствам воды, особенностям течений, видам организмов</vt:lpstr>
      <vt:lpstr>Пролив – узкое водное пространство, ограниченное с двух сторон берегами материков или островов</vt:lpstr>
      <vt:lpstr>Домашнее задание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презентации</dc:title>
  <dc:creator>Zver</dc:creator>
  <cp:lastModifiedBy>ЧурляевЮА</cp:lastModifiedBy>
  <cp:revision>28</cp:revision>
  <dcterms:created xsi:type="dcterms:W3CDTF">2010-01-17T14:06:09Z</dcterms:created>
  <dcterms:modified xsi:type="dcterms:W3CDTF">2015-03-31T15:18:47Z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TC300064271049</vt:lpwstr>
  </property>
</Properties>
</file>