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4"/>
  </p:notesMasterIdLst>
  <p:sldIdLst>
    <p:sldId id="256" r:id="rId2"/>
    <p:sldId id="287" r:id="rId3"/>
    <p:sldId id="299" r:id="rId4"/>
    <p:sldId id="327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300" r:id="rId13"/>
    <p:sldId id="297" r:id="rId14"/>
    <p:sldId id="303" r:id="rId15"/>
    <p:sldId id="298" r:id="rId16"/>
    <p:sldId id="301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289" r:id="rId35"/>
    <p:sldId id="322" r:id="rId36"/>
    <p:sldId id="323" r:id="rId37"/>
    <p:sldId id="324" r:id="rId38"/>
    <p:sldId id="325" r:id="rId39"/>
    <p:sldId id="326" r:id="rId40"/>
    <p:sldId id="328" r:id="rId41"/>
    <p:sldId id="330" r:id="rId42"/>
    <p:sldId id="329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BDC99-01A0-499D-9206-F87BD7184556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8B475-56E8-42DE-A60E-171B94327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8B475-56E8-42DE-A60E-171B9432713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7CB1-1D10-4C0B-8767-7D1B128CAF4E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303A-F99E-40E2-AD62-25CC8112B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7CB1-1D10-4C0B-8767-7D1B128CAF4E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303A-F99E-40E2-AD62-25CC8112B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7CB1-1D10-4C0B-8767-7D1B128CAF4E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303A-F99E-40E2-AD62-25CC8112B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7CB1-1D10-4C0B-8767-7D1B128CAF4E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303A-F99E-40E2-AD62-25CC8112B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7CB1-1D10-4C0B-8767-7D1B128CAF4E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303A-F99E-40E2-AD62-25CC8112B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7CB1-1D10-4C0B-8767-7D1B128CAF4E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303A-F99E-40E2-AD62-25CC8112B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7CB1-1D10-4C0B-8767-7D1B128CAF4E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303A-F99E-40E2-AD62-25CC8112B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7CB1-1D10-4C0B-8767-7D1B128CAF4E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303A-F99E-40E2-AD62-25CC8112B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7CB1-1D10-4C0B-8767-7D1B128CAF4E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303A-F99E-40E2-AD62-25CC8112B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7CB1-1D10-4C0B-8767-7D1B128CAF4E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6303A-F99E-40E2-AD62-25CC8112B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7CB1-1D10-4C0B-8767-7D1B128CAF4E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66303A-F99E-40E2-AD62-25CC8112BD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D47CB1-1D10-4C0B-8767-7D1B128CAF4E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66303A-F99E-40E2-AD62-25CC8112BD9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929618" cy="428628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Логопедическое занятие</a:t>
            </a:r>
            <a:br>
              <a:rPr lang="ru-RU" sz="4000" dirty="0" smtClean="0"/>
            </a:br>
            <a:r>
              <a:rPr lang="ru-RU" sz="4000" dirty="0" smtClean="0"/>
              <a:t>по автоматизации звуков [Р] и [</a:t>
            </a:r>
            <a:r>
              <a:rPr lang="ru-RU" sz="4000" dirty="0" err="1" smtClean="0"/>
              <a:t>Рь</a:t>
            </a:r>
            <a:r>
              <a:rPr lang="ru-RU" sz="4000" dirty="0" smtClean="0"/>
              <a:t>].</a:t>
            </a:r>
            <a:br>
              <a:rPr lang="ru-RU" sz="4000" dirty="0" smtClean="0"/>
            </a:br>
            <a:r>
              <a:rPr lang="ru-RU" sz="4000" dirty="0" smtClean="0"/>
              <a:t>Тема «Грибы Краснодарского края».</a:t>
            </a:r>
            <a:br>
              <a:rPr lang="ru-RU" sz="4000" dirty="0" smtClean="0"/>
            </a:br>
            <a:endParaRPr lang="ru-RU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3886200"/>
            <a:ext cx="5429288" cy="1471626"/>
          </a:xfrm>
        </p:spPr>
        <p:txBody>
          <a:bodyPr>
            <a:normAutofit fontScale="70000" lnSpcReduction="2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3300" dirty="0" smtClean="0">
                <a:solidFill>
                  <a:schemeClr val="tx1"/>
                </a:solidFill>
              </a:rPr>
              <a:t>Подготовила:</a:t>
            </a:r>
          </a:p>
          <a:p>
            <a:r>
              <a:rPr lang="ru-RU" sz="3300" dirty="0" smtClean="0"/>
              <a:t>у</a:t>
            </a:r>
            <a:r>
              <a:rPr lang="ru-RU" sz="3300" dirty="0" smtClean="0">
                <a:solidFill>
                  <a:schemeClr val="tx1"/>
                </a:solidFill>
              </a:rPr>
              <a:t>читель-логопед </a:t>
            </a:r>
          </a:p>
          <a:p>
            <a:r>
              <a:rPr lang="ru-RU" sz="3300" dirty="0" smtClean="0">
                <a:solidFill>
                  <a:schemeClr val="tx1"/>
                </a:solidFill>
              </a:rPr>
              <a:t>Пономаренко Анна Анатольевна</a:t>
            </a:r>
            <a:endParaRPr lang="ru-RU" sz="3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боровик            рыжик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Константин\Desktop\презентация\1-klyukvu-cherniku-brusniku-gribyi-ryabinu-i-t-d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2856"/>
            <a:ext cx="4038600" cy="3519438"/>
          </a:xfrm>
          <a:prstGeom prst="rect">
            <a:avLst/>
          </a:prstGeom>
          <a:noFill/>
        </p:spPr>
      </p:pic>
      <p:pic>
        <p:nvPicPr>
          <p:cNvPr id="9219" name="Picture 3" descr="C:\Users\Константин\Desktop\презентация\iO3N63BNZ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132856"/>
            <a:ext cx="4153548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белый гриб       сыроежка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42" name="Picture 2" descr="C:\Users\Константин\Desktop\презентация\iRKWRUEUQ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2157450"/>
            <a:ext cx="3888433" cy="3575806"/>
          </a:xfrm>
          <a:prstGeom prst="rect">
            <a:avLst/>
          </a:prstGeom>
          <a:noFill/>
        </p:spPr>
      </p:pic>
      <p:pic>
        <p:nvPicPr>
          <p:cNvPr id="10243" name="Picture 3" descr="C:\Users\Константин\Desktop\презентация\iI3U1FIU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128478"/>
            <a:ext cx="3744416" cy="36047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Ядовитые грибы     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Съедобные грибы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Мухомор</a:t>
            </a:r>
          </a:p>
          <a:p>
            <a:r>
              <a:rPr lang="ru-RU" dirty="0" smtClean="0"/>
              <a:t>Трутовик </a:t>
            </a:r>
          </a:p>
          <a:p>
            <a:r>
              <a:rPr lang="ru-RU" dirty="0" smtClean="0"/>
              <a:t>Бледная поганка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Сморчок</a:t>
            </a:r>
          </a:p>
          <a:p>
            <a:r>
              <a:rPr lang="ru-RU" dirty="0" smtClean="0"/>
              <a:t>Боровик</a:t>
            </a:r>
          </a:p>
          <a:p>
            <a:r>
              <a:rPr lang="ru-RU" dirty="0" smtClean="0"/>
              <a:t>Рыжик</a:t>
            </a:r>
          </a:p>
          <a:p>
            <a:r>
              <a:rPr lang="ru-RU" dirty="0" smtClean="0"/>
              <a:t>Гриб-баран</a:t>
            </a:r>
          </a:p>
          <a:p>
            <a:r>
              <a:rPr lang="ru-RU" dirty="0" smtClean="0"/>
              <a:t>Сыроежка</a:t>
            </a:r>
          </a:p>
          <a:p>
            <a:r>
              <a:rPr lang="ru-RU" dirty="0" smtClean="0"/>
              <a:t>Подберезовик</a:t>
            </a:r>
          </a:p>
          <a:p>
            <a:r>
              <a:rPr lang="ru-RU" dirty="0" smtClean="0"/>
              <a:t>Подосиновик</a:t>
            </a:r>
          </a:p>
          <a:p>
            <a:r>
              <a:rPr lang="ru-RU" dirty="0" smtClean="0"/>
              <a:t>Белый гриб</a:t>
            </a:r>
          </a:p>
          <a:p>
            <a:r>
              <a:rPr lang="ru-RU" dirty="0" smtClean="0"/>
              <a:t>Гриб-зонтик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230425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Задание </a:t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«Будь внимателен!»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Звук Р</a:t>
            </a:r>
          </a:p>
          <a:p>
            <a:r>
              <a:rPr lang="ru-RU" dirty="0" smtClean="0"/>
              <a:t>Сморчок</a:t>
            </a:r>
          </a:p>
          <a:p>
            <a:r>
              <a:rPr lang="ru-RU" dirty="0" smtClean="0"/>
              <a:t>Мухомор</a:t>
            </a:r>
          </a:p>
          <a:p>
            <a:r>
              <a:rPr lang="ru-RU" dirty="0" smtClean="0"/>
              <a:t>Трутовик</a:t>
            </a:r>
          </a:p>
          <a:p>
            <a:r>
              <a:rPr lang="ru-RU" dirty="0" smtClean="0"/>
              <a:t>Боровик</a:t>
            </a:r>
          </a:p>
          <a:p>
            <a:r>
              <a:rPr lang="ru-RU" dirty="0" smtClean="0"/>
              <a:t>Рыжик</a:t>
            </a:r>
          </a:p>
          <a:p>
            <a:r>
              <a:rPr lang="ru-RU" dirty="0" smtClean="0"/>
              <a:t>Гриб-баран</a:t>
            </a:r>
          </a:p>
          <a:p>
            <a:r>
              <a:rPr lang="ru-RU" dirty="0" smtClean="0"/>
              <a:t>Сыроежка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Звук </a:t>
            </a:r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</a:rPr>
              <a:t>Рь</a:t>
            </a:r>
            <a:endParaRPr lang="ru-RU" sz="32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smtClean="0"/>
              <a:t>Рядовка</a:t>
            </a:r>
          </a:p>
          <a:p>
            <a:r>
              <a:rPr lang="ru-RU" dirty="0" smtClean="0"/>
              <a:t>Подберёзовик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30580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i="1" dirty="0" smtClean="0">
                <a:solidFill>
                  <a:schemeClr val="accent3">
                    <a:lumMod val="50000"/>
                  </a:schemeClr>
                </a:solidFill>
              </a:rPr>
              <a:t>Задание </a:t>
            </a:r>
            <a:br>
              <a:rPr lang="ru-RU" sz="60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6000" b="1" i="1" dirty="0" smtClean="0">
                <a:solidFill>
                  <a:schemeClr val="accent3">
                    <a:lumMod val="50000"/>
                  </a:schemeClr>
                </a:solidFill>
              </a:rPr>
              <a:t>«Сравни названия»</a:t>
            </a:r>
            <a:endParaRPr lang="ru-RU" sz="6000" b="1" i="1" dirty="0"/>
          </a:p>
        </p:txBody>
      </p:sp>
      <p:pic>
        <p:nvPicPr>
          <p:cNvPr id="15361" name="Picture 1" descr="C:\Users\Константин\Desktop\презентация\FIZCu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717032"/>
            <a:ext cx="3707904" cy="31409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103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Под берёзой - подберёзовик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12292" name="Picture 4" descr="http://ya-gribnik.ru/images/podberezovik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060848"/>
            <a:ext cx="3714125" cy="3888432"/>
          </a:xfrm>
          <a:prstGeom prst="rect">
            <a:avLst/>
          </a:prstGeom>
          <a:noFill/>
        </p:spPr>
      </p:pic>
      <p:pic>
        <p:nvPicPr>
          <p:cNvPr id="12293" name="Picture 5" descr="C:\Users\Константин\Desktop\презентация\4e3c7b1c77f5019e284a94d8ee9a8c90fc3fed48.preview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3816424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Под осиной - подосиновик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8914" name="Picture 2" descr="C:\Users\Константин\Desktop\презентация\iZLX92Q1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138" y="2012770"/>
            <a:ext cx="4202846" cy="3504462"/>
          </a:xfrm>
          <a:prstGeom prst="rect">
            <a:avLst/>
          </a:prstGeom>
          <a:noFill/>
        </p:spPr>
      </p:pic>
      <p:pic>
        <p:nvPicPr>
          <p:cNvPr id="38915" name="Picture 3" descr="C:\Users\Константин\Desktop\презентация\20110623-podosinovik_5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076674"/>
            <a:ext cx="3096344" cy="351039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 сосновом бору - боровик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9938" name="Picture 2" descr="C:\Users\Константин\Desktop\презентация\i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933" y="2326922"/>
            <a:ext cx="4104059" cy="3478341"/>
          </a:xfrm>
          <a:prstGeom prst="rect">
            <a:avLst/>
          </a:prstGeom>
          <a:noFill/>
        </p:spPr>
      </p:pic>
      <p:pic>
        <p:nvPicPr>
          <p:cNvPr id="39939" name="Picture 3" descr="C:\Users\Константин\Desktop\презентация\i1R6G89C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3" y="2348880"/>
            <a:ext cx="3414828" cy="33843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Под дубом  - дубовик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62" name="Picture 2" descr="C:\Users\Константин\Desktop\презентация\0_97b32_e865202b_-1-XL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20888"/>
            <a:ext cx="4038600" cy="3231406"/>
          </a:xfrm>
          <a:prstGeom prst="rect">
            <a:avLst/>
          </a:prstGeom>
          <a:noFill/>
        </p:spPr>
      </p:pic>
      <p:pic>
        <p:nvPicPr>
          <p:cNvPr id="40963" name="Picture 3" descr="C:\Users\Константин\Desktop\презентация\i1B4472T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279" y="2420888"/>
            <a:ext cx="4128459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8417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Задание «Соедини слоги»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err="1" smtClean="0"/>
              <a:t>ро</a:t>
            </a:r>
            <a:r>
              <a:rPr lang="ru-RU" sz="4000" b="1" dirty="0" smtClean="0"/>
              <a:t>,    </a:t>
            </a:r>
            <a:r>
              <a:rPr lang="ru-RU" sz="4000" b="1" dirty="0" err="1" smtClean="0"/>
              <a:t>ка</a:t>
            </a:r>
            <a:r>
              <a:rPr lang="ru-RU" sz="4000" b="1" dirty="0" smtClean="0"/>
              <a:t>,  </a:t>
            </a:r>
            <a:r>
              <a:rPr lang="ru-RU" sz="4000" b="1" dirty="0" err="1" smtClean="0"/>
              <a:t>сы</a:t>
            </a:r>
            <a:r>
              <a:rPr lang="ru-RU" sz="4000" b="1" dirty="0" smtClean="0"/>
              <a:t>,   еж 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(сыроежка)</a:t>
            </a:r>
          </a:p>
          <a:p>
            <a:r>
              <a:rPr lang="ru-RU" sz="4000" b="1" dirty="0" err="1" smtClean="0"/>
              <a:t>вик</a:t>
            </a:r>
            <a:r>
              <a:rPr lang="ru-RU" sz="4000" b="1" dirty="0" smtClean="0"/>
              <a:t>,  </a:t>
            </a:r>
            <a:r>
              <a:rPr lang="ru-RU" sz="4000" b="1" dirty="0" err="1" smtClean="0"/>
              <a:t>бо</a:t>
            </a:r>
            <a:r>
              <a:rPr lang="ru-RU" sz="4000" b="1" dirty="0" smtClean="0"/>
              <a:t>,    </a:t>
            </a:r>
            <a:r>
              <a:rPr lang="ru-RU" sz="4000" b="1" dirty="0" err="1" smtClean="0"/>
              <a:t>ро</a:t>
            </a:r>
            <a:r>
              <a:rPr lang="ru-RU" sz="4000" b="1" dirty="0" smtClean="0"/>
              <a:t>   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(боровик)</a:t>
            </a:r>
          </a:p>
          <a:p>
            <a:r>
              <a:rPr lang="ru-RU" sz="4000" b="1" dirty="0" smtClean="0"/>
              <a:t>мор, хо, </a:t>
            </a:r>
            <a:r>
              <a:rPr lang="ru-RU" sz="4000" b="1" dirty="0" err="1" smtClean="0"/>
              <a:t>му</a:t>
            </a:r>
            <a:r>
              <a:rPr lang="ru-RU" sz="4000" b="1" dirty="0" smtClean="0"/>
              <a:t>    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(мухомор)</a:t>
            </a:r>
          </a:p>
          <a:p>
            <a:r>
              <a:rPr lang="ru-RU" sz="4000" b="1" dirty="0" err="1" smtClean="0"/>
              <a:t>жик</a:t>
            </a:r>
            <a:r>
              <a:rPr lang="ru-RU" sz="4000" b="1" dirty="0" smtClean="0"/>
              <a:t>,  </a:t>
            </a:r>
            <a:r>
              <a:rPr lang="ru-RU" sz="4000" b="1" dirty="0" err="1" smtClean="0"/>
              <a:t>ры</a:t>
            </a:r>
            <a:r>
              <a:rPr lang="ru-RU" sz="4000" b="1" dirty="0" smtClean="0"/>
              <a:t>  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(рыжик)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H="1">
            <a:off x="4283968" y="4967456"/>
            <a:ext cx="165618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09600" y="476672"/>
            <a:ext cx="1946176" cy="36004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Октябрь принес нам лесной урожай.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Соли, маринуй и в сметане их жарь,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Свари из них суп, приготовь их с картошкой,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И в блюдо мясное добавь их немножко.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Богатством своим с нами делится лес.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Спасибо за радость осенних чудес!</a:t>
            </a:r>
          </a:p>
          <a:p>
            <a:endParaRPr lang="ru-RU" sz="3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Константин\Desktop\презентация\20120110182108[1]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xfrm rot="420000">
            <a:off x="3149475" y="921265"/>
            <a:ext cx="5358986" cy="45630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Задание «Отгадай загадку, покажи отгадку»</a:t>
            </a:r>
            <a:endParaRPr lang="ru-RU" sz="40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 ним в лесу никто не дружен,</a:t>
            </a:r>
          </a:p>
          <a:p>
            <a:pPr>
              <a:buNone/>
            </a:pPr>
            <a:r>
              <a:rPr lang="ru-RU" dirty="0" smtClean="0"/>
              <a:t>И в лукошке он не нужен.</a:t>
            </a:r>
          </a:p>
          <a:p>
            <a:pPr>
              <a:buNone/>
            </a:pPr>
            <a:r>
              <a:rPr lang="ru-RU" dirty="0" smtClean="0"/>
              <a:t>Мухи скажут: «Это мор!»</a:t>
            </a:r>
          </a:p>
          <a:p>
            <a:pPr>
              <a:buNone/>
            </a:pPr>
            <a:r>
              <a:rPr lang="ru-RU" dirty="0" smtClean="0"/>
              <a:t>В красной шляпке...</a:t>
            </a:r>
            <a:endParaRPr lang="ru-RU" dirty="0"/>
          </a:p>
        </p:txBody>
      </p:sp>
      <p:pic>
        <p:nvPicPr>
          <p:cNvPr id="46082" name="Picture 2" descr="C:\Users\Константин\Desktop\презентация\iUSVS4XSR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502502"/>
            <a:ext cx="3816424" cy="33882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43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</a:rPr>
              <a:t>«Отгадай загадку, покажи отгадку»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Разместился под сосной</a:t>
            </a:r>
          </a:p>
          <a:p>
            <a:pPr>
              <a:buNone/>
            </a:pPr>
            <a:r>
              <a:rPr lang="ru-RU" dirty="0" smtClean="0"/>
              <a:t>Этот гриб, как царь лесной.</a:t>
            </a:r>
          </a:p>
          <a:p>
            <a:pPr>
              <a:buNone/>
            </a:pPr>
            <a:r>
              <a:rPr lang="ru-RU" dirty="0" smtClean="0"/>
              <a:t>Рад найти его грибник.</a:t>
            </a:r>
          </a:p>
          <a:p>
            <a:pPr>
              <a:buNone/>
            </a:pPr>
            <a:r>
              <a:rPr lang="ru-RU" dirty="0" smtClean="0"/>
              <a:t>Это -  белый... (боровик)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Константин\Desktop\презентация\i78JYDBH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6047" y="2708920"/>
            <a:ext cx="4287356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</a:rPr>
              <a:t>«Отгадай загадку, </a:t>
            </a:r>
            <a:b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</a:rPr>
              <a:t>покажи отгадку»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Он живет под елками,</a:t>
            </a:r>
          </a:p>
          <a:p>
            <a:pPr>
              <a:buNone/>
            </a:pPr>
            <a:r>
              <a:rPr lang="ru-RU" dirty="0" smtClean="0"/>
              <a:t>Скрытый их иголками.</a:t>
            </a:r>
          </a:p>
          <a:p>
            <a:pPr>
              <a:buNone/>
            </a:pPr>
            <a:r>
              <a:rPr lang="ru-RU" dirty="0" smtClean="0"/>
              <a:t>Много у него братишек.</a:t>
            </a:r>
          </a:p>
          <a:p>
            <a:pPr>
              <a:buNone/>
            </a:pPr>
            <a:r>
              <a:rPr lang="ru-RU" dirty="0" smtClean="0"/>
              <a:t>Рыжий гриб зовется...                                      (рыжик)</a:t>
            </a:r>
          </a:p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2050" name="Picture 2" descr="C:\Users\Константин\Desktop\презентация\griba-ryjik-3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24034"/>
            <a:ext cx="4038600" cy="302756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</a:rPr>
              <a:t>«Отгадай загадку, </a:t>
            </a:r>
            <a:b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</a:rPr>
              <a:t>покажи отгадку»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Этот миленький грибок</a:t>
            </a:r>
          </a:p>
          <a:p>
            <a:pPr>
              <a:buNone/>
            </a:pPr>
            <a:r>
              <a:rPr lang="ru-RU" dirty="0" smtClean="0"/>
              <a:t>Выбрал тихий уголок.</a:t>
            </a:r>
          </a:p>
          <a:p>
            <a:pPr>
              <a:buNone/>
            </a:pPr>
            <a:r>
              <a:rPr lang="ru-RU" dirty="0" smtClean="0"/>
              <a:t>Ножичком его ты срежь-ка,</a:t>
            </a:r>
          </a:p>
          <a:p>
            <a:pPr>
              <a:buNone/>
            </a:pPr>
            <a:r>
              <a:rPr lang="ru-RU" dirty="0" smtClean="0"/>
              <a:t>Ведь съедобна... </a:t>
            </a:r>
          </a:p>
          <a:p>
            <a:pPr>
              <a:buNone/>
            </a:pPr>
            <a:r>
              <a:rPr lang="ru-RU" dirty="0" smtClean="0"/>
              <a:t>(сыроежка)</a:t>
            </a:r>
          </a:p>
          <a:p>
            <a:endParaRPr lang="ru-RU" dirty="0"/>
          </a:p>
        </p:txBody>
      </p:sp>
      <p:pic>
        <p:nvPicPr>
          <p:cNvPr id="3074" name="Picture 2" descr="C:\Users\Константин\Desktop\презентация\94fa8558ba565221c4e8b3591d304ef5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66990"/>
            <a:ext cx="4127766" cy="30942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Задание </a:t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«Смышленый повар»</a:t>
            </a:r>
            <a:endParaRPr lang="ru-RU" dirty="0"/>
          </a:p>
        </p:txBody>
      </p:sp>
      <p:pic>
        <p:nvPicPr>
          <p:cNvPr id="5122" name="Picture 2" descr="C:\Users\Константин\Desktop\презентация\iE4BAENY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9561" y="1984291"/>
            <a:ext cx="4698703" cy="374896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</a:rPr>
              <a:t>Суп из грибов -</a:t>
            </a:r>
            <a:endParaRPr lang="ru-RU" sz="3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грибной суп</a:t>
            </a:r>
            <a:endParaRPr lang="ru-RU" sz="4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Константин\Desktop\презентация\iUAEEXZQ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Запеканка из грибов - </a:t>
            </a:r>
            <a:endParaRPr lang="ru-RU" sz="3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грибная запеканка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 descr="http://livesemya.com/images/original/livesemya/images/recipe_images/1537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8866" r="1886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</a:rPr>
              <a:t>Жаркое из грибов -</a:t>
            </a:r>
            <a:endParaRPr lang="ru-RU" sz="3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грибное жаркое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64" name="Picture 4" descr="http://img3.proshkolu.ru/content/media/pic/std/1000000/415000/414169-bb2bcbab2613478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7079" r="1707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</a:rPr>
              <a:t>Соус из грибов </a:t>
            </a:r>
            <a:r>
              <a:rPr lang="ru-RU" dirty="0" smtClean="0"/>
              <a:t>-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грибной соус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1986" name="Picture 2" descr="http://povar.ru/uploads/1c/4d/08/72/sous_iz_shampinonov-5670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3872" r="1387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 </a:t>
            </a:r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</a:rPr>
              <a:t>Задание «Подбери слова»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Подбери и напиши однокоренные слова с указанным корнем - </a:t>
            </a:r>
          </a:p>
          <a:p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3300" b="1" i="1" dirty="0" smtClean="0">
                <a:solidFill>
                  <a:schemeClr val="accent2">
                    <a:lumMod val="50000"/>
                  </a:schemeClr>
                </a:solidFill>
              </a:rPr>
              <a:t>гриб      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 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3010" name="Picture 2" descr="http://www.repcentr.com/wp-content/uploads/2013/10/%D1%88%D0%BA%D0%BE%D0%BB%D1%8C%D0%BD%D0%B8%D0%B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76996"/>
            <a:ext cx="2138880" cy="95585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Грибы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2348880"/>
            <a:ext cx="2209800" cy="265922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- одно из самых загадочных созданий природы. 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266" name="Picture 2" descr="C:\Users\Константин\Desktop\презентация\iD4ASGH5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Человек, который собирает грибы</a:t>
            </a:r>
            <a:endParaRPr lang="ru-RU" sz="28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(грибник) 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 rot="420000">
            <a:off x="3508085" y="835058"/>
            <a:ext cx="4491652" cy="4290032"/>
          </a:xfrm>
        </p:spPr>
      </p:sp>
      <p:sp>
        <p:nvSpPr>
          <p:cNvPr id="6" name="Рисунок 3"/>
          <p:cNvSpPr txBox="1">
            <a:spLocks/>
          </p:cNvSpPr>
          <p:nvPr/>
        </p:nvSpPr>
        <p:spPr>
          <a:xfrm rot="420000">
            <a:off x="3448519" y="806389"/>
            <a:ext cx="4491652" cy="4290032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sp>
      <p:pic>
        <p:nvPicPr>
          <p:cNvPr id="44039" name="Picture 7" descr="C:\Users\Константин\Desktop\презентация\VRs9DbbF_800x8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548680"/>
            <a:ext cx="3240360" cy="486357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Маленький гриб</a:t>
            </a:r>
            <a:endParaRPr lang="ru-RU" sz="28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(грибок)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5058" name="Picture 2" descr="http://g.io.ua/img_aa/large/1974/65/1974657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912" b="191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Часть гриба под землей </a:t>
            </a:r>
            <a:endParaRPr lang="ru-RU" sz="32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(грибница)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6082" name="Picture 2" descr="http://www.activeclub.com.ua/in/foto/781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940" b="2194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Тёплый летний дождик</a:t>
            </a:r>
            <a:endParaRPr lang="ru-RU" sz="32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(грибной)  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7106" name="Picture 2" descr="http://ib1.keep4u.ru/b/2009/06/28/ce/ce7df53e0c29aa2f6ea12577d42ff07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13" r="591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108012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Найди в лесу грибы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Константин\Desktop\презентация\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37774"/>
            <a:ext cx="6869287" cy="45795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Задание «Не гриб, а грибок»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Мухомор (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</a:rPr>
              <a:t>мухоморчик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8130" name="Picture 2" descr="C:\Users\Константин\Desktop\презентация\s_1114286284_amanita-muscaria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35688"/>
            <a:ext cx="4038600" cy="300426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«Не гриб, а грибок»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Боровик (боровичок)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9154" name="Picture 2" descr="C:\Users\Константин\Desktop\презентация\10787129_d1a2218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«Не гриб, а грибок»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Груздь (</a:t>
            </a:r>
            <a:r>
              <a:rPr lang="ru-RU" sz="3200" b="1" i="1" dirty="0" err="1" smtClean="0">
                <a:solidFill>
                  <a:schemeClr val="accent2">
                    <a:lumMod val="50000"/>
                  </a:schemeClr>
                </a:solidFill>
              </a:rPr>
              <a:t>груздик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0179" name="Picture 3" descr="C:\Users\Константин\Desktop\презентация\6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64904"/>
            <a:ext cx="4038600" cy="286526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«Не гриб, а грибок»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32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32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Сыроежка (</a:t>
            </a:r>
            <a:r>
              <a:rPr lang="ru-RU" sz="3200" b="1" i="1" dirty="0" err="1" smtClean="0">
                <a:solidFill>
                  <a:schemeClr val="accent2">
                    <a:lumMod val="50000"/>
                  </a:schemeClr>
                </a:solidFill>
              </a:rPr>
              <a:t>сыроежечка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02" name="Picture 2" descr="C:\Users\Константин\Desktop\презентация\post-11269-1249489635_thumb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3987" y="2232819"/>
            <a:ext cx="2867025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3240360"/>
          </a:xfrm>
        </p:spPr>
        <p:txBody>
          <a:bodyPr>
            <a:normAutofit/>
          </a:bodyPr>
          <a:lstStyle/>
          <a:p>
            <a:pPr lvl="0" algn="ctr"/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</a:rPr>
              <a:t>Задание </a:t>
            </a:r>
            <a:b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</a:rPr>
              <a:t> «Установи порядок слов в предложении»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327648"/>
          </a:xfrm>
        </p:spPr>
        <p:txBody>
          <a:bodyPr/>
          <a:lstStyle/>
          <a:p>
            <a:pPr lvl="0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В,  собирали, сыроежки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, лесу, дети.</a:t>
            </a:r>
          </a:p>
          <a:p>
            <a:pPr lvl="0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Для,  мухомор, опасен,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людей.</a:t>
            </a:r>
          </a:p>
          <a:p>
            <a:pPr lvl="0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Грибов, можно, разные, блюда, из, приготовить.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Грибы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83568" y="2636912"/>
            <a:ext cx="2209800" cy="2323336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любят селиться на опушках, обочинах лесных дорог, в старой хвое и листьях.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2226" name="Picture 2" descr="C:\Users\Константин\Desktop\презентация\0a20b642f280cd28cedf839ce1535e28[1]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897" r="589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92896"/>
          </a:xfrm>
        </p:spPr>
        <p:txBody>
          <a:bodyPr>
            <a:normAutofit/>
          </a:bodyPr>
          <a:lstStyle/>
          <a:p>
            <a:pPr lvl="0" algn="ctr"/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</a:rPr>
              <a:t>Задание </a:t>
            </a:r>
            <a:b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</a:rPr>
              <a:t>«Послушай, повтори!»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Вдоль 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  <a:t>тропинки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b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Выгнув спинки,</a:t>
            </a:r>
            <a:b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  <a:t>Строй 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маслят</a:t>
            </a:r>
            <a:b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  <a:t>красивый ряд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!)</a:t>
            </a:r>
            <a:b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А у ёлки, сбоку</a:t>
            </a:r>
            <a:b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Подосиновики жмутся.</a:t>
            </a:r>
            <a:b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От 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  <a:t>грибов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  <a:t>не повернуться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b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Мы с тобой возьмём лукошко,</a:t>
            </a:r>
            <a:b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  <a:t>Соберём грибов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 немножко.</a:t>
            </a:r>
            <a:b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  <a:t>Сварим 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очень вкусный суп!</a:t>
            </a:r>
            <a:b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  <a:t>грибы 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наш лес не скуп.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ozor.kharkov.ua/content/documents/11425/1142498/images/Inocybe_patouillardii_UIA_20060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29000"/>
            <a:ext cx="4032448" cy="2905558"/>
          </a:xfrm>
          <a:prstGeom prst="rect">
            <a:avLst/>
          </a:prstGeom>
          <a:noFill/>
        </p:spPr>
      </p:pic>
      <p:pic>
        <p:nvPicPr>
          <p:cNvPr id="1028" name="Picture 4" descr="http://www.grib-bludo.ru/_ld/0/88159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4032448" cy="2592288"/>
          </a:xfrm>
          <a:prstGeom prst="rect">
            <a:avLst/>
          </a:prstGeom>
          <a:noFill/>
        </p:spPr>
      </p:pic>
      <p:pic>
        <p:nvPicPr>
          <p:cNvPr id="1030" name="Picture 6" descr="http://www.fotowallpapers.ru/images/stories/dg_pictures/0BE7819B6D3E-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9540" y="3429000"/>
            <a:ext cx="3960441" cy="2970331"/>
          </a:xfrm>
          <a:prstGeom prst="rect">
            <a:avLst/>
          </a:prstGeom>
          <a:noFill/>
        </p:spPr>
      </p:pic>
      <p:sp>
        <p:nvSpPr>
          <p:cNvPr id="1032" name="AutoShape 8" descr="http://im3-tub-ru.yandex.net/i?id=131487465-55-72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://supercook.ru/griby/images-griby/grib-b-23-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://supercook.ru/griby/images-griby/grib-b-23-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http://club.foto.ru/gallery/images/photo/2005/06/24/4279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721499"/>
            <a:ext cx="4032447" cy="256348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305800" cy="1575048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</a:rPr>
              <a:t>До новых встреч!</a:t>
            </a:r>
            <a:endParaRPr lang="ru-RU" sz="6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сморчок           рядовка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Константин\Desktop\презентация\iPDOZ6LB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060848"/>
            <a:ext cx="3663606" cy="3240360"/>
          </a:xfrm>
          <a:prstGeom prst="rect">
            <a:avLst/>
          </a:prstGeom>
          <a:noFill/>
        </p:spPr>
      </p:pic>
      <p:pic>
        <p:nvPicPr>
          <p:cNvPr id="4099" name="Picture 3" descr="C:\Users\Константин\Desktop\презентация\iGF73SRU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63" y="2081518"/>
            <a:ext cx="3945095" cy="321969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мухомор          трутовик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Константин\Desktop\презентация\iS7JWSSH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3698789" cy="3384376"/>
          </a:xfrm>
          <a:prstGeom prst="rect">
            <a:avLst/>
          </a:prstGeom>
          <a:noFill/>
        </p:spPr>
      </p:pic>
      <p:pic>
        <p:nvPicPr>
          <p:cNvPr id="5123" name="Picture 3" descr="C:\Users\Константин\Desktop\презентация\Trutovik-nastojawij_Fomes-fomentarius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8259" y="2276872"/>
            <a:ext cx="4308541" cy="33754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подберёзовик  подосиновик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Константин\Desktop\презентация\0224938724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2413"/>
            <a:ext cx="4038600" cy="3522851"/>
          </a:xfrm>
          <a:prstGeom prst="rect">
            <a:avLst/>
          </a:prstGeom>
          <a:noFill/>
        </p:spPr>
      </p:pic>
      <p:pic>
        <p:nvPicPr>
          <p:cNvPr id="6147" name="Picture 3" descr="C:\Users\Константин\Desktop\презентация\Leccinum_versipelle_3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0620" y="2276872"/>
            <a:ext cx="3956180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err="1" smtClean="0">
                <a:solidFill>
                  <a:schemeClr val="accent3">
                    <a:lumMod val="50000"/>
                  </a:schemeClr>
                </a:solidFill>
              </a:rPr>
              <a:t>подольшанник</a:t>
            </a:r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</a:rPr>
              <a:t>      дубовик</a:t>
            </a:r>
            <a:endParaRPr lang="ru-RU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Константин\Desktop\презентация\iTGUZBOP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9643" y="2492896"/>
            <a:ext cx="3520789" cy="3384376"/>
          </a:xfrm>
          <a:prstGeom prst="rect">
            <a:avLst/>
          </a:prstGeom>
          <a:noFill/>
        </p:spPr>
      </p:pic>
      <p:pic>
        <p:nvPicPr>
          <p:cNvPr id="7171" name="Picture 3" descr="C:\Users\Константин\Desktop\презентация\iLUF7PKB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657" y="2492896"/>
            <a:ext cx="4078533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гриб-баран     гриб-зонтик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57200" y="1916832"/>
            <a:ext cx="3682752" cy="720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Константин\Desktop\презентация\a590cb591226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1844824"/>
            <a:ext cx="4114801" cy="4108699"/>
          </a:xfrm>
          <a:prstGeom prst="rect">
            <a:avLst/>
          </a:prstGeom>
          <a:noFill/>
        </p:spPr>
      </p:pic>
      <p:pic>
        <p:nvPicPr>
          <p:cNvPr id="8195" name="Picture 3" descr="C:\Users\Константин\Desktop\презентация\i6Q0MLRVP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3960440" cy="405604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Другая 1">
      <a:majorFont>
        <a:latin typeface="Brush Script Std"/>
        <a:ea typeface=""/>
        <a:cs typeface=""/>
      </a:majorFont>
      <a:minorFont>
        <a:latin typeface="Calibri"/>
        <a:ea typeface=""/>
        <a:cs typeface="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440</TotalTime>
  <Words>447</Words>
  <Application>Microsoft Office PowerPoint</Application>
  <PresentationFormat>Экран (4:3)</PresentationFormat>
  <Paragraphs>141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Поток</vt:lpstr>
      <vt:lpstr>Логопедическое занятие по автоматизации звуков [Р] и [Рь]. Тема «Грибы Краснодарского края». </vt:lpstr>
      <vt:lpstr>Слайд 2</vt:lpstr>
      <vt:lpstr>Грибы</vt:lpstr>
      <vt:lpstr>Грибы  </vt:lpstr>
      <vt:lpstr>   сморчок           рядовка</vt:lpstr>
      <vt:lpstr>   мухомор          трутовик</vt:lpstr>
      <vt:lpstr>подберёзовик  подосиновик</vt:lpstr>
      <vt:lpstr>подольшанник      дубовик</vt:lpstr>
      <vt:lpstr>гриб-баран     гриб-зонтик</vt:lpstr>
      <vt:lpstr>   боровик            рыжик</vt:lpstr>
      <vt:lpstr>  белый гриб       сыроежка</vt:lpstr>
      <vt:lpstr>Ядовитые грибы      Съедобные грибы</vt:lpstr>
      <vt:lpstr>    Задание  «Будь внимателен!» </vt:lpstr>
      <vt:lpstr>Задание  «Сравни названия»</vt:lpstr>
      <vt:lpstr>Под берёзой - подберёзовик </vt:lpstr>
      <vt:lpstr>Под осиной - подосиновик</vt:lpstr>
      <vt:lpstr>В сосновом бору - боровик</vt:lpstr>
      <vt:lpstr>Под дубом  - дубовик</vt:lpstr>
      <vt:lpstr>Задание «Соедини слоги» </vt:lpstr>
      <vt:lpstr>Задание «Отгадай загадку, покажи отгадку»</vt:lpstr>
      <vt:lpstr>«Отгадай загадку, покажи отгадку»</vt:lpstr>
      <vt:lpstr>«Отгадай загадку,  покажи отгадку»</vt:lpstr>
      <vt:lpstr>«Отгадай загадку,  покажи отгадку»</vt:lpstr>
      <vt:lpstr>Задание  «Смышленый повар»</vt:lpstr>
      <vt:lpstr>Суп из грибов -</vt:lpstr>
      <vt:lpstr>Запеканка из грибов - </vt:lpstr>
      <vt:lpstr>Жаркое из грибов -</vt:lpstr>
      <vt:lpstr>Соус из грибов - </vt:lpstr>
      <vt:lpstr> Задание «Подбери слова» </vt:lpstr>
      <vt:lpstr>Человек, который собирает грибы</vt:lpstr>
      <vt:lpstr>Маленький гриб</vt:lpstr>
      <vt:lpstr>Часть гриба под землей </vt:lpstr>
      <vt:lpstr>Тёплый летний дождик</vt:lpstr>
      <vt:lpstr>Найди в лесу грибы</vt:lpstr>
      <vt:lpstr>Задание «Не гриб, а грибок»</vt:lpstr>
      <vt:lpstr>«Не гриб, а грибок»</vt:lpstr>
      <vt:lpstr>«Не гриб, а грибок»</vt:lpstr>
      <vt:lpstr>«Не гриб, а грибок»</vt:lpstr>
      <vt:lpstr>Задание   «Установи порядок слов в предложении» </vt:lpstr>
      <vt:lpstr>Задание  «Послушай, повтори!» </vt:lpstr>
      <vt:lpstr>Слайд 41</vt:lpstr>
      <vt:lpstr>До новых встреч!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Воспитательное мероприятие по здоровому образу жизни  «Наше здоровье – в наших руках»</dc:title>
  <dc:creator>DNA7 X86</dc:creator>
  <cp:lastModifiedBy>Константин</cp:lastModifiedBy>
  <cp:revision>49</cp:revision>
  <dcterms:created xsi:type="dcterms:W3CDTF">2013-11-16T04:58:43Z</dcterms:created>
  <dcterms:modified xsi:type="dcterms:W3CDTF">2014-06-25T11:37:39Z</dcterms:modified>
</cp:coreProperties>
</file>