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3" r:id="rId8"/>
    <p:sldId id="264" r:id="rId9"/>
    <p:sldId id="282" r:id="rId10"/>
    <p:sldId id="269" r:id="rId11"/>
    <p:sldId id="278" r:id="rId12"/>
    <p:sldId id="279" r:id="rId13"/>
    <p:sldId id="280" r:id="rId14"/>
    <p:sldId id="270" r:id="rId15"/>
    <p:sldId id="271" r:id="rId16"/>
    <p:sldId id="275" r:id="rId17"/>
    <p:sldId id="276" r:id="rId18"/>
    <p:sldId id="277" r:id="rId19"/>
    <p:sldId id="284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687-0B9A-4AC7-A822-C6E1158BCE35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C3FD-7FD3-4BC6-B2ED-64F642740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8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687-0B9A-4AC7-A822-C6E1158BCE35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C3FD-7FD3-4BC6-B2ED-64F642740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91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687-0B9A-4AC7-A822-C6E1158BCE35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C3FD-7FD3-4BC6-B2ED-64F642740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84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687-0B9A-4AC7-A822-C6E1158BCE35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C3FD-7FD3-4BC6-B2ED-64F642740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2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687-0B9A-4AC7-A822-C6E1158BCE35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C3FD-7FD3-4BC6-B2ED-64F642740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12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687-0B9A-4AC7-A822-C6E1158BCE35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C3FD-7FD3-4BC6-B2ED-64F642740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8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687-0B9A-4AC7-A822-C6E1158BCE35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C3FD-7FD3-4BC6-B2ED-64F642740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24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687-0B9A-4AC7-A822-C6E1158BCE35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C3FD-7FD3-4BC6-B2ED-64F642740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94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687-0B9A-4AC7-A822-C6E1158BCE35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C3FD-7FD3-4BC6-B2ED-64F642740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687-0B9A-4AC7-A822-C6E1158BCE35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C3FD-7FD3-4BC6-B2ED-64F642740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4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687-0B9A-4AC7-A822-C6E1158BCE35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C3FD-7FD3-4BC6-B2ED-64F642740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26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1F687-0B9A-4AC7-A822-C6E1158BCE35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4C3FD-7FD3-4BC6-B2ED-64F642740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57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4514" y="2918917"/>
            <a:ext cx="2155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(живые барометры)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79339" y="2124144"/>
            <a:ext cx="70342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На крыльях весну принесли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229664"/>
            <a:ext cx="655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бюджетное общеобразовательное учреждение </a:t>
            </a:r>
          </a:p>
          <a:p>
            <a:pPr algn="ctr"/>
            <a:r>
              <a:rPr lang="ru-RU" dirty="0" smtClean="0"/>
              <a:t>«Средняя общеобразовательная школа № 2 г. Советский»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66631" y="3717032"/>
            <a:ext cx="4106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Адамова Н.А.,</a:t>
            </a:r>
          </a:p>
          <a:p>
            <a:r>
              <a:rPr lang="ru-RU" dirty="0"/>
              <a:t> </a:t>
            </a:r>
            <a:r>
              <a:rPr lang="ru-RU" dirty="0" smtClean="0"/>
              <a:t>            учитель начальных классов,</a:t>
            </a:r>
          </a:p>
          <a:p>
            <a:r>
              <a:rPr lang="ru-RU" dirty="0"/>
              <a:t> </a:t>
            </a:r>
            <a:r>
              <a:rPr lang="ru-RU" dirty="0" smtClean="0"/>
              <a:t>            МБОУ СОШ № 2 г. Советский</a:t>
            </a:r>
          </a:p>
          <a:p>
            <a:r>
              <a:rPr lang="ru-RU" dirty="0"/>
              <a:t> </a:t>
            </a:r>
            <a:r>
              <a:rPr lang="ru-RU" dirty="0" smtClean="0"/>
              <a:t>            ХМАО-Югра, Тюменской области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98493" y="578508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2015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88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серый дуравль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2" r="9956"/>
          <a:stretch/>
        </p:blipFill>
        <p:spPr bwMode="auto">
          <a:xfrm>
            <a:off x="444454" y="1085391"/>
            <a:ext cx="4680522" cy="43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6847" y="404664"/>
            <a:ext cx="1755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Серый журавль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6674" y="2082106"/>
            <a:ext cx="37444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В первой половине апреля, когда зацветут на  солнцепёке весенние цветки мать-и-мачехи, когда  в воздухе запорхают бабочки, выползут из щелей  букашки-таракашки и всякая мелкая мошкара, прилетят серые журавли.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Как удивительно исполняют свой таинственный танец эти голенастые птицы. Начинает старый журавль. Он выходит на  середину круга и раскачивается на своих</a:t>
            </a:r>
          </a:p>
          <a:p>
            <a:r>
              <a:rPr lang="ru-RU" sz="1400" dirty="0" smtClean="0"/>
              <a:t> длинных ногах-ходулях, затем в танец включается всё  его гибкое тело, включая и крылья. Своей  темпераментностью «старик» вовлекает в танец  всю стаю.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753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ерелётные птицы\вараку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721" y="696221"/>
            <a:ext cx="5658311" cy="453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5373216"/>
            <a:ext cx="61724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Не удивляйтесь, если услышите около топи щебетание ласточки, </a:t>
            </a:r>
          </a:p>
          <a:p>
            <a:r>
              <a:rPr lang="ru-RU" sz="1600" dirty="0" smtClean="0"/>
              <a:t>пронзительный крик стрижа, бой перепела или даже кудахтанье </a:t>
            </a:r>
          </a:p>
          <a:p>
            <a:r>
              <a:rPr lang="ru-RU" sz="1600" dirty="0" smtClean="0"/>
              <a:t>курицы. Это даёт о себе знать </a:t>
            </a:r>
            <a:r>
              <a:rPr lang="ru-RU" sz="1600" dirty="0" err="1" smtClean="0"/>
              <a:t>синезобая</a:t>
            </a:r>
            <a:r>
              <a:rPr lang="ru-RU" sz="1600" dirty="0" smtClean="0"/>
              <a:t> пересмешница-варакушка,</a:t>
            </a:r>
          </a:p>
          <a:p>
            <a:r>
              <a:rPr lang="ru-RU" sz="1600" dirty="0" smtClean="0"/>
              <a:t> одна из самых красивых птиц средней полосы России. К тому ещё и</a:t>
            </a:r>
          </a:p>
          <a:p>
            <a:r>
              <a:rPr lang="ru-RU" sz="1600" dirty="0" smtClean="0"/>
              <a:t> на многих птичьих «языках» петь умеет.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707904" y="326889"/>
            <a:ext cx="1414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Варакушка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ерелётные птицы\кукушка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75"/>
          <a:stretch/>
        </p:blipFill>
        <p:spPr bwMode="auto">
          <a:xfrm>
            <a:off x="1005632" y="1052736"/>
            <a:ext cx="397080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332656"/>
            <a:ext cx="105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Кукушка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5632" y="5022837"/>
            <a:ext cx="7043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конце апреля заявляет о себе кукушка. Усядется на сучок, опустит</a:t>
            </a:r>
          </a:p>
          <a:p>
            <a:r>
              <a:rPr lang="ru-RU" dirty="0" smtClean="0"/>
              <a:t> крылья и давай оглашать округу своим неизменным «ку-ку». </a:t>
            </a:r>
            <a:endParaRPr lang="ru-RU" dirty="0"/>
          </a:p>
        </p:txBody>
      </p:sp>
      <p:pic>
        <p:nvPicPr>
          <p:cNvPr id="2051" name="Picture 3" descr="C:\Users\User\Desktop\перелётные птицы\куку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86214"/>
            <a:ext cx="2548170" cy="22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ерелётные птицы\соловей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13947"/>
            <a:ext cx="4383782" cy="5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2892" y="219998"/>
            <a:ext cx="1207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Соловей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2715" y="4365104"/>
            <a:ext cx="420333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     Вслед за кукушкой возвращаются соловьи. </a:t>
            </a:r>
          </a:p>
          <a:p>
            <a:r>
              <a:rPr lang="ru-RU" sz="1600" dirty="0" smtClean="0"/>
              <a:t>Чуточку отдохнут после перелёта, и </a:t>
            </a:r>
          </a:p>
          <a:p>
            <a:r>
              <a:rPr lang="ru-RU" sz="1600" dirty="0" smtClean="0"/>
              <a:t>через день-другой из кустов послышится</a:t>
            </a:r>
          </a:p>
          <a:p>
            <a:r>
              <a:rPr lang="ru-RU" sz="1600" dirty="0" smtClean="0"/>
              <a:t> сначала робкое «</a:t>
            </a:r>
            <a:r>
              <a:rPr lang="ru-RU" sz="1600" dirty="0" err="1" smtClean="0"/>
              <a:t>фиу</a:t>
            </a:r>
            <a:r>
              <a:rPr lang="ru-RU" sz="1600" dirty="0" smtClean="0"/>
              <a:t>-вить-</a:t>
            </a:r>
            <a:r>
              <a:rPr lang="ru-RU" sz="1600" dirty="0" err="1" smtClean="0"/>
              <a:t>тью</a:t>
            </a:r>
            <a:r>
              <a:rPr lang="ru-RU" sz="1600" dirty="0" smtClean="0"/>
              <a:t>», а затем</a:t>
            </a:r>
          </a:p>
          <a:p>
            <a:r>
              <a:rPr lang="ru-RU" sz="1600" dirty="0" smtClean="0"/>
              <a:t> наполнятся черёмуховые и ольховые </a:t>
            </a:r>
          </a:p>
          <a:p>
            <a:r>
              <a:rPr lang="ru-RU" sz="1600" dirty="0"/>
              <a:t>з</a:t>
            </a:r>
            <a:r>
              <a:rPr lang="ru-RU" sz="1600" dirty="0" smtClean="0"/>
              <a:t>аросли щёлканьем, </a:t>
            </a:r>
            <a:r>
              <a:rPr lang="ru-RU" sz="1600" dirty="0" err="1" smtClean="0"/>
              <a:t>пульканьем</a:t>
            </a:r>
            <a:r>
              <a:rPr lang="ru-RU" sz="1600" dirty="0" smtClean="0"/>
              <a:t>, свистами,</a:t>
            </a:r>
          </a:p>
          <a:p>
            <a:r>
              <a:rPr lang="ru-RU" sz="1600" dirty="0" smtClean="0"/>
              <a:t> раскатистыми дробями. А то, глядишь,</a:t>
            </a:r>
          </a:p>
          <a:p>
            <a:r>
              <a:rPr lang="ru-RU" sz="1600" dirty="0" smtClean="0"/>
              <a:t> и </a:t>
            </a:r>
            <a:r>
              <a:rPr lang="ru-RU" sz="1600" dirty="0" err="1" smtClean="0"/>
              <a:t>лешеву</a:t>
            </a:r>
            <a:r>
              <a:rPr lang="ru-RU" sz="1600" dirty="0" smtClean="0"/>
              <a:t> дудку выдаст пернатый солист.</a:t>
            </a:r>
            <a:endParaRPr lang="ru-RU" sz="1600" dirty="0"/>
          </a:p>
        </p:txBody>
      </p:sp>
      <p:pic>
        <p:nvPicPr>
          <p:cNvPr id="3075" name="Picture 3" descr="C:\Users\User\Desktop\перелётные птицы\солове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46538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7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славка-завиру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5" y="801499"/>
            <a:ext cx="3209106" cy="240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1824" y="3207893"/>
            <a:ext cx="201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Славка завирушка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3741" y="188640"/>
            <a:ext cx="129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Славки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5475" y="4437112"/>
            <a:ext cx="3396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мае огласят округу флейтовые </a:t>
            </a:r>
          </a:p>
          <a:p>
            <a:r>
              <a:rPr lang="ru-RU" dirty="0" smtClean="0"/>
              <a:t>напевы славок.</a:t>
            </a:r>
            <a:endParaRPr lang="ru-RU" dirty="0"/>
          </a:p>
        </p:txBody>
      </p:sp>
      <p:pic>
        <p:nvPicPr>
          <p:cNvPr id="4098" name="Picture 2" descr="C:\Users\User\Desktop\перелётные птицы\славка садов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33" y="890115"/>
            <a:ext cx="3960440" cy="22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3236553"/>
            <a:ext cx="174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Славка садовая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9" name="Picture 3" descr="C:\Users\User\Desktop\перелётные птицы\серая славк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7" t="3242" r="6052" b="5077"/>
          <a:stretch/>
        </p:blipFill>
        <p:spPr bwMode="auto">
          <a:xfrm>
            <a:off x="327083" y="3692847"/>
            <a:ext cx="3267728" cy="251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2055" y="6339258"/>
            <a:ext cx="149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Серая славка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стриж иглохвост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2045"/>
            <a:ext cx="3245502" cy="24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9116" y="3280091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триж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88640"/>
            <a:ext cx="622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Вслед за ними прилетят стрижи, чечевицы, перепела, иволги.</a:t>
            </a:r>
            <a:endParaRPr lang="ru-RU" dirty="0"/>
          </a:p>
        </p:txBody>
      </p:sp>
      <p:pic>
        <p:nvPicPr>
          <p:cNvPr id="6" name="Picture 2" descr="C:\Users\User\Desktop\чечевиц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84" y="874722"/>
            <a:ext cx="3379267" cy="237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2501" y="3280091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чечевица</a:t>
            </a:r>
            <a:endParaRPr lang="ru-RU" dirty="0"/>
          </a:p>
        </p:txBody>
      </p:sp>
      <p:pic>
        <p:nvPicPr>
          <p:cNvPr id="8" name="Picture 2" descr="C:\Users\User\Desktop\перепе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98" y="3847607"/>
            <a:ext cx="3338410" cy="221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19116" y="6133946"/>
            <a:ext cx="100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перепел</a:t>
            </a:r>
            <a:endParaRPr lang="ru-RU" dirty="0"/>
          </a:p>
        </p:txBody>
      </p:sp>
      <p:pic>
        <p:nvPicPr>
          <p:cNvPr id="10" name="Picture 2" descr="C:\Users\User\Desktop\иволг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30" y="3847607"/>
            <a:ext cx="3238376" cy="221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72501" y="6075873"/>
            <a:ext cx="84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иволга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овсянка дубровни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63087"/>
            <a:ext cx="5486207" cy="407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293120"/>
            <a:ext cx="282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Овсянка дубровник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466" y="5253300"/>
            <a:ext cx="76324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Самыми последними в конце мая огласят округу  овсянки-дубровники.</a:t>
            </a:r>
          </a:p>
          <a:p>
            <a:r>
              <a:rPr lang="ru-RU" dirty="0" smtClean="0"/>
              <a:t> Их легко узнать по блестящему чёрному горлышку и коричневой полоске </a:t>
            </a:r>
          </a:p>
          <a:p>
            <a:r>
              <a:rPr lang="ru-RU" dirty="0" smtClean="0"/>
              <a:t>поперёк лба. Сядет дубровник на былинку или кустик и насвистывает своё </a:t>
            </a:r>
          </a:p>
          <a:p>
            <a:r>
              <a:rPr lang="ru-RU" dirty="0" smtClean="0"/>
              <a:t>незамысловатое «филю-филю-филю, фили-фили…»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5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коростель дерга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59321"/>
            <a:ext cx="5486400" cy="3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239942"/>
            <a:ext cx="2562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Коростель-дергач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869160"/>
            <a:ext cx="832328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sz="1400" dirty="0" smtClean="0"/>
              <a:t>А это что за птица? Её голос и словами не опишешь. Словно кто-то гвозди дёргает из забора, обитого ржавым железом. Отсюда и название «дергач».  А ещё – коростелем называют этого неутомимого </a:t>
            </a:r>
            <a:r>
              <a:rPr lang="ru-RU" sz="1400" dirty="0" err="1" smtClean="0"/>
              <a:t>глашатого</a:t>
            </a:r>
            <a:r>
              <a:rPr lang="ru-RU" sz="1400" dirty="0" smtClean="0"/>
              <a:t> сырых лугов,  которого редко кому удаётся увидеть. Больно уж скрытен. Иной раз совсем рядом пробегает по травянистым дебрям, а вот поди ж ты – ни одна былинка  не </a:t>
            </a:r>
            <a:r>
              <a:rPr lang="ru-RU" sz="1400" dirty="0" err="1" smtClean="0"/>
              <a:t>шёлохнётся</a:t>
            </a:r>
            <a:r>
              <a:rPr lang="ru-RU" sz="1400" dirty="0" smtClean="0"/>
              <a:t> на его пути. Размером она несколько крупнее скворца. Чем-то напоминает перепёлку, только её тело, голова и клюв как бы сплющены с боков, несколько вытянуты,  имеют клиновидную форму. Во время полёта коростель больше напоминает  кургузую с вытянутой шеей уточку.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668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88640"/>
            <a:ext cx="2700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Коростель - дергач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077072"/>
            <a:ext cx="826732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sz="1600" dirty="0" smtClean="0"/>
              <a:t>Её длиннющие ноги-скороходы беспомощно свисают, что придаёт птице неуклюжесть, </a:t>
            </a:r>
          </a:p>
          <a:p>
            <a:r>
              <a:rPr lang="ru-RU" sz="1600" dirty="0" smtClean="0"/>
              <a:t>словно бы она ранена. Как бы стесняясь своего полёта, дергач неохотно поднимается </a:t>
            </a:r>
          </a:p>
          <a:p>
            <a:r>
              <a:rPr lang="ru-RU" sz="1600" dirty="0" smtClean="0"/>
              <a:t>на крыло. Даже в пору осеннего отлёта, стремительно рассекая травянистые дебри,</a:t>
            </a:r>
          </a:p>
          <a:p>
            <a:r>
              <a:rPr lang="ru-RU" sz="1600" dirty="0" smtClean="0"/>
              <a:t> многие километры преодолевает пешком, причём чаще в тёмное время суток.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Ночью не спится коростелю. До самого рассвета он только и занят тем, что оглашает </a:t>
            </a:r>
          </a:p>
          <a:p>
            <a:r>
              <a:rPr lang="ru-RU" sz="1600" dirty="0" smtClean="0"/>
              <a:t>округу. И уж коли днём раскричатся дергачи, то это явный признак неполадок в атмосфере. </a:t>
            </a:r>
          </a:p>
          <a:p>
            <a:r>
              <a:rPr lang="ru-RU" sz="1600" dirty="0" smtClean="0"/>
              <a:t>Тут  уж на хорошую погоду не рассчитывай. Ибо знай – дождя не миновать. Пернатые </a:t>
            </a:r>
          </a:p>
          <a:p>
            <a:r>
              <a:rPr lang="ru-RU" sz="1600" dirty="0" smtClean="0"/>
              <a:t>невидимки наперёд предвидят, какие сюрпризы готовят нам безбрежные выси небес.</a:t>
            </a:r>
            <a:endParaRPr lang="ru-RU" sz="1600" dirty="0"/>
          </a:p>
        </p:txBody>
      </p:sp>
      <p:pic>
        <p:nvPicPr>
          <p:cNvPr id="5124" name="Picture 4" descr="C:\Users\User\Desktop\дергач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91" b="43118"/>
          <a:stretch/>
        </p:blipFill>
        <p:spPr bwMode="auto">
          <a:xfrm>
            <a:off x="755576" y="836712"/>
            <a:ext cx="312543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коростель на бег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86" y="1556792"/>
            <a:ext cx="4587367" cy="21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628800"/>
            <a:ext cx="5663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82883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Цель: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Познакомить  с перелётными птицами;</a:t>
            </a:r>
          </a:p>
          <a:p>
            <a:endParaRPr lang="ru-RU" dirty="0" smtClean="0"/>
          </a:p>
          <a:p>
            <a:r>
              <a:rPr lang="ru-RU" dirty="0" smtClean="0"/>
              <a:t>Задачи: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Развивать интерес к познанию мира природы;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Развить у детей понимание красоты природы России и родного края на основе</a:t>
            </a:r>
          </a:p>
          <a:p>
            <a:r>
              <a:rPr lang="ru-RU" dirty="0" smtClean="0"/>
              <a:t>      знакомства с окружающим миром;</a:t>
            </a:r>
          </a:p>
          <a:p>
            <a:r>
              <a:rPr lang="ru-RU" dirty="0" smtClean="0"/>
              <a:t>-    Воспитывать доброе отношение к животному миру Земли.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7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45314"/>
            <a:ext cx="791806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Литература: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/>
              <a:t>Бабенко В.Г., Кузнецов А.А.  Птицы  Красной  Книги  СССР. – М.: Педагогика,  1986.</a:t>
            </a:r>
          </a:p>
          <a:p>
            <a:pPr marL="342900" indent="-342900">
              <a:buAutoNum type="arabicPeriod"/>
            </a:pPr>
            <a:r>
              <a:rPr lang="ru-RU" sz="1600" dirty="0" err="1"/>
              <a:t>Грехова</a:t>
            </a:r>
            <a:r>
              <a:rPr lang="ru-RU" sz="1600" dirty="0"/>
              <a:t> Л.В.  В  союзе  с  природой. – М.: Ставрополь, </a:t>
            </a:r>
            <a:r>
              <a:rPr lang="ru-RU" sz="1600" dirty="0" smtClean="0"/>
              <a:t>200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Дмитриев Ю., </a:t>
            </a:r>
            <a:r>
              <a:rPr lang="ru-RU" sz="1600" dirty="0" err="1" smtClean="0"/>
              <a:t>Пожарицкая</a:t>
            </a:r>
            <a:r>
              <a:rPr lang="ru-RU" sz="1600" dirty="0" smtClean="0"/>
              <a:t> Н. Книга природы. – М.: Детская литература, 1990.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/>
              <a:t>Плешаков А.А. Зелёные страницы: </a:t>
            </a:r>
            <a:r>
              <a:rPr lang="ru-RU" sz="1600" dirty="0" err="1"/>
              <a:t>кн.для</a:t>
            </a:r>
            <a:r>
              <a:rPr lang="ru-RU" sz="1600" dirty="0"/>
              <a:t> учащихся </a:t>
            </a:r>
            <a:r>
              <a:rPr lang="ru-RU" sz="1600" dirty="0" err="1"/>
              <a:t>нач.кл</a:t>
            </a:r>
            <a:r>
              <a:rPr lang="ru-RU" sz="1600" dirty="0"/>
              <a:t>. – М.: Просвещение, 2011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Я познаю мир. Животные: </a:t>
            </a:r>
            <a:r>
              <a:rPr lang="ru-RU" sz="1600" dirty="0" err="1" smtClean="0"/>
              <a:t>Дет.энцикл</a:t>
            </a:r>
            <a:r>
              <a:rPr lang="ru-RU" sz="1600" dirty="0" smtClean="0"/>
              <a:t>. /Авт.-сост. </a:t>
            </a:r>
            <a:r>
              <a:rPr lang="ru-RU" sz="1600" dirty="0" err="1" smtClean="0"/>
              <a:t>П.Р.Ляхов</a:t>
            </a:r>
            <a:r>
              <a:rPr lang="ru-RU" sz="1600" dirty="0" smtClean="0"/>
              <a:t>.- М.: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ООО «Издательство АСТ», 2002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pPr marL="342900" indent="-342900">
              <a:buAutoNum type="arabicPeriod" startAt="3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53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257076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</a:t>
            </a:r>
            <a:r>
              <a:rPr lang="ru-RU" sz="1600" dirty="0" smtClean="0"/>
              <a:t>Грачи</a:t>
            </a:r>
            <a:r>
              <a:rPr lang="ru-RU" sz="1600" dirty="0" smtClean="0"/>
              <a:t>, скворцы да жаворонки одними из первых </a:t>
            </a:r>
            <a:r>
              <a:rPr lang="ru-RU" sz="1600" dirty="0" smtClean="0"/>
              <a:t> прилетают </a:t>
            </a:r>
            <a:r>
              <a:rPr lang="ru-RU" sz="1600" dirty="0" smtClean="0"/>
              <a:t>в родные края</a:t>
            </a:r>
            <a:r>
              <a:rPr lang="ru-RU" sz="1600" dirty="0" smtClean="0"/>
              <a:t>. </a:t>
            </a:r>
            <a:r>
              <a:rPr lang="ru-RU" sz="1600" dirty="0"/>
              <a:t>Е</a:t>
            </a:r>
            <a:r>
              <a:rPr lang="ru-RU" sz="1600" dirty="0" smtClean="0"/>
              <a:t>щё </a:t>
            </a:r>
            <a:r>
              <a:rPr lang="ru-RU" sz="1600" dirty="0" smtClean="0"/>
              <a:t>и снег не везде сошёл, а </a:t>
            </a:r>
            <a:r>
              <a:rPr lang="ru-RU" sz="1600" dirty="0" smtClean="0"/>
              <a:t> в </a:t>
            </a:r>
            <a:r>
              <a:rPr lang="ru-RU" sz="1600" dirty="0" smtClean="0"/>
              <a:t>прогревающих лучах весеннего солнца уже зазвенел </a:t>
            </a:r>
            <a:r>
              <a:rPr lang="ru-RU" sz="1600" dirty="0" smtClean="0"/>
              <a:t>откуда-то </a:t>
            </a:r>
            <a:r>
              <a:rPr lang="ru-RU" sz="1600" dirty="0" smtClean="0"/>
              <a:t>с</a:t>
            </a:r>
            <a:r>
              <a:rPr lang="ru-RU" sz="1600" dirty="0" smtClean="0"/>
              <a:t> </a:t>
            </a:r>
            <a:r>
              <a:rPr lang="ru-RU" sz="1600" dirty="0" smtClean="0"/>
              <a:t>вышины первый отчаянный жаворонок. Разноголосые </a:t>
            </a:r>
            <a:r>
              <a:rPr lang="ru-RU" sz="1600" dirty="0" smtClean="0"/>
              <a:t>песни </a:t>
            </a:r>
            <a:r>
              <a:rPr lang="ru-RU" sz="1600" dirty="0" smtClean="0"/>
              <a:t>с</a:t>
            </a:r>
            <a:r>
              <a:rPr lang="ru-RU" sz="1600" dirty="0" smtClean="0"/>
              <a:t>кворцов </a:t>
            </a:r>
            <a:r>
              <a:rPr lang="ru-RU" sz="1600" dirty="0" smtClean="0"/>
              <a:t>оглашали округу весёлой перекличкой, радостной </a:t>
            </a:r>
            <a:r>
              <a:rPr lang="ru-RU" sz="1600" dirty="0" smtClean="0"/>
              <a:t> суетой </a:t>
            </a:r>
            <a:r>
              <a:rPr lang="ru-RU" sz="1600" dirty="0" smtClean="0"/>
              <a:t>прибытия.</a:t>
            </a:r>
            <a:endParaRPr lang="ru-RU" sz="1600" dirty="0"/>
          </a:p>
        </p:txBody>
      </p:sp>
      <p:pic>
        <p:nvPicPr>
          <p:cNvPr id="6146" name="Picture 2" descr="C:\Users\User\Desktop\сквору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19" y="1772816"/>
            <a:ext cx="3423380" cy="255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весн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9"/>
          <a:stretch/>
        </p:blipFill>
        <p:spPr bwMode="auto">
          <a:xfrm>
            <a:off x="497875" y="728661"/>
            <a:ext cx="461909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979" y="2928847"/>
            <a:ext cx="51125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     </a:t>
            </a:r>
            <a:r>
              <a:rPr lang="ru-RU" sz="1400" dirty="0" smtClean="0"/>
              <a:t>Своим возвращением грачи несут не только радость, но и весть. Весть о том, что приход тепла будет ранним, либо затянутся холода – только понять умей. Вернулись  грачи – жди схода снегов. К дружной весне они не  задерживаются в пути, спешат к своим гнёздам. Ну а коли грачей не видать, то и весна не спешит </a:t>
            </a:r>
            <a:r>
              <a:rPr lang="ru-RU" sz="1400" dirty="0" smtClean="0"/>
              <a:t>теплом  порадовать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Заранее извещают грачи и о дне грядущем. </a:t>
            </a:r>
            <a:r>
              <a:rPr lang="ru-RU" sz="1400" dirty="0" smtClean="0"/>
              <a:t>Об </a:t>
            </a:r>
            <a:r>
              <a:rPr lang="ru-RU" sz="1400" dirty="0" smtClean="0"/>
              <a:t>улучшении погоды, прибавке тепла и солнца </a:t>
            </a:r>
            <a:r>
              <a:rPr lang="ru-RU" sz="1400" dirty="0" smtClean="0"/>
              <a:t> можно </a:t>
            </a:r>
            <a:r>
              <a:rPr lang="ru-RU" sz="1400" dirty="0" smtClean="0"/>
              <a:t>узнать по весёлому гомону, играм, </a:t>
            </a:r>
            <a:r>
              <a:rPr lang="ru-RU" sz="1400" dirty="0" smtClean="0"/>
              <a:t>ухаживанию друг </a:t>
            </a:r>
            <a:r>
              <a:rPr lang="ru-RU" sz="1400" dirty="0" smtClean="0"/>
              <a:t>за другом. К похолоданию, к студёному </a:t>
            </a:r>
            <a:r>
              <a:rPr lang="ru-RU" sz="1400" dirty="0" smtClean="0"/>
              <a:t>ветру, дождю</a:t>
            </a:r>
            <a:r>
              <a:rPr lang="ru-RU" sz="1400" dirty="0" smtClean="0"/>
              <a:t>, снегу, </a:t>
            </a:r>
            <a:r>
              <a:rPr lang="ru-RU" sz="1400" dirty="0" err="1" smtClean="0"/>
              <a:t>белоклювые</a:t>
            </a:r>
            <a:r>
              <a:rPr lang="ru-RU" sz="1400" dirty="0" smtClean="0"/>
              <a:t> чёрные птицы </a:t>
            </a:r>
            <a:r>
              <a:rPr lang="ru-RU" sz="1400" dirty="0" smtClean="0"/>
              <a:t>начинают волноваться</a:t>
            </a:r>
            <a:r>
              <a:rPr lang="ru-RU" sz="1400" dirty="0" smtClean="0"/>
              <a:t>: поднимутся в воздух целой ватагой и </a:t>
            </a:r>
          </a:p>
          <a:p>
            <a:r>
              <a:rPr lang="ru-RU" sz="1400" dirty="0" smtClean="0"/>
              <a:t>давай кружиться с тревожным граем над гнездовой </a:t>
            </a:r>
          </a:p>
          <a:p>
            <a:r>
              <a:rPr lang="ru-RU" sz="1400" dirty="0"/>
              <a:t>к</a:t>
            </a:r>
            <a:r>
              <a:rPr lang="ru-RU" sz="1400" dirty="0" smtClean="0"/>
              <a:t>олонией. Затем спикируют на деревья и снова ввысь…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678823" y="195465"/>
            <a:ext cx="2366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Грач - птица весенняя</a:t>
            </a:r>
            <a:endParaRPr lang="ru-RU" dirty="0"/>
          </a:p>
        </p:txBody>
      </p:sp>
      <p:pic>
        <p:nvPicPr>
          <p:cNvPr id="20482" name="Picture 2" descr="C:\Users\User\Desktop\гра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03" y="690884"/>
            <a:ext cx="3556884" cy="237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гарчи прилетели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2016"/>
            <a:ext cx="3883324" cy="220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грачи прилетели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8" y="3577341"/>
            <a:ext cx="3444213" cy="25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5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836712"/>
            <a:ext cx="4624343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sz="1400" dirty="0" smtClean="0"/>
              <a:t>Вслед за грачами возвращаются с чужбины на свою </a:t>
            </a:r>
          </a:p>
          <a:p>
            <a:r>
              <a:rPr lang="ru-RU" sz="1400" dirty="0" smtClean="0"/>
              <a:t>родину скворцы. К дружной тёплой весне скворцы </a:t>
            </a:r>
          </a:p>
          <a:p>
            <a:r>
              <a:rPr lang="ru-RU" sz="1400" dirty="0" smtClean="0"/>
              <a:t>по прилёте сразу же приступают к ремонту старых и </a:t>
            </a:r>
          </a:p>
          <a:p>
            <a:r>
              <a:rPr lang="ru-RU" sz="1400" dirty="0"/>
              <a:t>у</a:t>
            </a:r>
            <a:r>
              <a:rPr lang="ru-RU" sz="1400" dirty="0" smtClean="0"/>
              <a:t>стройству новых гнёзд. А вот к холодной, если появятся </a:t>
            </a:r>
          </a:p>
          <a:p>
            <a:r>
              <a:rPr lang="ru-RU" sz="1400" dirty="0"/>
              <a:t>у</a:t>
            </a:r>
            <a:r>
              <a:rPr lang="ru-RU" sz="1400" dirty="0" smtClean="0"/>
              <a:t> скворечников и дупел, то ненадолго. Заглянет </a:t>
            </a:r>
          </a:p>
          <a:p>
            <a:r>
              <a:rPr lang="ru-RU" sz="1400" dirty="0" smtClean="0"/>
              <a:t>скворушка в леток, свистнет несколько раз – и в поле</a:t>
            </a:r>
          </a:p>
          <a:p>
            <a:r>
              <a:rPr lang="ru-RU" sz="1400" dirty="0" smtClean="0"/>
              <a:t> или на болото улетит, где, затерявшись в бесконечных </a:t>
            </a:r>
          </a:p>
          <a:p>
            <a:r>
              <a:rPr lang="ru-RU" sz="1400" dirty="0" smtClean="0"/>
              <a:t>стаях пролётных птиц, будет кочевать в поисках корма.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</a:t>
            </a:r>
            <a:r>
              <a:rPr lang="ru-RU" sz="1400" dirty="0" smtClean="0"/>
              <a:t>Но </a:t>
            </a:r>
            <a:r>
              <a:rPr lang="ru-RU" sz="1400" dirty="0" smtClean="0"/>
              <a:t>как только развеются хмурые тучи, разольётся по </a:t>
            </a:r>
          </a:p>
          <a:p>
            <a:r>
              <a:rPr lang="ru-RU" sz="1400" dirty="0"/>
              <a:t>о</a:t>
            </a:r>
            <a:r>
              <a:rPr lang="ru-RU" sz="1400" dirty="0" smtClean="0"/>
              <a:t>круге щедрое солнце, запарят лёгкой дымкой лесные</a:t>
            </a:r>
          </a:p>
          <a:p>
            <a:r>
              <a:rPr lang="ru-RU" sz="1400" dirty="0" smtClean="0"/>
              <a:t> прогалины, тут уж скворцы времени не теряют –</a:t>
            </a:r>
          </a:p>
          <a:p>
            <a:r>
              <a:rPr lang="ru-RU" sz="1400" dirty="0" smtClean="0"/>
              <a:t> возвращаются к своим жилищам. Рассядутся по</a:t>
            </a:r>
          </a:p>
          <a:p>
            <a:r>
              <a:rPr lang="ru-RU" sz="1400" dirty="0" smtClean="0"/>
              <a:t> гнездовым деревьям и давай заливаться на все голоса,</a:t>
            </a:r>
          </a:p>
          <a:p>
            <a:r>
              <a:rPr lang="ru-RU" sz="1400" dirty="0" smtClean="0"/>
              <a:t> ведь скворцы – пересмешники, слушать их бывает </a:t>
            </a:r>
          </a:p>
          <a:p>
            <a:r>
              <a:rPr lang="ru-RU" sz="1400" dirty="0" smtClean="0"/>
              <a:t>забавно. Один лягушкой заквакает, другой курицей </a:t>
            </a:r>
          </a:p>
          <a:p>
            <a:r>
              <a:rPr lang="ru-RU" sz="1400" dirty="0" smtClean="0"/>
              <a:t>закудахчет, а третий, глядишь, и жеребёнком заржёт. </a:t>
            </a:r>
          </a:p>
          <a:p>
            <a:r>
              <a:rPr lang="ru-RU" sz="1400" dirty="0" smtClean="0"/>
              <a:t>А бывает такой свист дружно поднимут – </a:t>
            </a:r>
          </a:p>
          <a:p>
            <a:r>
              <a:rPr lang="ru-RU" sz="1400" dirty="0" smtClean="0"/>
              <a:t>соловьи-разбойники да и только. Тут уж дело ясное – </a:t>
            </a:r>
          </a:p>
          <a:p>
            <a:r>
              <a:rPr lang="ru-RU" sz="1400" dirty="0" smtClean="0"/>
              <a:t>весна переборола стужу. Ничто теперь её вспять</a:t>
            </a:r>
          </a:p>
          <a:p>
            <a:r>
              <a:rPr lang="ru-RU" sz="1400" dirty="0" smtClean="0"/>
              <a:t> не повернёт. Тепло надолго к нам пожаловало.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491880" y="274359"/>
            <a:ext cx="137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Скворцы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9458" name="Picture 2" descr="C:\Users\User\Desktop\скворец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r="20309"/>
          <a:stretch/>
        </p:blipFill>
        <p:spPr bwMode="auto">
          <a:xfrm>
            <a:off x="323528" y="980728"/>
            <a:ext cx="4033595" cy="465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9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9316" y="5013176"/>
            <a:ext cx="62399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Поют ручьи. И на этот зов весны мчатся к родным местам </a:t>
            </a:r>
          </a:p>
          <a:p>
            <a:r>
              <a:rPr lang="ru-RU" dirty="0"/>
              <a:t>н</a:t>
            </a:r>
            <a:r>
              <a:rPr lang="ru-RU" dirty="0" smtClean="0"/>
              <a:t>аши </a:t>
            </a:r>
            <a:r>
              <a:rPr lang="ru-RU" dirty="0" smtClean="0"/>
              <a:t>пернатые друзья. Вместе со скворцами возвращаются</a:t>
            </a:r>
          </a:p>
          <a:p>
            <a:r>
              <a:rPr lang="ru-RU" dirty="0" smtClean="0"/>
              <a:t> реполовы (коноплянки), </a:t>
            </a:r>
            <a:r>
              <a:rPr lang="ru-RU" dirty="0" smtClean="0"/>
              <a:t>зеленушки.</a:t>
            </a:r>
            <a:endParaRPr lang="ru-RU" dirty="0"/>
          </a:p>
        </p:txBody>
      </p:sp>
      <p:pic>
        <p:nvPicPr>
          <p:cNvPr id="1026" name="Picture 2" descr="C:\Users\User\Desktop\репол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75" y="1124744"/>
            <a:ext cx="3600400" cy="242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620688"/>
            <a:ext cx="241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Реполов (коноплянка)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User\Desktop\зеленушка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0"/>
          <a:stretch/>
        </p:blipFill>
        <p:spPr bwMode="auto">
          <a:xfrm>
            <a:off x="4527437" y="1905926"/>
            <a:ext cx="3942589" cy="278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1412776"/>
            <a:ext cx="1405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З</a:t>
            </a:r>
            <a:r>
              <a:rPr lang="ru-RU" sz="2000" b="1" dirty="0" smtClean="0">
                <a:solidFill>
                  <a:srgbClr val="7030A0"/>
                </a:solidFill>
              </a:rPr>
              <a:t>еленушка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олевой жаворон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80" y="2173083"/>
            <a:ext cx="238091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лесной жаворон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34" y="4509120"/>
            <a:ext cx="1626407" cy="16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жаворон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24" y="3464202"/>
            <a:ext cx="4314056" cy="287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7365" y="6352030"/>
            <a:ext cx="2466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Полевой жаворонок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9629" y="3905392"/>
            <a:ext cx="2318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Лесной жаворонок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2076" y="62068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Зяблики, а затем полевые и лесные </a:t>
            </a:r>
            <a:r>
              <a:rPr lang="ru-RU" dirty="0" smtClean="0"/>
              <a:t>жаворонки.</a:t>
            </a:r>
            <a:endParaRPr lang="ru-RU" dirty="0"/>
          </a:p>
        </p:txBody>
      </p:sp>
      <p:pic>
        <p:nvPicPr>
          <p:cNvPr id="9" name="Picture 2" descr="C:\Users\User\Desktop\птица-зябли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46" y="269939"/>
            <a:ext cx="3043778" cy="268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7365" y="2958066"/>
            <a:ext cx="957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зяблик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белая трясогуз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9" y="1340768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6471" y="3301747"/>
            <a:ext cx="2083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Белая трясогузка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User\Desktop\зарян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78555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8727" y="6416904"/>
            <a:ext cx="1090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solidFill>
                  <a:srgbClr val="7030A0"/>
                </a:solidFill>
              </a:rPr>
              <a:t>З</a:t>
            </a:r>
            <a:r>
              <a:rPr lang="ru-RU" sz="2000" b="1" dirty="0" err="1" smtClean="0">
                <a:solidFill>
                  <a:srgbClr val="7030A0"/>
                </a:solidFill>
              </a:rPr>
              <a:t>арянка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User\Desktop\дрозд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2132" b="1"/>
          <a:stretch/>
        </p:blipFill>
        <p:spPr bwMode="auto">
          <a:xfrm>
            <a:off x="3154452" y="1340768"/>
            <a:ext cx="2547063" cy="229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84748" y="3629228"/>
            <a:ext cx="81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Д</a:t>
            </a:r>
            <a:r>
              <a:rPr lang="ru-RU" b="1" dirty="0" smtClean="0">
                <a:solidFill>
                  <a:srgbClr val="7030A0"/>
                </a:solidFill>
              </a:rPr>
              <a:t>розд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C:\Users\User\Desktop\чибис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08457"/>
            <a:ext cx="2815878" cy="20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6" y="6240165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Ч</a:t>
            </a:r>
            <a:r>
              <a:rPr lang="ru-RU" sz="2000" b="1" dirty="0" smtClean="0">
                <a:solidFill>
                  <a:srgbClr val="7030A0"/>
                </a:solidFill>
              </a:rPr>
              <a:t>ибис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" name="Picture 2" descr="C:\Users\User\Desktop\чай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24775"/>
            <a:ext cx="2952328" cy="19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25757" y="3501802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Ч</a:t>
            </a:r>
            <a:r>
              <a:rPr lang="ru-RU" sz="2000" b="1" dirty="0" smtClean="0">
                <a:solidFill>
                  <a:srgbClr val="7030A0"/>
                </a:solidFill>
              </a:rPr>
              <a:t>айки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2018" y="404664"/>
            <a:ext cx="6531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 ними прилетят белые трясогузки, </a:t>
            </a:r>
            <a:r>
              <a:rPr lang="ru-RU" dirty="0" err="1" smtClean="0"/>
              <a:t>зарянки</a:t>
            </a:r>
            <a:r>
              <a:rPr lang="ru-RU" dirty="0" smtClean="0"/>
              <a:t>, дрозды, чибисы,</a:t>
            </a:r>
          </a:p>
          <a:p>
            <a:r>
              <a:rPr lang="ru-RU" dirty="0" smtClean="0"/>
              <a:t> чайки. У каждых – своё расписание.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3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789040"/>
            <a:ext cx="81369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вечерней зорьке, когда уже стихает в лесу птичий хор и вот-вот наступит </a:t>
            </a:r>
          </a:p>
          <a:p>
            <a:r>
              <a:rPr lang="ru-RU" sz="1400" dirty="0" smtClean="0"/>
              <a:t> особая лесная тишина с шелестом листьев и шорохами, вскриками и</a:t>
            </a:r>
          </a:p>
          <a:p>
            <a:r>
              <a:rPr lang="ru-RU" sz="1400" dirty="0" smtClean="0"/>
              <a:t> попискиванием, вдруг раздаётся песня. И кажется, деревья перестали</a:t>
            </a:r>
          </a:p>
          <a:p>
            <a:r>
              <a:rPr lang="ru-RU" sz="1400" dirty="0" smtClean="0"/>
              <a:t> шелестеть,  слушая эту песню. А она – громкая, чистая, звонкая – льётся </a:t>
            </a:r>
          </a:p>
          <a:p>
            <a:r>
              <a:rPr lang="ru-RU" sz="1400" dirty="0" smtClean="0"/>
              <a:t>откуда-то сверху, всё набирая силу. Это запел сидящий на верхушке какого-</a:t>
            </a:r>
          </a:p>
          <a:p>
            <a:r>
              <a:rPr lang="ru-RU" sz="1400" dirty="0" err="1" smtClean="0"/>
              <a:t>нибудь</a:t>
            </a:r>
            <a:r>
              <a:rPr lang="ru-RU" sz="1400" dirty="0" smtClean="0"/>
              <a:t>  дерева, скорее всего, высокой ели, «соперник соловьёв» – певчий дрозд. Едва певчие  дрозды прилетают с зимовки на родину, на утренней и вечерней заре начинают звучать их голоса. Поют дрозды долго и самозабвенно, песни их разнообразны и «многословны». Днём тоже можно услышать певчего дрозда – как-то так получается, что голос его не тонет, не теряется в птичьем хоре. И понятно, почему этот дрозд назван певчим.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Прекрасный певец и чёрный дрозд. Да и самые крупные из всех дроздов – деряба и белобровик – тоже хорошо поют. Рябинник, правда, не такой голосистый. Имя своё получил за пристрастие к ягодам вообще, а к рябине особенно.</a:t>
            </a:r>
            <a:endParaRPr lang="ru-RU" sz="1400" dirty="0"/>
          </a:p>
        </p:txBody>
      </p:sp>
      <p:pic>
        <p:nvPicPr>
          <p:cNvPr id="8194" name="Picture 2" descr="C:\Users\User\Desktop\дрозд белобров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674" y="373052"/>
            <a:ext cx="1944216" cy="167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62496" y="2114350"/>
            <a:ext cx="205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Дрозд-белобровик</a:t>
            </a:r>
            <a:endParaRPr lang="ru-RU" dirty="0"/>
          </a:p>
        </p:txBody>
      </p:sp>
      <p:pic>
        <p:nvPicPr>
          <p:cNvPr id="8195" name="Picture 3" descr="C:\Users\User\Desktop\певчий дрозд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6" y="861840"/>
            <a:ext cx="3689479" cy="255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3419708"/>
            <a:ext cx="156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Певчий дрозд</a:t>
            </a:r>
            <a:endParaRPr lang="ru-RU" dirty="0"/>
          </a:p>
        </p:txBody>
      </p:sp>
      <p:pic>
        <p:nvPicPr>
          <p:cNvPr id="8196" name="Picture 4" descr="C:\Users\User\Desktop\чёрный дроз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15" y="748415"/>
            <a:ext cx="2388324" cy="173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2454508"/>
            <a:ext cx="160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Чёрный дрозд</a:t>
            </a:r>
            <a:endParaRPr lang="ru-RU" dirty="0"/>
          </a:p>
        </p:txBody>
      </p:sp>
      <p:pic>
        <p:nvPicPr>
          <p:cNvPr id="8197" name="Picture 5" descr="C:\Users\User\Desktop\дрозд рябинни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94" y="2639174"/>
            <a:ext cx="2606566" cy="181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82080" y="4454571"/>
            <a:ext cx="193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Дрозд - рябинник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51863" y="153530"/>
            <a:ext cx="1303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Дрозды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0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1371</Words>
  <Application>Microsoft Office PowerPoint</Application>
  <PresentationFormat>Экран (4:3)</PresentationFormat>
  <Paragraphs>132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2015-03-25T12:56:11Z</dcterms:created>
  <dcterms:modified xsi:type="dcterms:W3CDTF">2015-03-26T12:36:29Z</dcterms:modified>
</cp:coreProperties>
</file>