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75" d="100"/>
          <a:sy n="75" d="100"/>
        </p:scale>
        <p:origin x="-1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Содержимое 8" descr="0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57687" y="3648869"/>
            <a:ext cx="428625" cy="428625"/>
          </a:xfrm>
        </p:spPr>
      </p:pic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526" cy="68675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95536" y="2714620"/>
            <a:ext cx="95368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Если добрый ты – это хорошо!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89" y="-14089"/>
            <a:ext cx="9153526" cy="6867525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группа</a:t>
            </a:r>
            <a:endParaRPr lang="ru-RU" sz="6600" b="1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b="1" dirty="0">
                <a:solidFill>
                  <a:schemeClr val="bg1">
                    <a:lumMod val="95000"/>
                  </a:schemeClr>
                </a:solidFill>
              </a:rPr>
              <a:t>Ф – фантазирующий, феноменальный</a:t>
            </a:r>
          </a:p>
          <a:p>
            <a:pPr>
              <a:defRPr/>
            </a:pPr>
            <a:r>
              <a:rPr lang="ru-RU" b="1" dirty="0">
                <a:solidFill>
                  <a:schemeClr val="bg1">
                    <a:lumMod val="95000"/>
                  </a:schemeClr>
                </a:solidFill>
              </a:rPr>
              <a:t>Х – храбрый</a:t>
            </a:r>
          </a:p>
          <a:p>
            <a:pPr>
              <a:defRPr/>
            </a:pPr>
            <a:r>
              <a:rPr lang="ru-RU" b="1" dirty="0">
                <a:solidFill>
                  <a:schemeClr val="bg1">
                    <a:lumMod val="95000"/>
                  </a:schemeClr>
                </a:solidFill>
              </a:rPr>
              <a:t>Ц – целеустремленный</a:t>
            </a:r>
          </a:p>
          <a:p>
            <a:pPr>
              <a:defRPr/>
            </a:pPr>
            <a:r>
              <a:rPr lang="ru-RU" b="1" dirty="0">
                <a:solidFill>
                  <a:schemeClr val="bg1">
                    <a:lumMod val="95000"/>
                  </a:schemeClr>
                </a:solidFill>
              </a:rPr>
              <a:t>Ч – честный, чувственный, человечный</a:t>
            </a:r>
          </a:p>
          <a:p>
            <a:pPr>
              <a:defRPr/>
            </a:pPr>
            <a:r>
              <a:rPr lang="ru-RU" b="1" dirty="0">
                <a:solidFill>
                  <a:schemeClr val="bg1">
                    <a:lumMod val="95000"/>
                  </a:schemeClr>
                </a:solidFill>
              </a:rPr>
              <a:t>Ш – иметь широкие интересы, взгляды</a:t>
            </a:r>
          </a:p>
          <a:p>
            <a:pPr>
              <a:defRPr/>
            </a:pPr>
            <a:r>
              <a:rPr lang="ru-RU" b="1" dirty="0">
                <a:solidFill>
                  <a:schemeClr val="bg1">
                    <a:lumMod val="95000"/>
                  </a:schemeClr>
                </a:solidFill>
              </a:rPr>
              <a:t>Щ – щедрый</a:t>
            </a:r>
          </a:p>
          <a:p>
            <a:pPr>
              <a:defRPr/>
            </a:pPr>
            <a:r>
              <a:rPr lang="ru-RU" b="1" dirty="0">
                <a:solidFill>
                  <a:schemeClr val="bg1">
                    <a:lumMod val="95000"/>
                  </a:schemeClr>
                </a:solidFill>
              </a:rPr>
              <a:t>Э – энергичный</a:t>
            </a:r>
          </a:p>
          <a:p>
            <a:pPr>
              <a:defRPr/>
            </a:pPr>
            <a:r>
              <a:rPr lang="ru-RU" b="1" dirty="0">
                <a:solidFill>
                  <a:schemeClr val="bg1">
                    <a:lumMod val="95000"/>
                  </a:schemeClr>
                </a:solidFill>
              </a:rPr>
              <a:t>Ю – с юмором</a:t>
            </a:r>
          </a:p>
          <a:p>
            <a:pPr>
              <a:defRPr/>
            </a:pPr>
            <a:r>
              <a:rPr lang="ru-RU" b="1" dirty="0">
                <a:solidFill>
                  <a:schemeClr val="bg1">
                    <a:lumMod val="95000"/>
                  </a:schemeClr>
                </a:solidFill>
              </a:rPr>
              <a:t>Я - яркий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651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89" y="-14089"/>
            <a:ext cx="9153526" cy="6867525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6600" b="1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027587"/>
              </p:ext>
            </p:extLst>
          </p:nvPr>
        </p:nvGraphicFramePr>
        <p:xfrm>
          <a:off x="457200" y="332656"/>
          <a:ext cx="8363271" cy="619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7757"/>
                <a:gridCol w="2787757"/>
                <a:gridCol w="2787757"/>
              </a:tblGrid>
              <a:tr h="6192688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 – активный, аккуратный</a:t>
                      </a:r>
                    </a:p>
                    <a:p>
                      <a:pPr>
                        <a:defRPr/>
                      </a:pPr>
                      <a:r>
                        <a:rPr lang="ru-RU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 – безукоризненный, благородный, благодарный, благожелательный</a:t>
                      </a:r>
                    </a:p>
                    <a:p>
                      <a:pPr>
                        <a:defRPr/>
                      </a:pPr>
                      <a:r>
                        <a:rPr lang="ru-RU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- </a:t>
                      </a:r>
                      <a:r>
                        <a:rPr lang="ru-RU" sz="1600" b="1" dirty="0" err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Вселюбящий</a:t>
                      </a:r>
                      <a:r>
                        <a:rPr lang="ru-RU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верный, вежливый, воспитанный, внимательный</a:t>
                      </a:r>
                    </a:p>
                    <a:p>
                      <a:pPr>
                        <a:defRPr/>
                      </a:pPr>
                      <a:r>
                        <a:rPr lang="ru-RU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 – гуманный, грамотный, галантный, гостеприимный, геройский</a:t>
                      </a:r>
                    </a:p>
                    <a:p>
                      <a:pPr>
                        <a:defRPr/>
                      </a:pPr>
                      <a:r>
                        <a:rPr lang="ru-RU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 – добрый, дисциплинированный, деликатный, дружественный</a:t>
                      </a:r>
                    </a:p>
                    <a:p>
                      <a:pPr>
                        <a:defRPr/>
                      </a:pPr>
                      <a:r>
                        <a:rPr lang="ru-RU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Е – естественный, </a:t>
                      </a:r>
                    </a:p>
                    <a:p>
                      <a:pPr>
                        <a:defRPr/>
                      </a:pPr>
                      <a:r>
                        <a:rPr lang="ru-RU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 – жизнерадостный, жизнелюбивый</a:t>
                      </a:r>
                    </a:p>
                    <a:p>
                      <a:pPr>
                        <a:defRPr/>
                      </a:pPr>
                      <a:r>
                        <a:rPr lang="ru-RU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 – знающий, заботливый</a:t>
                      </a:r>
                    </a:p>
                    <a:p>
                      <a:pPr>
                        <a:defRPr/>
                      </a:pPr>
                      <a:r>
                        <a:rPr lang="ru-RU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– искренний, интересный, изобретательный, идеальный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К – коммуникабельный, культурный, красивый</a:t>
                      </a:r>
                    </a:p>
                    <a:p>
                      <a:pPr>
                        <a:defRPr/>
                      </a:pPr>
                      <a:r>
                        <a:rPr lang="ru-RU" sz="14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Л – ласковый, любящий, любезный, любознательный</a:t>
                      </a:r>
                    </a:p>
                    <a:p>
                      <a:pPr>
                        <a:defRPr/>
                      </a:pPr>
                      <a:r>
                        <a:rPr lang="ru-RU" sz="14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М – милосердный, мягкий, миролюбивый, мудрый</a:t>
                      </a:r>
                    </a:p>
                    <a:p>
                      <a:pPr>
                        <a:defRPr/>
                      </a:pPr>
                      <a:r>
                        <a:rPr lang="ru-RU" sz="14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Н – нежный, настойчивый, нравственный, находчивый, надежный</a:t>
                      </a:r>
                    </a:p>
                    <a:p>
                      <a:pPr>
                        <a:defRPr/>
                      </a:pPr>
                      <a:r>
                        <a:rPr lang="ru-RU" sz="14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О – откровенный, ответственный, организованный, образованный, отзывчивый, откровенный, очаровательный</a:t>
                      </a:r>
                    </a:p>
                    <a:p>
                      <a:pPr>
                        <a:defRPr/>
                      </a:pPr>
                      <a:r>
                        <a:rPr lang="ru-RU" sz="14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П – понимающий, прощающий, предупредительный</a:t>
                      </a:r>
                    </a:p>
                    <a:p>
                      <a:pPr>
                        <a:defRPr/>
                      </a:pPr>
                      <a:r>
                        <a:rPr lang="ru-RU" sz="14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Р – радостный, радушный</a:t>
                      </a:r>
                    </a:p>
                    <a:p>
                      <a:pPr>
                        <a:defRPr/>
                      </a:pPr>
                      <a:r>
                        <a:rPr lang="ru-RU" sz="14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С – сострадающий, сообразительный, скромный, спокойный, сдержанный, старательный</a:t>
                      </a:r>
                    </a:p>
                    <a:p>
                      <a:pPr>
                        <a:defRPr/>
                      </a:pPr>
                      <a:r>
                        <a:rPr lang="ru-RU" sz="14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Т – трудолюбивый, терпеливый, талантливый, тактичный</a:t>
                      </a:r>
                    </a:p>
                    <a:p>
                      <a:pPr>
                        <a:defRPr/>
                      </a:pPr>
                      <a:r>
                        <a:rPr lang="ru-RU" sz="14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У – уважающий, уравновешенный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Ф – фантазирующий, феноменальный</a:t>
                      </a:r>
                    </a:p>
                    <a:p>
                      <a:pPr>
                        <a:defRPr/>
                      </a:pPr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Х – храбрый</a:t>
                      </a:r>
                    </a:p>
                    <a:p>
                      <a:pPr>
                        <a:defRPr/>
                      </a:pPr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Ц – целеустремленный</a:t>
                      </a:r>
                    </a:p>
                    <a:p>
                      <a:pPr>
                        <a:defRPr/>
                      </a:pPr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Ч – честный, чувственный, человечный</a:t>
                      </a:r>
                    </a:p>
                    <a:p>
                      <a:pPr>
                        <a:defRPr/>
                      </a:pPr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Ш – иметь широкие интересы, взгляды</a:t>
                      </a:r>
                    </a:p>
                    <a:p>
                      <a:pPr>
                        <a:defRPr/>
                      </a:pPr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Щ – щедрый</a:t>
                      </a:r>
                    </a:p>
                    <a:p>
                      <a:pPr>
                        <a:defRPr/>
                      </a:pPr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Э – энергичный</a:t>
                      </a:r>
                    </a:p>
                    <a:p>
                      <a:pPr>
                        <a:defRPr/>
                      </a:pPr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Ю – с юмором</a:t>
                      </a:r>
                    </a:p>
                    <a:p>
                      <a:pPr>
                        <a:defRPr/>
                      </a:pPr>
                      <a:r>
                        <a:rPr lang="ru-RU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Я - яркий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18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68675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67545" y="2714620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000" dirty="0" smtClean="0">
                <a:solidFill>
                  <a:schemeClr val="bg1"/>
                </a:solidFill>
              </a:rPr>
              <a:t>Во внутреннем мире человека </a:t>
            </a:r>
          </a:p>
          <a:p>
            <a:pPr algn="r"/>
            <a:r>
              <a:rPr lang="ru-RU" sz="4000" dirty="0" smtClean="0">
                <a:solidFill>
                  <a:schemeClr val="bg1"/>
                </a:solidFill>
              </a:rPr>
              <a:t>добро – это солнце.</a:t>
            </a:r>
          </a:p>
          <a:p>
            <a:pPr algn="r"/>
            <a:r>
              <a:rPr lang="ru-RU" sz="4000" dirty="0" smtClean="0">
                <a:solidFill>
                  <a:schemeClr val="bg1"/>
                </a:solidFill>
              </a:rPr>
              <a:t>В. Гюго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68675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67545" y="2714620"/>
            <a:ext cx="79928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bg1"/>
                </a:solidFill>
              </a:rPr>
              <a:t>Что такое доброта?</a:t>
            </a:r>
            <a:endParaRPr lang="ru-RU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67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68675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67545" y="2714620"/>
            <a:ext cx="799288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bg1"/>
                </a:solidFill>
              </a:rPr>
              <a:t>Сказка </a:t>
            </a:r>
          </a:p>
          <a:p>
            <a:pPr algn="ctr"/>
            <a:r>
              <a:rPr lang="ru-RU" sz="6600" b="1" dirty="0" smtClean="0">
                <a:solidFill>
                  <a:schemeClr val="bg1"/>
                </a:solidFill>
              </a:rPr>
              <a:t>«Курочка Ряба»</a:t>
            </a:r>
            <a:endParaRPr lang="ru-RU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16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bg1">
                    <a:lumMod val="95000"/>
                  </a:schemeClr>
                </a:solidFill>
              </a:rPr>
              <a:t>Работа в группах</a:t>
            </a:r>
            <a:endParaRPr lang="ru-RU" sz="6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886007"/>
              </p:ext>
            </p:extLst>
          </p:nvPr>
        </p:nvGraphicFramePr>
        <p:xfrm>
          <a:off x="467544" y="1397000"/>
          <a:ext cx="8208912" cy="3531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87987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группа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группа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группа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84152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Найдите в сказке «Курочка Ряба» элементы добра.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Найдите в сказке «Курочка Ряба» элементы зла.</a:t>
                      </a:r>
                    </a:p>
                    <a:p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Дайте характеристику каждому герою сказки «Курочка Ряба».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31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6" cy="6867525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5960"/>
              </p:ext>
            </p:extLst>
          </p:nvPr>
        </p:nvGraphicFramePr>
        <p:xfrm>
          <a:off x="457200" y="620688"/>
          <a:ext cx="8229600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1386154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КОВЕР ИДЕЙ</a:t>
                      </a:r>
                      <a:endParaRPr lang="ru-RU" sz="6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86154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мешает людям быть добрыми?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386154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можно бороться с этими проблемами?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1386154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делаете лично вы, чтобы быть добрым человеком?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66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89" y="-14089"/>
            <a:ext cx="9153526" cy="6867525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Словарная работа</a:t>
            </a:r>
            <a:endParaRPr lang="ru-RU" sz="6600" b="1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740929"/>
              </p:ext>
            </p:extLst>
          </p:nvPr>
        </p:nvGraphicFramePr>
        <p:xfrm>
          <a:off x="457200" y="1600200"/>
          <a:ext cx="8229600" cy="2347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206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группа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группа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группа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526468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АБВГДЕЖЗИ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КЛМНОПРСТУ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ФХЦЧШЩЭЮЯ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76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89" y="-14089"/>
            <a:ext cx="9153526" cy="6867525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группа</a:t>
            </a:r>
            <a:endParaRPr lang="ru-RU" sz="6600" b="1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ru-RU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– активный, аккуратный</a:t>
            </a:r>
          </a:p>
          <a:p>
            <a:pPr>
              <a:defRPr/>
            </a:pPr>
            <a:r>
              <a:rPr lang="ru-RU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 – безукоризненный, благородный, благодарный, благожелательный</a:t>
            </a:r>
          </a:p>
          <a:p>
            <a:pPr>
              <a:defRPr/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- </a:t>
            </a:r>
            <a:r>
              <a:rPr lang="ru-RU" b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Вселюбящий</a:t>
            </a:r>
            <a:r>
              <a:rPr lang="ru-RU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верный, вежливый, воспитанный, внимательный</a:t>
            </a:r>
          </a:p>
          <a:p>
            <a:pPr>
              <a:defRPr/>
            </a:pPr>
            <a:r>
              <a:rPr lang="ru-RU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Г – гуманный, грамотный, галантный, гостеприимный, геройский</a:t>
            </a:r>
          </a:p>
          <a:p>
            <a:pPr>
              <a:defRPr/>
            </a:pPr>
            <a:r>
              <a:rPr lang="ru-RU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Д – добрый, дисциплинированный, деликатный, дружественный</a:t>
            </a:r>
          </a:p>
          <a:p>
            <a:pPr>
              <a:defRPr/>
            </a:pPr>
            <a:r>
              <a:rPr lang="ru-RU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 – естественный, </a:t>
            </a:r>
          </a:p>
          <a:p>
            <a:pPr>
              <a:defRPr/>
            </a:pPr>
            <a:r>
              <a:rPr lang="ru-RU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Ж – жизнерадостный, жизнелюбивый</a:t>
            </a:r>
          </a:p>
          <a:p>
            <a:pPr>
              <a:defRPr/>
            </a:pPr>
            <a:r>
              <a:rPr lang="ru-RU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З – знающий, заботливый</a:t>
            </a:r>
          </a:p>
          <a:p>
            <a:pPr>
              <a:defRPr/>
            </a:pPr>
            <a:r>
              <a:rPr lang="ru-RU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– искренний, интересный, изобретательный, идеальный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030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89" y="-14089"/>
            <a:ext cx="9153526" cy="6867525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6600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группа</a:t>
            </a:r>
            <a:endParaRPr lang="ru-RU" sz="6600" b="1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ru-RU" sz="3400" b="1" dirty="0">
                <a:solidFill>
                  <a:schemeClr val="bg1">
                    <a:lumMod val="95000"/>
                  </a:schemeClr>
                </a:solidFill>
              </a:rPr>
              <a:t>К – коммуникабельный, культурный, красивый</a:t>
            </a:r>
          </a:p>
          <a:p>
            <a:pPr>
              <a:defRPr/>
            </a:pPr>
            <a:r>
              <a:rPr lang="ru-RU" sz="3400" b="1" dirty="0">
                <a:solidFill>
                  <a:schemeClr val="bg1">
                    <a:lumMod val="95000"/>
                  </a:schemeClr>
                </a:solidFill>
              </a:rPr>
              <a:t>Л – ласковый, любящий, любезный, любознательный</a:t>
            </a:r>
          </a:p>
          <a:p>
            <a:pPr>
              <a:defRPr/>
            </a:pPr>
            <a:r>
              <a:rPr lang="ru-RU" sz="3400" b="1" dirty="0">
                <a:solidFill>
                  <a:schemeClr val="bg1">
                    <a:lumMod val="95000"/>
                  </a:schemeClr>
                </a:solidFill>
              </a:rPr>
              <a:t>М – милосердный, мягкий, миролюбивый, мудрый</a:t>
            </a:r>
          </a:p>
          <a:p>
            <a:pPr>
              <a:defRPr/>
            </a:pPr>
            <a:r>
              <a:rPr lang="ru-RU" sz="3400" b="1" dirty="0">
                <a:solidFill>
                  <a:schemeClr val="bg1">
                    <a:lumMod val="95000"/>
                  </a:schemeClr>
                </a:solidFill>
              </a:rPr>
              <a:t>Н – нежный, настойчивый, нравственный, находчивый, надежный</a:t>
            </a:r>
          </a:p>
          <a:p>
            <a:pPr>
              <a:defRPr/>
            </a:pPr>
            <a:r>
              <a:rPr lang="ru-RU" sz="3400" b="1" dirty="0">
                <a:solidFill>
                  <a:schemeClr val="bg1">
                    <a:lumMod val="95000"/>
                  </a:schemeClr>
                </a:solidFill>
              </a:rPr>
              <a:t>О – откровенный, ответственный, организованный, образованный, отзывчивый, откровенный, очаровательный</a:t>
            </a:r>
          </a:p>
          <a:p>
            <a:pPr>
              <a:defRPr/>
            </a:pPr>
            <a:r>
              <a:rPr lang="ru-RU" sz="3400" b="1" dirty="0">
                <a:solidFill>
                  <a:schemeClr val="bg1">
                    <a:lumMod val="95000"/>
                  </a:schemeClr>
                </a:solidFill>
              </a:rPr>
              <a:t>П – понимающий, прощающий, предупредительный</a:t>
            </a:r>
          </a:p>
          <a:p>
            <a:pPr>
              <a:defRPr/>
            </a:pPr>
            <a:r>
              <a:rPr lang="ru-RU" sz="3400" b="1" dirty="0">
                <a:solidFill>
                  <a:schemeClr val="bg1">
                    <a:lumMod val="95000"/>
                  </a:schemeClr>
                </a:solidFill>
              </a:rPr>
              <a:t>Р – радостный, радушный</a:t>
            </a:r>
          </a:p>
          <a:p>
            <a:pPr>
              <a:defRPr/>
            </a:pPr>
            <a:r>
              <a:rPr lang="ru-RU" sz="3400" b="1" dirty="0">
                <a:solidFill>
                  <a:schemeClr val="bg1">
                    <a:lumMod val="95000"/>
                  </a:schemeClr>
                </a:solidFill>
              </a:rPr>
              <a:t>С – сострадающий, сообразительный, скромный, спокойный, сдержанный, старательный</a:t>
            </a:r>
          </a:p>
          <a:p>
            <a:pPr>
              <a:defRPr/>
            </a:pPr>
            <a:r>
              <a:rPr lang="ru-RU" sz="3400" b="1" dirty="0">
                <a:solidFill>
                  <a:schemeClr val="bg1">
                    <a:lumMod val="95000"/>
                  </a:schemeClr>
                </a:solidFill>
              </a:rPr>
              <a:t>Т – трудолюбивый, терпеливый, талантливый, тактичный</a:t>
            </a:r>
          </a:p>
          <a:p>
            <a:pPr>
              <a:defRPr/>
            </a:pPr>
            <a:r>
              <a:rPr lang="ru-RU" sz="3400" b="1" dirty="0">
                <a:solidFill>
                  <a:schemeClr val="bg1">
                    <a:lumMod val="95000"/>
                  </a:schemeClr>
                </a:solidFill>
              </a:rPr>
              <a:t>У – уважающий, уравновешенный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838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502</Words>
  <Application>Microsoft Office PowerPoint</Application>
  <PresentationFormat>Экран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Работа в группах</vt:lpstr>
      <vt:lpstr>Презентация PowerPoint</vt:lpstr>
      <vt:lpstr>Словарная работа</vt:lpstr>
      <vt:lpstr>1 группа</vt:lpstr>
      <vt:lpstr>2 группа</vt:lpstr>
      <vt:lpstr>3 группа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11</cp:revision>
  <dcterms:modified xsi:type="dcterms:W3CDTF">2015-03-11T12:21:52Z</dcterms:modified>
</cp:coreProperties>
</file>