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284" r:id="rId4"/>
    <p:sldId id="286" r:id="rId5"/>
    <p:sldId id="287" r:id="rId6"/>
    <p:sldId id="283" r:id="rId7"/>
    <p:sldId id="288" r:id="rId8"/>
    <p:sldId id="28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CC00CC"/>
    <a:srgbClr val="A50021"/>
    <a:srgbClr val="006600"/>
    <a:srgbClr val="000099"/>
    <a:srgbClr val="66FFCC"/>
    <a:srgbClr val="9900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595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F9405-E5C6-4E4B-8AA3-A10BF4A56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05637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7549-58CA-48E9-A610-C86FAB8ED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22679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6A39-1546-4012-9B6D-A0E44185E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45004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5284-CDBB-4BEC-A3F2-ECFE6832E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06700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DDAC-4C60-416B-89D5-1E709AD3D7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4187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4D4E-62C4-4C57-BEE5-AE80232C7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69154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15DC-796C-4960-B080-EB0FE50DF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9076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EE97-01D5-4783-B87F-D8EB89FD3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40628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195-8D3D-410E-94FD-F4763990F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0209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1099-2401-4F24-ADF9-6BFC9618D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7822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4BEC5-C311-49CE-8CC5-D9B2B25089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0890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B334-3829-4010-940C-6EAC5BED9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43375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C252-1F72-4667-8CE2-08B29346DC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89791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5C196AAC-763A-4E5A-AFAB-E912B7EC2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229600" cy="1468016"/>
          </a:xfrm>
        </p:spPr>
        <p:txBody>
          <a:bodyPr/>
          <a:lstStyle/>
          <a:p>
            <a:pPr algn="ctr" eaLnBrk="1" hangingPunct="1"/>
            <a:r>
              <a:rPr lang="ru-RU" altLang="ru-RU" sz="6600" b="1" dirty="0" smtClean="0">
                <a:solidFill>
                  <a:srgbClr val="006666"/>
                </a:solidFill>
                <a:latin typeface="Comic Sans MS" pitchFamily="66" charset="0"/>
              </a:rPr>
              <a:t>Производная</a:t>
            </a:r>
          </a:p>
        </p:txBody>
      </p:sp>
      <p:pic>
        <p:nvPicPr>
          <p:cNvPr id="3078" name="Picture 6" descr="Gifts of SunnyFlou comember. They are given for free. Darud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75" y="2599918"/>
            <a:ext cx="3971453" cy="32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" descr="Саша Полт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158"/>
            <a:ext cx="313431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25128" y="2519516"/>
                <a:ext cx="1734770" cy="353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0" b="1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Д</m:t>
                          </m:r>
                        </m:num>
                        <m:den>
                          <m:r>
                            <a:rPr lang="ru-RU" sz="1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Я</m:t>
                          </m:r>
                        </m:den>
                      </m:f>
                    </m:oMath>
                  </m:oMathPara>
                </a14:m>
                <a:endParaRPr lang="ru-RU" sz="1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28" y="2519516"/>
                <a:ext cx="1734770" cy="35375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400" y="5087591"/>
            <a:ext cx="110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6600"/>
                </a:solidFill>
              </a:rPr>
              <a:t>Е</a:t>
            </a:r>
            <a:endParaRPr lang="ru-RU" sz="100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637" y="5703144"/>
            <a:ext cx="3567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A50021"/>
                </a:solidFill>
              </a:rPr>
              <a:t>6,7,5,8</a:t>
            </a:r>
            <a:endParaRPr lang="ru-RU" sz="6600" b="1" dirty="0">
              <a:solidFill>
                <a:srgbClr val="A5002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868279" y="5517828"/>
            <a:ext cx="1143000" cy="77074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00CC"/>
                </a:solidFill>
                <a:latin typeface="Monotype Corsiva" panose="03010101010201010101" pitchFamily="66" charset="0"/>
              </a:rPr>
              <a:t>«В любом открытии есть 99% труда и </a:t>
            </a:r>
            <a:r>
              <a:rPr lang="ru-RU" sz="4800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потения, и </a:t>
            </a:r>
            <a:r>
              <a:rPr lang="ru-RU" sz="4800" b="1" i="1" dirty="0">
                <a:solidFill>
                  <a:srgbClr val="0000CC"/>
                </a:solidFill>
                <a:latin typeface="Monotype Corsiva" panose="03010101010201010101" pitchFamily="66" charset="0"/>
              </a:rPr>
              <a:t>только 1% таланта и способностей» </a:t>
            </a:r>
          </a:p>
          <a:p>
            <a:pPr algn="r"/>
            <a:r>
              <a:rPr lang="ru-RU" sz="4800" b="1" i="1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Л.Магницкий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Новости Блог Александра Бур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" y="-3156"/>
            <a:ext cx="1975403" cy="26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860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46686"/>
                  </p:ext>
                </p:extLst>
              </p:nvPr>
            </p:nvGraphicFramePr>
            <p:xfrm>
              <a:off x="179512" y="188640"/>
              <a:ext cx="8676000" cy="607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720000"/>
                    <a:gridCol w="2196000"/>
                    <a:gridCol w="720000"/>
                    <a:gridCol w="2160000"/>
                    <a:gridCol w="720000"/>
                  </a:tblGrid>
                  <a:tr h="360040"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+2)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tgx</a:t>
                          </a:r>
                          <a:endParaRPr lang="ru-RU" sz="2800" b="1" kern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ru-RU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𝒔𝒊𝒏𝒙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ru-RU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𝒄𝒐𝒔𝒙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cos(9x-10)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+7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tgx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𝒔𝒊𝒏𝒙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𝒄𝒕𝒈𝒙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𝒄𝒐𝒔𝒙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</a:t>
                          </a:r>
                          <a:r>
                            <a:rPr lang="en-US" sz="2800" b="1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cosx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46686"/>
                  </p:ext>
                </p:extLst>
              </p:nvPr>
            </p:nvGraphicFramePr>
            <p:xfrm>
              <a:off x="179512" y="188640"/>
              <a:ext cx="8676000" cy="607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720000"/>
                    <a:gridCol w="2196000"/>
                    <a:gridCol w="720000"/>
                    <a:gridCol w="2160000"/>
                    <a:gridCol w="720000"/>
                  </a:tblGrid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96570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1139" r="-164167" b="-494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+2)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tgx</a:t>
                          </a:r>
                          <a:endParaRPr lang="ru-RU" sz="2800" b="1" kern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229897" r="-33239" b="-705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33333" r="-301127" b="-6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cos(9x-10)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9585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64968" r="-301127" b="-274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264968" r="-164167" b="-274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264968" r="-33239" b="-274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8227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+7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24444" r="-164167" b="-21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tgx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9697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45283" r="-301127" b="-8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45283" r="-164167" b="-8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445283" r="-33239" b="-8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8227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642222" r="-301127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642222" r="-164167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642222" r="-33239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1253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323217"/>
                  </p:ext>
                </p:extLst>
              </p:nvPr>
            </p:nvGraphicFramePr>
            <p:xfrm>
              <a:off x="395536" y="116632"/>
              <a:ext cx="8352608" cy="651046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36304"/>
                    <a:gridCol w="2736304"/>
                    <a:gridCol w="2880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+4x</a:t>
                          </a:r>
                          <a:endParaRPr lang="ru-RU" sz="20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𝒄𝒐𝒔𝒙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𝒙𝒔𝒊𝒏𝒙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𝒔𝒊𝒏𝒙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𝒙𝒄𝒐𝒔𝒙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2000" b="1" i="1" baseline="3000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en-US" sz="2000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й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-9sin(9x-10)</a:t>
                          </a: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+10x</a:t>
                          </a: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𝒕𝒈𝒙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𝒄𝒐𝒔𝒙</m:t>
                                    </m:r>
                                  </m:den>
                                </m:f>
                                <m:r>
                                  <a:rPr lang="en-US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𝒔𝒊𝒏𝒙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10(2x+1)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0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ц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ю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 baseline="30000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ru-RU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-2x</a:t>
                          </a:r>
                          <a:endParaRPr lang="ru-RU" sz="2000" b="1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ru-RU" sz="2000" b="1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323217"/>
                  </p:ext>
                </p:extLst>
              </p:nvPr>
            </p:nvGraphicFramePr>
            <p:xfrm>
              <a:off x="395536" y="116632"/>
              <a:ext cx="8352608" cy="651046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36304"/>
                    <a:gridCol w="2736304"/>
                    <a:gridCol w="28800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7223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ru-RU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+4x</a:t>
                          </a:r>
                          <a:endParaRPr lang="ru-RU" sz="2000" b="1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223" t="-92373" r="-105345" b="-7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0466" t="-92373" r="-212" b="-72542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8606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3" t="-226761" r="-205345" b="-43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223" t="-226761" r="-105345" b="-43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й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-9sin(9x-10)</a:t>
                          </a: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+10x</a:t>
                          </a:r>
                          <a:endParaRPr lang="ru-RU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0466" t="-527358" r="-212" b="-39434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10(2x+1)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000" b="1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223" t="-697248" r="-105345" b="-196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0466" t="-697248" r="-212" b="-19633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ц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3200" b="1" kern="1200" dirty="0" smtClean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ю</a:t>
                          </a:r>
                          <a:endParaRPr lang="ru-RU" sz="32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7210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23" t="-816949" r="-205345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ru-RU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12x</a:t>
                          </a:r>
                          <a:r>
                            <a:rPr lang="en-US" sz="20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</a:t>
                          </a:r>
                          <a:r>
                            <a:rPr lang="en-US" sz="20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-2x</a:t>
                          </a:r>
                          <a:endParaRPr lang="ru-RU" sz="2000" b="1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0466" t="-816949" r="-212" b="-8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660232" y="1988840"/>
                <a:ext cx="1167179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baseline="30000" smtClean="0"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88840"/>
                <a:ext cx="1167179" cy="704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5635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677561"/>
                  </p:ext>
                </p:extLst>
              </p:nvPr>
            </p:nvGraphicFramePr>
            <p:xfrm>
              <a:off x="179512" y="188640"/>
              <a:ext cx="8676000" cy="607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720000"/>
                    <a:gridCol w="2196000"/>
                    <a:gridCol w="720000"/>
                    <a:gridCol w="2160000"/>
                    <a:gridCol w="720000"/>
                  </a:tblGrid>
                  <a:tr h="360040"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И.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+2)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tgx</a:t>
                          </a:r>
                          <a:endParaRPr lang="ru-RU" sz="2800" b="1" kern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ru-RU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𝒔𝒊𝒏𝒙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ru-RU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𝒄𝒐𝒔𝒙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cos(9x-10)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Й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Ю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+7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tgx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𝒔𝒊𝒏𝒙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𝒄𝒕𝒈𝒙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𝒕𝒈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𝒄𝒐𝒔𝒙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</a:t>
                          </a:r>
                          <a:r>
                            <a:rPr lang="en-US" sz="2800" b="1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cosx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Ц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677561"/>
                  </p:ext>
                </p:extLst>
              </p:nvPr>
            </p:nvGraphicFramePr>
            <p:xfrm>
              <a:off x="179512" y="188640"/>
              <a:ext cx="8676000" cy="607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720000"/>
                    <a:gridCol w="2196000"/>
                    <a:gridCol w="720000"/>
                    <a:gridCol w="2160000"/>
                    <a:gridCol w="720000"/>
                  </a:tblGrid>
                  <a:tr h="365760"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  <a:endParaRPr lang="ru-RU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965708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1139" r="-165278" b="-498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И.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Л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+2)</a:t>
                          </a:r>
                          <a:endParaRPr lang="ru-RU" sz="2800" b="1" baseline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tgx</a:t>
                          </a:r>
                          <a:endParaRPr lang="ru-RU" sz="2800" b="1" kern="1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229897" r="-34366" b="-712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5863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33333" r="-302254" b="-61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+3)(x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-1)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Ь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cos(9x-10)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Й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9585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64968" r="-302254" b="-278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264968" r="-165278" b="-278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Ю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264968" r="-34366" b="-278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Б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8227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+2x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+7</a:t>
                          </a:r>
                          <a:endParaRPr lang="ru-RU" sz="2800" b="1" baseline="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24444" r="-165278" b="-2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tgx</a:t>
                          </a:r>
                          <a:r>
                            <a:rPr lang="en-US" sz="2800" b="1" kern="1200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sinx</a:t>
                          </a:r>
                          <a:endParaRPr lang="ru-RU" sz="2800" b="1" kern="1200" dirty="0" smtClean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9697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45283" r="-302254" b="-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445283" r="-165278" b="-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445283" r="-34366" b="-90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  <a:tr h="8227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642222" r="-302254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Ж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1389" t="-642222" r="-165278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67887" t="-642222" r="-34366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1" kern="120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Ц</a:t>
                          </a:r>
                          <a:endParaRPr lang="ru-RU" sz="2800" b="1" kern="12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66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1655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Жозеф Луи Лагранж биография, фото, истории - французский математик, астроном и механик итальянского происх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7" y="116632"/>
            <a:ext cx="272145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nit 6 and 7 WITH PICTURES flashcards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056236" cy="31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ath 135 - Sections 1,2,3 - Spring 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333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55" y="3666807"/>
            <a:ext cx="284725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ЖОЗЕФ ЛУИ </a:t>
            </a:r>
            <a:endParaRPr lang="en-US" sz="28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cap="all" dirty="0" smtClean="0">
                <a:solidFill>
                  <a:srgbClr val="7030A0"/>
                </a:solidFill>
              </a:rPr>
              <a:t>ЛАГРАНЖ</a:t>
            </a:r>
            <a:r>
              <a:rPr lang="ru-RU" sz="2800" b="1" cap="all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1351" y="4606047"/>
            <a:ext cx="216277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FF0000"/>
                </a:solidFill>
              </a:rPr>
              <a:t>исаак</a:t>
            </a:r>
            <a:endParaRPr lang="en-US" sz="28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cap="all" dirty="0" smtClean="0">
                <a:solidFill>
                  <a:srgbClr val="7030A0"/>
                </a:solidFill>
              </a:rPr>
              <a:t>ньютон</a:t>
            </a:r>
            <a:r>
              <a:rPr lang="ru-RU" sz="2800" b="1" cap="all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3331" y="1124744"/>
            <a:ext cx="285046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Готфрид </a:t>
            </a:r>
          </a:p>
          <a:p>
            <a:pPr algn="ctr"/>
            <a:r>
              <a:rPr lang="ru-RU" sz="2800" b="1" cap="all" dirty="0">
                <a:solidFill>
                  <a:srgbClr val="FF0000"/>
                </a:solidFill>
              </a:rPr>
              <a:t>Вильгельм </a:t>
            </a:r>
          </a:p>
          <a:p>
            <a:pPr algn="ctr"/>
            <a:r>
              <a:rPr lang="ru-RU" sz="2800" b="1" cap="all" dirty="0">
                <a:solidFill>
                  <a:srgbClr val="7030A0"/>
                </a:solidFill>
              </a:rPr>
              <a:t>Лейбниц</a:t>
            </a:r>
          </a:p>
        </p:txBody>
      </p:sp>
    </p:spTree>
    <p:extLst>
      <p:ext uri="{BB962C8B-B14F-4D97-AF65-F5344CB8AC3E}">
        <p14:creationId xmlns:p14="http://schemas.microsoft.com/office/powerpoint/2010/main" val="26283954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645858"/>
                  </p:ext>
                </p:extLst>
              </p:nvPr>
            </p:nvGraphicFramePr>
            <p:xfrm>
              <a:off x="107505" y="404664"/>
              <a:ext cx="8928990" cy="5922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0"/>
                    <a:gridCol w="2976330"/>
                    <a:gridCol w="297633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Решите уравнение 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=0, 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если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200" b="1" i="1" smtClean="0">
                                    <a:latin typeface="Cambria Math"/>
                                  </a:rPr>
                                  <m:t>а) 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200" b="1" i="1" smtClean="0">
                                    <a:latin typeface="Cambria Math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b="1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200" b="1" dirty="0" smtClean="0"/>
                        </a:p>
                        <a:p>
                          <a:pPr/>
                          <a:r>
                            <a:rPr lang="ru-RU" sz="2200" b="0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2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8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2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cos5xcos3x+</a:t>
                          </a:r>
                        </a:p>
                        <a:p>
                          <a:pPr/>
                          <a:r>
                            <a:rPr lang="en-US" sz="22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+sin5xsin3x-x</a:t>
                          </a:r>
                          <a:endParaRPr lang="ru-RU" sz="22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19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900" b="1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9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900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19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19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9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9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en-US" sz="1900" b="1" dirty="0" smtClean="0"/>
                        </a:p>
                        <a:p>
                          <a:r>
                            <a:rPr lang="ru-RU" sz="2000" b="0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6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0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sin4xcosx-</a:t>
                          </a:r>
                          <a:endParaRPr lang="en-US" sz="2000" b="1" i="1" kern="1200" dirty="0" smtClean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0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-cos4xsinx+0,5x</a:t>
                          </a:r>
                          <a:endParaRPr lang="ru-RU" sz="20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2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200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en-US" sz="2200" b="1" dirty="0" smtClean="0"/>
                        </a:p>
                        <a:p>
                          <a:r>
                            <a:rPr lang="ru-RU" sz="2200" b="0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2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200" b="1" i="1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sz="18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2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cos5xcos3x+</a:t>
                          </a:r>
                        </a:p>
                        <a:p>
                          <a:r>
                            <a:rPr lang="en-US" sz="22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US" sz="2200" b="1" i="1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sin5xsin3x+0,5x</a:t>
                          </a:r>
                          <a:endParaRPr lang="ru-RU" sz="22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Составьте</a:t>
                          </a:r>
                          <a:r>
                            <a:rPr lang="ru-RU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и р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ешите уравнение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(x)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-2), если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28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(x)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), если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28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(x)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-6), если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ru-RU" sz="28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28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Составьте и решите неравенство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baseline="30000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ru-RU" sz="2800" b="0" i="1" smtClean="0">
                                    <a:latin typeface="Cambria Math"/>
                                    <a:ea typeface="Cambria Math"/>
                                  </a:rPr>
                                  <m:t>, если</m:t>
                                </m:r>
                              </m:oMath>
                            </m:oMathPara>
                          </a14:m>
                          <a:endParaRPr lang="ru-RU" sz="2800" b="0" dirty="0" smtClean="0">
                            <a:ea typeface="Cambria Math"/>
                          </a:endParaRPr>
                        </a:p>
                        <a:p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f(x)=x</a:t>
                          </a:r>
                          <a:r>
                            <a:rPr lang="en-US" sz="28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</a:t>
                          </a:r>
                          <a:r>
                            <a:rPr lang="en-US" sz="28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8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baseline="30000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ru-RU" sz="2800" b="0" i="1" smtClean="0">
                                    <a:latin typeface="Cambria Math"/>
                                    <a:ea typeface="Cambria Math"/>
                                  </a:rPr>
                                  <m:t>, если</m:t>
                                </m:r>
                              </m:oMath>
                            </m:oMathPara>
                          </a14:m>
                          <a:endParaRPr lang="ru-RU" sz="2800" b="0" dirty="0" smtClean="0">
                            <a:ea typeface="Cambria Math"/>
                          </a:endParaRPr>
                        </a:p>
                        <a:p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f(x)=9x–</a:t>
                          </a:r>
                          <a:r>
                            <a:rPr lang="en-US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8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8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800" b="0" i="1" baseline="30000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ru-RU" sz="2800" b="0" i="1" smtClean="0">
                                    <a:latin typeface="Cambria Math"/>
                                    <a:ea typeface="Cambria Math"/>
                                  </a:rPr>
                                  <m:t>, если</m:t>
                                </m:r>
                              </m:oMath>
                            </m:oMathPara>
                          </a14:m>
                          <a:endParaRPr lang="ru-RU" sz="2800" b="0" dirty="0" smtClean="0">
                            <a:ea typeface="Cambria Math"/>
                          </a:endParaRPr>
                        </a:p>
                        <a:p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f(x)=x</a:t>
                          </a:r>
                          <a:r>
                            <a:rPr lang="en-US" sz="28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16x</a:t>
                          </a:r>
                          <a:r>
                            <a:rPr lang="en-US" sz="28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8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645858"/>
                  </p:ext>
                </p:extLst>
              </p:nvPr>
            </p:nvGraphicFramePr>
            <p:xfrm>
              <a:off x="107505" y="404664"/>
              <a:ext cx="8928990" cy="59220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0"/>
                    <a:gridCol w="2976330"/>
                    <a:gridCol w="297633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rgbClr val="7030A0"/>
                              </a:solidFill>
                            </a:rPr>
                            <a:t>банк</a:t>
                          </a:r>
                        </a:p>
                      </a:txBody>
                      <a:tcPr/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Решите уравнение 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800" b="1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</a:t>
                          </a:r>
                          <a:r>
                            <a:rPr lang="en-US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=0, 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если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13918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5" t="-66228" r="-200205" b="-27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05" t="-66228" r="-100205" b="-27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205" t="-66228" r="-205" b="-274561"/>
                          </a:stretch>
                        </a:blipFill>
                      </a:tcPr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Составьте</a:t>
                          </a:r>
                          <a:r>
                            <a:rPr lang="ru-RU" sz="2800" b="1" baseline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и р</a:t>
                          </a:r>
                          <a:r>
                            <a:rPr lang="ru-RU" sz="2800" b="1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ешите уравнение</a:t>
                          </a:r>
                          <a:endParaRPr lang="ru-RU" sz="2800" b="1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1983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5" t="-235533" r="-200205" b="-174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05" t="-235533" r="-100205" b="-174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205" t="-235533" r="-205" b="-174619"/>
                          </a:stretch>
                        </a:blipFill>
                      </a:tcPr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b="1" kern="12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Составьте и решите неравенство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4065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5" t="-322944" r="-20020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05" t="-322944" r="-10020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205" t="-322944" r="-205" b="-121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48638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веты многолетники в условиях Сибири семена в Украине, сажен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8" y="1409890"/>
            <a:ext cx="54034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ация Motorola XTR446 Twin, Новосибирск - НГС.ОБЪЯВ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8396"/>
            <a:ext cx="2664296" cy="40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97152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006600"/>
                </a:solidFill>
              </a:rPr>
              <a:t>О=Ю</a:t>
            </a:r>
            <a:endParaRPr lang="ru-RU" sz="100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084" y="-315416"/>
            <a:ext cx="935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9068" y="-186858"/>
            <a:ext cx="2505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’”</a:t>
            </a:r>
            <a:endParaRPr lang="ru-RU" sz="20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066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1190</TotalTime>
  <Words>702</Words>
  <Application>Microsoft Office PowerPoint</Application>
  <PresentationFormat>Экран (4:3)</PresentationFormat>
  <Paragraphs>142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Профиль</vt:lpstr>
      <vt:lpstr>Производная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cp:lastPrinted>1601-01-01T00:00:00Z</cp:lastPrinted>
  <dcterms:created xsi:type="dcterms:W3CDTF">1601-01-01T00:00:00Z</dcterms:created>
  <dcterms:modified xsi:type="dcterms:W3CDTF">2015-03-10T17:06:57Z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