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90" r:id="rId3"/>
    <p:sldId id="291" r:id="rId4"/>
    <p:sldId id="285" r:id="rId5"/>
    <p:sldId id="289" r:id="rId6"/>
    <p:sldId id="260" r:id="rId7"/>
    <p:sldId id="261" r:id="rId8"/>
    <p:sldId id="262" r:id="rId9"/>
    <p:sldId id="274" r:id="rId10"/>
    <p:sldId id="267" r:id="rId11"/>
    <p:sldId id="286" r:id="rId12"/>
    <p:sldId id="282" r:id="rId13"/>
    <p:sldId id="263" r:id="rId14"/>
    <p:sldId id="265" r:id="rId15"/>
    <p:sldId id="266" r:id="rId16"/>
    <p:sldId id="268" r:id="rId17"/>
    <p:sldId id="270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F81EF6C-0A37-4D8E-A4DA-AFF8FEFCBA0B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694EA6-4ABF-4059-95B9-51B049ED75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EF6C-0A37-4D8E-A4DA-AFF8FEFCBA0B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EA6-4ABF-4059-95B9-51B049ED75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EF6C-0A37-4D8E-A4DA-AFF8FEFCBA0B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EA6-4ABF-4059-95B9-51B049ED75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81EF6C-0A37-4D8E-A4DA-AFF8FEFCBA0B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694EA6-4ABF-4059-95B9-51B049ED75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F81EF6C-0A37-4D8E-A4DA-AFF8FEFCBA0B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694EA6-4ABF-4059-95B9-51B049ED75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EF6C-0A37-4D8E-A4DA-AFF8FEFCBA0B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EA6-4ABF-4059-95B9-51B049ED75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EF6C-0A37-4D8E-A4DA-AFF8FEFCBA0B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EA6-4ABF-4059-95B9-51B049ED75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81EF6C-0A37-4D8E-A4DA-AFF8FEFCBA0B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694EA6-4ABF-4059-95B9-51B049ED75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EF6C-0A37-4D8E-A4DA-AFF8FEFCBA0B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4EA6-4ABF-4059-95B9-51B049ED75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81EF6C-0A37-4D8E-A4DA-AFF8FEFCBA0B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694EA6-4ABF-4059-95B9-51B049ED75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81EF6C-0A37-4D8E-A4DA-AFF8FEFCBA0B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694EA6-4ABF-4059-95B9-51B049ED75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81EF6C-0A37-4D8E-A4DA-AFF8FEFCBA0B}" type="datetimeFigureOut">
              <a:rPr lang="ru-RU" smtClean="0"/>
              <a:pPr/>
              <a:t>27.01.2015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694EA6-4ABF-4059-95B9-51B049ED75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0;&#1089;&#1082;%20&#1087;&#1086;%20&#1082;&#1091;&#1088;&#1089;&#1072;&#1084;\&#1053;&#1086;&#1074;&#1072;&#1103;%20&#1087;&#1072;&#1087;&#1082;&#1072;\&#1057;&#1074;&#1086;&#1073;&#1086;&#1076;&#1072;%20&#1080;%20&#1084;&#1086;&#1088;&#1072;&#1083;&#1100;&#1085;&#1099;&#1081;%20&#1074;&#1099;&#1073;&#1086;&#1088;\igor_talkov_-_chistye_prudy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87;&#1077;&#1076;&#1089;&#1086;&#1074;&#1077;&#1090;\Dzheyms_Last_-_Odinokiy_pastuh_%5bmusic_ardor_ru%5d.mp3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71670" y="4357694"/>
            <a:ext cx="6215106" cy="523220"/>
          </a:xfrm>
          <a:prstGeom prst="rect">
            <a:avLst/>
          </a:prstGeom>
          <a:effectLst>
            <a:outerShdw blurRad="50800" dist="25000" dir="5400000" rotWithShape="0">
              <a:srgbClr val="000000">
                <a:alpha val="40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i-main-pic" descr="&amp;Kcy;&amp;acy;&amp;rcy;&amp;tcy;&amp;icy;&amp;ncy;&amp;kcy;&amp;acy; 55 &amp;icy;&amp;zcy; 207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0858" y="155452"/>
            <a:ext cx="4905720" cy="39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143512"/>
            <a:ext cx="7467600" cy="1143000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Мущиль</a:t>
            </a:r>
            <a:r>
              <a:rPr lang="ru-RU" sz="1800" dirty="0" smtClean="0"/>
              <a:t> Ольга  Николаевна   </a:t>
            </a:r>
            <a:br>
              <a:rPr lang="ru-RU" sz="1800" dirty="0" smtClean="0"/>
            </a:br>
            <a:r>
              <a:rPr lang="ru-RU" sz="1800" dirty="0" smtClean="0"/>
              <a:t>248-651-886</a:t>
            </a: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14290"/>
            <a:ext cx="8429684" cy="78581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Творческая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пятиминутка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357298"/>
            <a:ext cx="5000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свобода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Минус 9"/>
          <p:cNvSpPr/>
          <p:nvPr/>
        </p:nvSpPr>
        <p:spPr>
          <a:xfrm>
            <a:off x="2428860" y="1785926"/>
            <a:ext cx="500066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2428860" y="3071810"/>
            <a:ext cx="500066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Минус 11"/>
          <p:cNvSpPr/>
          <p:nvPr/>
        </p:nvSpPr>
        <p:spPr>
          <a:xfrm>
            <a:off x="2428860" y="2428868"/>
            <a:ext cx="500066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Минус 14"/>
          <p:cNvSpPr/>
          <p:nvPr/>
        </p:nvSpPr>
        <p:spPr>
          <a:xfrm>
            <a:off x="2428860" y="5786454"/>
            <a:ext cx="500066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Минус 15"/>
          <p:cNvSpPr/>
          <p:nvPr/>
        </p:nvSpPr>
        <p:spPr>
          <a:xfrm>
            <a:off x="2428860" y="5143512"/>
            <a:ext cx="500066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Минус 16"/>
          <p:cNvSpPr/>
          <p:nvPr/>
        </p:nvSpPr>
        <p:spPr>
          <a:xfrm>
            <a:off x="2428860" y="4429132"/>
            <a:ext cx="500066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Минус 17"/>
          <p:cNvSpPr/>
          <p:nvPr/>
        </p:nvSpPr>
        <p:spPr>
          <a:xfrm>
            <a:off x="2428860" y="3714752"/>
            <a:ext cx="500066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85720" y="0"/>
            <a:ext cx="8858280" cy="135729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Кто чувствует себя счастливым и почему?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  Беседа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2" name="igor_talkov_-_chistye_pru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5214950"/>
            <a:ext cx="428628" cy="295276"/>
          </a:xfrm>
          <a:prstGeom prst="rect">
            <a:avLst/>
          </a:prstGeom>
        </p:spPr>
      </p:pic>
      <p:pic>
        <p:nvPicPr>
          <p:cNvPr id="15" name="Рисунок 14" descr="5905a6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500174"/>
            <a:ext cx="4286280" cy="4817600"/>
          </a:xfrm>
          <a:prstGeom prst="rect">
            <a:avLst/>
          </a:prstGeom>
        </p:spPr>
      </p:pic>
      <p:pic>
        <p:nvPicPr>
          <p:cNvPr id="17" name="Рисунок 16" descr="i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1500174"/>
            <a:ext cx="4786314" cy="4913384"/>
          </a:xfrm>
          <a:prstGeom prst="rect">
            <a:avLst/>
          </a:prstGeom>
        </p:spPr>
      </p:pic>
      <p:pic>
        <p:nvPicPr>
          <p:cNvPr id="19" name="Рисунок 18" descr="71334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71612"/>
            <a:ext cx="5143504" cy="4857807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10" y="1000108"/>
            <a:ext cx="3929090" cy="561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 descr="wan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642918"/>
            <a:ext cx="5357850" cy="3754897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2909829"/>
            <a:ext cx="5376886" cy="394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64291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Работа в группах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Обсуждение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7467600" cy="487375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Что значит быть свободным?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 Для чего нужна свобода?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 Всегда ли хорошо, когда у тебя есть свобода?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1610421.jpg"/>
          <p:cNvPicPr>
            <a:picLocks noChangeAspect="1"/>
          </p:cNvPicPr>
          <p:nvPr/>
        </p:nvPicPr>
        <p:blipFill>
          <a:blip r:embed="rId3" cstate="email"/>
          <a:srcRect t="-6172"/>
          <a:stretch>
            <a:fillRect/>
          </a:stretch>
        </p:blipFill>
        <p:spPr>
          <a:xfrm>
            <a:off x="642910" y="428604"/>
            <a:ext cx="7266684" cy="4915664"/>
          </a:xfrm>
          <a:prstGeom prst="rect">
            <a:avLst/>
          </a:prstGeom>
        </p:spPr>
      </p:pic>
      <p:pic>
        <p:nvPicPr>
          <p:cNvPr id="4" name="Dzheyms_Last_-_Odinokiy_pastuh_[music_ardor_ru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00958" y="4857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Вопросы по тексту восточной притчи: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Какие 2 пути выбора стояли перед учеником? Оцените их.</a:t>
            </a:r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6690083" y="4239876"/>
            <a:ext cx="785818" cy="3307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571472" y="5500698"/>
            <a:ext cx="3357586" cy="714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6248" y="4786322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467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7467600" cy="48737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Человек всегда может сделать выбор.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Выбор, направленный во благо другому – это и есть </a:t>
            </a:r>
            <a:r>
              <a:rPr lang="ru-RU" sz="3600" b="1" i="1" dirty="0" smtClean="0">
                <a:solidFill>
                  <a:srgbClr val="002060"/>
                </a:solidFill>
              </a:rPr>
              <a:t>«</a:t>
            </a:r>
            <a:r>
              <a:rPr lang="ru-RU" sz="3600" b="1" i="1" dirty="0">
                <a:solidFill>
                  <a:srgbClr val="002060"/>
                </a:solidFill>
              </a:rPr>
              <a:t>м</a:t>
            </a:r>
            <a:r>
              <a:rPr lang="ru-RU" sz="3600" b="1" i="1" dirty="0" smtClean="0">
                <a:solidFill>
                  <a:srgbClr val="002060"/>
                </a:solidFill>
              </a:rPr>
              <a:t>оральный выбор</a:t>
            </a:r>
            <a:r>
              <a:rPr lang="ru-RU" sz="3600" b="1" dirty="0" smtClean="0">
                <a:solidFill>
                  <a:srgbClr val="002060"/>
                </a:solidFill>
              </a:rPr>
              <a:t>».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Signpost_big.jpg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7950" y="3714728"/>
            <a:ext cx="2516166" cy="314327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65" y="139656"/>
            <a:ext cx="4449413" cy="59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4" descr="Narrow horizontal"/>
          <p:cNvSpPr txBox="1">
            <a:spLocks noChangeArrowheads="1"/>
          </p:cNvSpPr>
          <p:nvPr/>
        </p:nvSpPr>
        <p:spPr bwMode="auto">
          <a:xfrm>
            <a:off x="3362325" y="6864350"/>
            <a:ext cx="3611563" cy="3371850"/>
          </a:xfrm>
          <a:prstGeom prst="rect">
            <a:avLst/>
          </a:prstGeom>
          <a:pattFill prst="narHorz">
            <a:fgClr>
              <a:srgbClr val="E6EED5"/>
            </a:fgClr>
            <a:bgClr>
              <a:srgbClr val="FFFFFF"/>
            </a:bgClr>
          </a:pattFill>
          <a:ln w="76200" cmpd="thickThin">
            <a:noFill/>
            <a:miter lim="800000"/>
            <a:headEnd/>
            <a:tailEnd/>
          </a:ln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Это интересно!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Более ста лет назад народ Франции преподнес статую в дар американскому народу в знак дружбы, сложившейся в годы американской революции. За эти годы статуя Свободы стала не только воплощением дружбы двух народов, но и символом свободы и демократии.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Посетители проходят 356 ступеней до короны статуи свободы или 192 ступени до вершины пьедестала. В короне расположено 25 окон, которые символизируют земные драгоценные камни и небесные лучи, освещающие мир. Семь лучей на короне статуи символизируют семь морей и семь континентов.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1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572000" y="457200"/>
            <a:ext cx="400052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01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1886 г. в США был установлена одна из самых знаменитых скульптур в США и в мире, часто называемая «символом свободы и демократии», «Леди Свобода».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7857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   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800225" y="1905000"/>
            <a:ext cx="4076700" cy="472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8064A2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3" descr="Белый мрамор"/>
          <p:cNvSpPr>
            <a:spLocks noChangeArrowheads="1"/>
          </p:cNvSpPr>
          <p:nvPr/>
        </p:nvSpPr>
        <p:spPr bwMode="auto">
          <a:xfrm>
            <a:off x="3114675" y="5057775"/>
            <a:ext cx="1495425" cy="885825"/>
          </a:xfrm>
          <a:prstGeom prst="flowChartMagneticDisk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781300" y="5591175"/>
            <a:ext cx="2133600" cy="59055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Белый мрамор"/>
          <p:cNvSpPr>
            <a:spLocks noChangeArrowheads="1"/>
          </p:cNvSpPr>
          <p:nvPr/>
        </p:nvSpPr>
        <p:spPr bwMode="auto">
          <a:xfrm>
            <a:off x="2533650" y="5943600"/>
            <a:ext cx="2638425" cy="514350"/>
          </a:xfrm>
          <a:prstGeom prst="flowChartMagneticDisk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1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85720" y="785794"/>
            <a:ext cx="81439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1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 как бы ты изобразил статую Свободы? </a:t>
            </a:r>
          </a:p>
          <a:p>
            <a:pPr marL="0" marR="0" lvl="0" indent="401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Какими символами наделил свою скульптуру?</a:t>
            </a:r>
          </a:p>
          <a:p>
            <a:pPr marL="0" marR="0" lvl="0" indent="401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Попробуй нарисовать эскиз памятника.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643206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Свобода и моральный выбор человека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715016"/>
            <a:ext cx="6215106" cy="523220"/>
          </a:xfrm>
          <a:prstGeom prst="rect">
            <a:avLst/>
          </a:prstGeom>
          <a:effectLst>
            <a:outerShdw blurRad="50800" dist="25000" dir="5400000" rotWithShape="0">
              <a:srgbClr val="000000">
                <a:alpha val="40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828836"/>
            <a:ext cx="73581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Задачи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- </a:t>
            </a:r>
            <a:r>
              <a:rPr lang="ru-RU" sz="3600" b="1" dirty="0" smtClean="0"/>
              <a:t>понять, что такое свобода</a:t>
            </a:r>
            <a:br>
              <a:rPr lang="ru-RU" sz="3600" b="1" dirty="0" smtClean="0"/>
            </a:br>
            <a:r>
              <a:rPr lang="ru-RU" sz="3600" b="1" dirty="0" smtClean="0"/>
              <a:t>- какой выбор - моральный</a:t>
            </a:r>
            <a:endParaRPr lang="ru-RU" sz="2800" b="1" dirty="0"/>
          </a:p>
        </p:txBody>
      </p:sp>
      <p:pic>
        <p:nvPicPr>
          <p:cNvPr id="6" name="Picture 4" descr="5522669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7715336" cy="63579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857232"/>
          <a:ext cx="7643866" cy="4572032"/>
        </p:xfrm>
        <a:graphic>
          <a:graphicData uri="http://schemas.openxmlformats.org/drawingml/2006/table">
            <a:tbl>
              <a:tblPr/>
              <a:tblGrid>
                <a:gridCol w="7643866"/>
              </a:tblGrid>
              <a:tr h="4572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Ползти. Идти. Бежать. Лететь. 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Стремиться. Верить и хотеть... </a:t>
                      </a:r>
                      <a:br>
                        <a:rPr lang="ru-RU" sz="32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32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Забыть. Устать. Застыть. Стоять.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Хандрить. Поддаться. Угасать... 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Два выбора. И две судьбы. </a:t>
                      </a:r>
                      <a:br>
                        <a:rPr lang="ru-RU" sz="32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3200" b="1" i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Ну, а итог решаешь ты... 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Татьяна Ярошевич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643206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Свобода и моральный выбор человека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4357694"/>
            <a:ext cx="6215106" cy="523220"/>
          </a:xfrm>
          <a:prstGeom prst="rect">
            <a:avLst/>
          </a:prstGeom>
          <a:effectLst>
            <a:outerShdw blurRad="50800" dist="25000" dir="5400000" rotWithShape="0">
              <a:srgbClr val="000000">
                <a:alpha val="40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86000" y="1285860"/>
            <a:ext cx="6172200" cy="250033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§"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u="sng" dirty="0" smtClean="0">
                <a:solidFill>
                  <a:schemeClr val="tx1"/>
                </a:solidFill>
              </a:rPr>
              <a:t>Задачи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- понять, что такое свобода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- какой выбор - моральный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3286124"/>
            <a:ext cx="6172200" cy="3088798"/>
          </a:xfrm>
        </p:spPr>
        <p:txBody>
          <a:bodyPr>
            <a:normAutofit/>
          </a:bodyPr>
          <a:lstStyle/>
          <a:p>
            <a:pPr marL="342900" indent="-342900" algn="ctr"/>
            <a:endParaRPr lang="ru-RU" sz="3200" dirty="0" smtClean="0">
              <a:solidFill>
                <a:srgbClr val="0070C0"/>
              </a:solidFill>
            </a:endParaRPr>
          </a:p>
          <a:p>
            <a:pPr marL="342900" indent="-342900" algn="ctr"/>
            <a:endParaRPr lang="ru-RU" sz="3200" dirty="0" smtClean="0">
              <a:solidFill>
                <a:srgbClr val="0070C0"/>
              </a:solidFill>
            </a:endParaRPr>
          </a:p>
          <a:p>
            <a:pPr marL="342900" indent="-342900" algn="ctr"/>
            <a:r>
              <a:rPr lang="ru-RU" sz="3200" dirty="0" smtClean="0">
                <a:solidFill>
                  <a:srgbClr val="0070C0"/>
                </a:solidFill>
              </a:rPr>
              <a:t>Как будем решать эти задачи?</a:t>
            </a:r>
          </a:p>
          <a:p>
            <a:pPr marL="342900" indent="-342900"/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6741051" cy="506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5776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3800" b="1" dirty="0" smtClean="0">
                <a:solidFill>
                  <a:srgbClr val="FF0000"/>
                </a:solidFill>
              </a:rPr>
              <a:t>свобода</a:t>
            </a: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endParaRPr lang="ru-RU" sz="6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лнце 12"/>
          <p:cNvSpPr/>
          <p:nvPr/>
        </p:nvSpPr>
        <p:spPr>
          <a:xfrm>
            <a:off x="1571604" y="1000108"/>
            <a:ext cx="5286412" cy="464347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857356" y="928670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выбор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3636" y="100010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уважение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9422" y="2928934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</a:t>
            </a:r>
            <a:r>
              <a:rPr lang="ru-RU" sz="2800" b="1" dirty="0" smtClean="0">
                <a:solidFill>
                  <a:srgbClr val="002060"/>
                </a:solidFill>
              </a:rPr>
              <a:t>каникулы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5074" y="5000636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птицы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1934" y="5857892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небо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38" y="5429264"/>
            <a:ext cx="1433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простор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3286124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ветер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50" y="0"/>
            <a:ext cx="8929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Проверка и дополнение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4612" y="2928934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свобода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3372" y="642918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жизнь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158" y="2000240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счастье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ксош№1.WINXPOLP\Рабочий стол\1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857496"/>
            <a:ext cx="1785950" cy="25003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500174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в группе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5"/>
          <p:cNvSpPr txBox="1">
            <a:spLocks/>
          </p:cNvSpPr>
          <p:nvPr/>
        </p:nvSpPr>
        <p:spPr>
          <a:xfrm>
            <a:off x="0" y="0"/>
            <a:ext cx="8686800" cy="488315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Свобода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это отсутствие ограничений и стеснений в чём-либо, возможность делать всё, что не наносит вреда другому.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"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Свобода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 -  это возможность проявления своей воли на основе осознания законов природы и общества.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Свобода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состояние того, кто не находится в заключении, в неволе.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4357694"/>
            <a:ext cx="323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Толковый словарь Ожегова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14351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Свобода -</a:t>
            </a:r>
            <a:r>
              <a:rPr lang="ru-RU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способность человека действовать в соответствии со своими интересами и целями, осуществлять выбор. 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6488668"/>
            <a:ext cx="4469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Большой Энциклопедический словарь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1534</TotalTime>
  <Words>314</Words>
  <Application>Microsoft Office PowerPoint</Application>
  <PresentationFormat>Экран (4:3)</PresentationFormat>
  <Paragraphs>61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Мущиль Ольга  Николаевна    248-651-886</vt:lpstr>
      <vt:lpstr>Слайд 2</vt:lpstr>
      <vt:lpstr>Свобода и моральный выбор человека</vt:lpstr>
      <vt:lpstr>             Задачи  - понять, что такое свобода - какой выбор - моральный </vt:lpstr>
      <vt:lpstr>Слайд 5</vt:lpstr>
      <vt:lpstr>  свобода </vt:lpstr>
      <vt:lpstr>Слайд 7</vt:lpstr>
      <vt:lpstr>Слайд 8</vt:lpstr>
      <vt:lpstr>Слайд 9</vt:lpstr>
      <vt:lpstr>Творческая пятиминутка</vt:lpstr>
      <vt:lpstr>Слайд 11</vt:lpstr>
      <vt:lpstr>Работа в группах Обсуждение</vt:lpstr>
      <vt:lpstr> </vt:lpstr>
      <vt:lpstr>Вопросы по тексту восточной притчи:</vt:lpstr>
      <vt:lpstr>Вывод</vt:lpstr>
      <vt:lpstr>Слайд 16</vt:lpstr>
      <vt:lpstr>       Домашнее задание</vt:lpstr>
      <vt:lpstr>Свобода и моральный выбор человека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Свобода и ответственность.</dc:title>
  <dc:creator>ксош№1</dc:creator>
  <cp:lastModifiedBy>Ольга</cp:lastModifiedBy>
  <cp:revision>179</cp:revision>
  <dcterms:created xsi:type="dcterms:W3CDTF">2010-03-24T05:33:57Z</dcterms:created>
  <dcterms:modified xsi:type="dcterms:W3CDTF">2015-01-27T05:18:28Z</dcterms:modified>
</cp:coreProperties>
</file>