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7" r:id="rId3"/>
    <p:sldId id="268" r:id="rId4"/>
    <p:sldId id="256" r:id="rId5"/>
    <p:sldId id="26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7EA66-A69D-4C45-9EF6-EFF1269FBBAF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C2202-879C-4CC8-A35F-5A103B66B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Урок обучения грамоте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solidFill>
                  <a:srgbClr val="7030A0"/>
                </a:solidFill>
              </a:rPr>
              <a:t>"</a:t>
            </a:r>
            <a:r>
              <a:rPr lang="ru-RU" sz="4800" b="1" dirty="0" smtClean="0">
                <a:solidFill>
                  <a:srgbClr val="7030A0"/>
                </a:solidFill>
              </a:rPr>
              <a:t>Звуки [</a:t>
            </a:r>
            <a:r>
              <a:rPr lang="ru-RU" sz="4800" b="1" dirty="0" err="1" smtClean="0">
                <a:solidFill>
                  <a:srgbClr val="7030A0"/>
                </a:solidFill>
              </a:rPr>
              <a:t>н</a:t>
            </a:r>
            <a:r>
              <a:rPr lang="ru-RU" sz="4800" b="1" dirty="0" smtClean="0">
                <a:solidFill>
                  <a:srgbClr val="7030A0"/>
                </a:solidFill>
              </a:rPr>
              <a:t>], </a:t>
            </a:r>
            <a:r>
              <a:rPr lang="ru-RU" sz="4800" b="1" dirty="0" smtClean="0">
                <a:solidFill>
                  <a:srgbClr val="7030A0"/>
                </a:solidFill>
              </a:rPr>
              <a:t>[</a:t>
            </a:r>
            <a:r>
              <a:rPr lang="ru-RU" sz="4800" b="1" dirty="0" err="1" smtClean="0">
                <a:solidFill>
                  <a:srgbClr val="7030A0"/>
                </a:solidFill>
              </a:rPr>
              <a:t>н</a:t>
            </a:r>
            <a:r>
              <a:rPr lang="ru-RU" sz="4800" b="1" dirty="0" smtClean="0">
                <a:solidFill>
                  <a:srgbClr val="7030A0"/>
                </a:solidFill>
              </a:rPr>
              <a:t>'] и буква </a:t>
            </a:r>
            <a:r>
              <a:rPr lang="ru-RU" sz="4800" b="1" dirty="0" smtClean="0">
                <a:solidFill>
                  <a:srgbClr val="7030A0"/>
                </a:solidFill>
              </a:rPr>
              <a:t>Н, </a:t>
            </a:r>
            <a:r>
              <a:rPr lang="ru-RU" sz="4800" b="1" dirty="0" err="1" smtClean="0">
                <a:solidFill>
                  <a:srgbClr val="7030A0"/>
                </a:solidFill>
              </a:rPr>
              <a:t>н</a:t>
            </a:r>
            <a:r>
              <a:rPr lang="ru-RU" sz="4800" b="1" dirty="0" smtClean="0">
                <a:solidFill>
                  <a:srgbClr val="7030A0"/>
                </a:solidFill>
              </a:rPr>
              <a:t>"</a:t>
            </a: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4143404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Подготовила </a:t>
            </a:r>
            <a:r>
              <a:rPr lang="ru-RU" sz="2400" dirty="0" smtClean="0">
                <a:solidFill>
                  <a:srgbClr val="002060"/>
                </a:solidFill>
              </a:rPr>
              <a:t>учитель начальных классов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МБОУ </a:t>
            </a:r>
            <a:r>
              <a:rPr lang="ru-RU" sz="2400" dirty="0" smtClean="0">
                <a:solidFill>
                  <a:srgbClr val="002060"/>
                </a:solidFill>
              </a:rPr>
              <a:t>СОШ №18 </a:t>
            </a:r>
            <a:r>
              <a:rPr lang="ru-RU" sz="2400" dirty="0" smtClean="0">
                <a:solidFill>
                  <a:srgbClr val="002060"/>
                </a:solidFill>
              </a:rPr>
              <a:t>г.Кирова </a:t>
            </a:r>
          </a:p>
          <a:p>
            <a:pPr algn="r"/>
            <a:r>
              <a:rPr lang="ru-RU" sz="2400" dirty="0" err="1" smtClean="0">
                <a:solidFill>
                  <a:srgbClr val="002060"/>
                </a:solidFill>
              </a:rPr>
              <a:t>Коротаева</a:t>
            </a:r>
            <a:r>
              <a:rPr lang="ru-RU" sz="2400" dirty="0" smtClean="0">
                <a:solidFill>
                  <a:srgbClr val="002060"/>
                </a:solidFill>
              </a:rPr>
              <a:t> Е.Н.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Незнайка\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Незнайка\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Незнайка\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1" t="21419" r="20451" b="17686"/>
          <a:stretch>
            <a:fillRect/>
          </a:stretch>
        </p:blipFill>
        <p:spPr bwMode="auto">
          <a:xfrm>
            <a:off x="142844" y="214290"/>
            <a:ext cx="8786873" cy="6383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358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7030A0"/>
                </a:solidFill>
              </a:rPr>
              <a:t>Пилюлькин</a:t>
            </a:r>
            <a:r>
              <a:rPr lang="ru-RU" sz="5400" b="1" dirty="0" smtClean="0">
                <a:solidFill>
                  <a:srgbClr val="7030A0"/>
                </a:solidFill>
              </a:rPr>
              <a:t> – доктор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Винтик – механик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Цветик – поэт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Тюбик – художник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Пулька – охотник</a:t>
            </a:r>
          </a:p>
          <a:p>
            <a:pPr algn="ctr"/>
            <a:r>
              <a:rPr lang="ru-RU" sz="5400" b="1" dirty="0" err="1" smtClean="0">
                <a:solidFill>
                  <a:srgbClr val="7030A0"/>
                </a:solidFill>
              </a:rPr>
              <a:t>Гусля</a:t>
            </a:r>
            <a:r>
              <a:rPr lang="ru-RU" sz="5400" b="1" dirty="0" smtClean="0">
                <a:solidFill>
                  <a:srgbClr val="7030A0"/>
                </a:solidFill>
              </a:rPr>
              <a:t> - музыкант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69294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механик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художник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охотник</a:t>
            </a:r>
          </a:p>
          <a:p>
            <a:pPr algn="ctr"/>
            <a:r>
              <a:rPr lang="ru-RU" sz="7200" b="1" dirty="0" smtClean="0">
                <a:solidFill>
                  <a:srgbClr val="7030A0"/>
                </a:solidFill>
              </a:rPr>
              <a:t>музыкант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857760"/>
            <a:ext cx="3929090" cy="1428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1571612"/>
            <a:ext cx="3929090" cy="1428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2643182"/>
            <a:ext cx="3929090" cy="1428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3714752"/>
            <a:ext cx="3929090" cy="1428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Коро</a:t>
            </a:r>
            <a:r>
              <a:rPr lang="ru-RU" sz="4800" b="1" dirty="0" smtClean="0">
                <a:solidFill>
                  <a:srgbClr val="7030A0"/>
                </a:solidFill>
              </a:rPr>
              <a:t>   </a:t>
            </a:r>
            <a:r>
              <a:rPr lang="ru-RU" sz="4800" b="1" dirty="0" err="1" smtClean="0">
                <a:solidFill>
                  <a:srgbClr val="7030A0"/>
                </a:solidFill>
              </a:rPr>
              <a:t>ышки</a:t>
            </a:r>
            <a:r>
              <a:rPr lang="ru-RU" sz="4800" b="1" dirty="0" smtClean="0">
                <a:solidFill>
                  <a:srgbClr val="7030A0"/>
                </a:solidFill>
              </a:rPr>
              <a:t> жили в</a:t>
            </a:r>
          </a:p>
          <a:p>
            <a:pPr algn="ctr"/>
            <a:r>
              <a:rPr lang="ru-RU" sz="4800" b="1" dirty="0" err="1" smtClean="0">
                <a:solidFill>
                  <a:srgbClr val="7030A0"/>
                </a:solidFill>
              </a:rPr>
              <a:t>ска</a:t>
            </a:r>
            <a:r>
              <a:rPr lang="ru-RU" sz="4800" b="1" dirty="0" smtClean="0">
                <a:solidFill>
                  <a:srgbClr val="7030A0"/>
                </a:solidFill>
              </a:rPr>
              <a:t>   очном городе. В городе у них было о   </a:t>
            </a:r>
            <a:r>
              <a:rPr lang="ru-RU" sz="4800" b="1" dirty="0" err="1" smtClean="0">
                <a:solidFill>
                  <a:srgbClr val="7030A0"/>
                </a:solidFill>
              </a:rPr>
              <a:t>ень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кра</a:t>
            </a:r>
            <a:r>
              <a:rPr lang="ru-RU" sz="4800" b="1" dirty="0" smtClean="0">
                <a:solidFill>
                  <a:srgbClr val="7030A0"/>
                </a:solidFill>
              </a:rPr>
              <a:t>   </a:t>
            </a:r>
            <a:r>
              <a:rPr lang="ru-RU" sz="4800" b="1" dirty="0" err="1" smtClean="0">
                <a:solidFill>
                  <a:srgbClr val="7030A0"/>
                </a:solidFill>
              </a:rPr>
              <a:t>иво</a:t>
            </a:r>
            <a:r>
              <a:rPr lang="ru-RU" sz="4800" b="1" dirty="0" smtClean="0">
                <a:solidFill>
                  <a:srgbClr val="7030A0"/>
                </a:solidFill>
              </a:rPr>
              <a:t>. Около </a:t>
            </a:r>
            <a:r>
              <a:rPr lang="ru-RU" sz="4800" b="1" dirty="0" err="1" smtClean="0">
                <a:solidFill>
                  <a:srgbClr val="7030A0"/>
                </a:solidFill>
              </a:rPr>
              <a:t>ка</a:t>
            </a:r>
            <a:r>
              <a:rPr lang="ru-RU" sz="4800" b="1" dirty="0" smtClean="0">
                <a:solidFill>
                  <a:srgbClr val="7030A0"/>
                </a:solidFill>
              </a:rPr>
              <a:t>   </a:t>
            </a:r>
            <a:r>
              <a:rPr lang="ru-RU" sz="4800" b="1" dirty="0" err="1" smtClean="0">
                <a:solidFill>
                  <a:srgbClr val="7030A0"/>
                </a:solidFill>
              </a:rPr>
              <a:t>дого</a:t>
            </a:r>
            <a:r>
              <a:rPr lang="ru-RU" sz="4800" b="1" dirty="0" smtClean="0">
                <a:solidFill>
                  <a:srgbClr val="7030A0"/>
                </a:solidFill>
              </a:rPr>
              <a:t> дома росли цветы. Улицы на   </a:t>
            </a:r>
            <a:r>
              <a:rPr lang="ru-RU" sz="4800" b="1" dirty="0" err="1" smtClean="0">
                <a:solidFill>
                  <a:srgbClr val="7030A0"/>
                </a:solidFill>
              </a:rPr>
              <a:t>ывались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именами цветов. А сам город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на   </a:t>
            </a:r>
            <a:r>
              <a:rPr lang="ru-RU" sz="4800" b="1" dirty="0" err="1" smtClean="0">
                <a:solidFill>
                  <a:srgbClr val="7030A0"/>
                </a:solidFill>
              </a:rPr>
              <a:t>ывался</a:t>
            </a:r>
            <a:r>
              <a:rPr lang="ru-RU" sz="4800" b="1" dirty="0" smtClean="0">
                <a:solidFill>
                  <a:srgbClr val="7030A0"/>
                </a:solidFill>
              </a:rPr>
              <a:t> … городом.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заказать букет из гвоздик срочная доставка химки- в междун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85794"/>
            <a:ext cx="421552" cy="422396"/>
          </a:xfrm>
          <a:prstGeom prst="rect">
            <a:avLst/>
          </a:prstGeom>
          <a:noFill/>
        </p:spPr>
      </p:pic>
      <p:pic>
        <p:nvPicPr>
          <p:cNvPr id="4" name="Picture 2" descr="заказать букет из гвоздик срочная доставка химки- в междун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421552" cy="422396"/>
          </a:xfrm>
          <a:prstGeom prst="rect">
            <a:avLst/>
          </a:prstGeom>
          <a:noFill/>
        </p:spPr>
      </p:pic>
      <p:pic>
        <p:nvPicPr>
          <p:cNvPr id="5" name="Picture 2" descr="заказать букет из гвоздик срочная доставка химки- в междун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421552" cy="422396"/>
          </a:xfrm>
          <a:prstGeom prst="rect">
            <a:avLst/>
          </a:prstGeom>
          <a:noFill/>
        </p:spPr>
      </p:pic>
      <p:pic>
        <p:nvPicPr>
          <p:cNvPr id="6" name="Picture 2" descr="заказать букет из гвоздик срочная доставка химки- в междун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85992"/>
            <a:ext cx="421552" cy="422396"/>
          </a:xfrm>
          <a:prstGeom prst="rect">
            <a:avLst/>
          </a:prstGeom>
          <a:noFill/>
        </p:spPr>
      </p:pic>
      <p:pic>
        <p:nvPicPr>
          <p:cNvPr id="7" name="Picture 2" descr="заказать букет из гвоздик срочная доставка химки- в междун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000372"/>
            <a:ext cx="421552" cy="422396"/>
          </a:xfrm>
          <a:prstGeom prst="rect">
            <a:avLst/>
          </a:prstGeom>
          <a:noFill/>
        </p:spPr>
      </p:pic>
      <p:pic>
        <p:nvPicPr>
          <p:cNvPr id="8" name="Picture 2" descr="заказать букет из гвоздик срочная доставка химки- в междун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14752"/>
            <a:ext cx="421552" cy="422396"/>
          </a:xfrm>
          <a:prstGeom prst="rect">
            <a:avLst/>
          </a:prstGeom>
          <a:noFill/>
        </p:spPr>
      </p:pic>
      <p:pic>
        <p:nvPicPr>
          <p:cNvPr id="9" name="Picture 2" descr="заказать букет из гвоздик срочная доставка химки- в междуна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214950"/>
            <a:ext cx="421552" cy="42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Подведём итог…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Мне всё удалось!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У меня были проблемы. </a:t>
            </a:r>
          </a:p>
          <a:p>
            <a:pPr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У меня ничего не получилось…</a:t>
            </a:r>
          </a:p>
        </p:txBody>
      </p:sp>
      <p:pic>
        <p:nvPicPr>
          <p:cNvPr id="8" name="Рисунок 7" descr="же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85860"/>
            <a:ext cx="1634039" cy="1567279"/>
          </a:xfrm>
          <a:prstGeom prst="rect">
            <a:avLst/>
          </a:prstGeom>
        </p:spPr>
      </p:pic>
      <p:pic>
        <p:nvPicPr>
          <p:cNvPr id="9" name="Рисунок 8" descr="кр.jpg"/>
          <p:cNvPicPr>
            <a:picLocks noChangeAspect="1"/>
          </p:cNvPicPr>
          <p:nvPr/>
        </p:nvPicPr>
        <p:blipFill>
          <a:blip r:embed="rId3" cstate="print"/>
          <a:srcRect l="14076" r="15543"/>
          <a:stretch>
            <a:fillRect/>
          </a:stretch>
        </p:blipFill>
        <p:spPr>
          <a:xfrm>
            <a:off x="6786578" y="2857496"/>
            <a:ext cx="1428760" cy="1441324"/>
          </a:xfrm>
          <a:prstGeom prst="rect">
            <a:avLst/>
          </a:prstGeom>
        </p:spPr>
      </p:pic>
      <p:pic>
        <p:nvPicPr>
          <p:cNvPr id="10" name="Рисунок 9" descr="син.png"/>
          <p:cNvPicPr>
            <a:picLocks noChangeAspect="1"/>
          </p:cNvPicPr>
          <p:nvPr/>
        </p:nvPicPr>
        <p:blipFill>
          <a:blip r:embed="rId4" cstate="print"/>
          <a:srcRect l="16667" r="16665" b="16667"/>
          <a:stretch>
            <a:fillRect/>
          </a:stretch>
        </p:blipFill>
        <p:spPr>
          <a:xfrm>
            <a:off x="7786710" y="4572008"/>
            <a:ext cx="1143008" cy="10715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44" y="0"/>
            <a:ext cx="70957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u="sng" dirty="0" smtClean="0">
                <a:solidFill>
                  <a:srgbClr val="7030A0"/>
                </a:solidFill>
              </a:rPr>
              <a:t>Н</a:t>
            </a:r>
            <a:r>
              <a:rPr lang="ru-RU" sz="9600" b="1" dirty="0" smtClean="0">
                <a:solidFill>
                  <a:srgbClr val="7030A0"/>
                </a:solidFill>
              </a:rPr>
              <a:t>иколай</a:t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u="sng" dirty="0" smtClean="0">
                <a:solidFill>
                  <a:srgbClr val="7030A0"/>
                </a:solidFill>
              </a:rPr>
              <a:t>Н</a:t>
            </a:r>
            <a:r>
              <a:rPr lang="ru-RU" sz="9600" b="1" dirty="0" smtClean="0">
                <a:solidFill>
                  <a:srgbClr val="7030A0"/>
                </a:solidFill>
              </a:rPr>
              <a:t>осов</a:t>
            </a:r>
            <a:endParaRPr lang="ru-RU" sz="9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7030A0"/>
                </a:solidFill>
              </a:rPr>
              <a:t>Тема: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Звуки [</a:t>
            </a:r>
            <a:r>
              <a:rPr lang="ru-RU" b="1" dirty="0" err="1" smtClean="0">
                <a:solidFill>
                  <a:srgbClr val="7030A0"/>
                </a:solidFill>
              </a:rPr>
              <a:t>н</a:t>
            </a:r>
            <a:r>
              <a:rPr lang="ru-RU" b="1" dirty="0" smtClean="0">
                <a:solidFill>
                  <a:srgbClr val="7030A0"/>
                </a:solidFill>
              </a:rPr>
              <a:t>], [</a:t>
            </a:r>
            <a:r>
              <a:rPr lang="ru-RU" b="1" dirty="0" err="1" smtClean="0">
                <a:solidFill>
                  <a:srgbClr val="7030A0"/>
                </a:solidFill>
              </a:rPr>
              <a:t>н</a:t>
            </a:r>
            <a:r>
              <a:rPr lang="ru-RU" b="1" dirty="0" smtClean="0">
                <a:solidFill>
                  <a:srgbClr val="7030A0"/>
                </a:solidFill>
              </a:rPr>
              <a:t>'] и буква Н, </a:t>
            </a:r>
            <a:r>
              <a:rPr lang="ru-RU" b="1" dirty="0" err="1" smtClean="0">
                <a:solidFill>
                  <a:srgbClr val="7030A0"/>
                </a:solidFill>
              </a:rPr>
              <a:t>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u="sng" dirty="0" smtClean="0">
                <a:solidFill>
                  <a:srgbClr val="7030A0"/>
                </a:solidFill>
              </a:rPr>
              <a:t>Цель: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познакомиться …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учиться отличать …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учиться читать …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езнайка\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5975" y="928688"/>
            <a:ext cx="3914785" cy="185737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/>
            </a:r>
            <a:br>
              <a:rPr lang="ru-RU" sz="9600" b="1" dirty="0" smtClean="0">
                <a:solidFill>
                  <a:srgbClr val="002060"/>
                </a:solidFill>
              </a:rPr>
            </a:b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28794" y="3929066"/>
            <a:ext cx="500066" cy="4286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71736" y="2143116"/>
            <a:ext cx="50006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857232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</a:rPr>
              <a:t>Носов</a:t>
            </a:r>
            <a:endParaRPr lang="ru-RU" sz="9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2643182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Николай</a:t>
            </a:r>
            <a:endParaRPr lang="ru-RU" sz="9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езнайка\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Незнайка\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езнайка\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Незнайка\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121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 обучения грамоте  "Звуки [н], [н'] и буква Н, н" </vt:lpstr>
      <vt:lpstr>Николай Носов</vt:lpstr>
      <vt:lpstr>Тема: Звуки [н], [н'] и буква Н, н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Подведём итог…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Евгений Коротаев</cp:lastModifiedBy>
  <cp:revision>25</cp:revision>
  <dcterms:created xsi:type="dcterms:W3CDTF">2014-09-23T18:57:33Z</dcterms:created>
  <dcterms:modified xsi:type="dcterms:W3CDTF">2015-03-13T22:51:15Z</dcterms:modified>
</cp:coreProperties>
</file>