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handoutMasterIdLst>
    <p:handoutMasterId r:id="rId2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6" r:id="rId14"/>
    <p:sldId id="271" r:id="rId15"/>
    <p:sldId id="273" r:id="rId16"/>
    <p:sldId id="272" r:id="rId17"/>
    <p:sldId id="274" r:id="rId18"/>
    <p:sldId id="277" r:id="rId19"/>
    <p:sldId id="278" r:id="rId20"/>
    <p:sldId id="279" r:id="rId21"/>
    <p:sldId id="280" r:id="rId22"/>
    <p:sldId id="281" r:id="rId23"/>
    <p:sldId id="282" r:id="rId24"/>
    <p:sldId id="275" r:id="rId25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786DC638-E9F1-4D82-8DE6-D17FD4FC9522}" type="datetimeFigureOut">
              <a:rPr lang="ru-RU" smtClean="0"/>
              <a:t>15.03.2015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02042BB7-8A3C-4A2F-B930-24F5B3E32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303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15.03.2015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15.03.2015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15.03.2015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15.03.2015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5013176"/>
            <a:ext cx="8305800" cy="1440160"/>
          </a:xfrm>
        </p:spPr>
        <p:txBody>
          <a:bodyPr/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Педагог дополнительного образования</a:t>
            </a:r>
          </a:p>
          <a:p>
            <a:r>
              <a:rPr lang="ru-RU" sz="2400" b="1" i="1" dirty="0" smtClean="0">
                <a:solidFill>
                  <a:srgbClr val="C00000"/>
                </a:solidFill>
              </a:rPr>
              <a:t>МОУ ДЮЦ г. Волгограда</a:t>
            </a:r>
          </a:p>
          <a:p>
            <a:r>
              <a:rPr lang="ru-RU" sz="2400" b="1" i="1" dirty="0" smtClean="0">
                <a:solidFill>
                  <a:srgbClr val="C00000"/>
                </a:solidFill>
              </a:rPr>
              <a:t>Лихачёва Людмила Евгеньевна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332656"/>
            <a:ext cx="8305800" cy="1872208"/>
          </a:xfrm>
        </p:spPr>
        <p:txBody>
          <a:bodyPr/>
          <a:lstStyle/>
          <a:p>
            <a:r>
              <a:rPr lang="ru-RU" sz="6200" b="1" dirty="0" smtClean="0">
                <a:solidFill>
                  <a:srgbClr val="C00000"/>
                </a:solidFill>
              </a:rPr>
              <a:t>Образ коня </a:t>
            </a:r>
            <a:br>
              <a:rPr lang="ru-RU" sz="6200" b="1" dirty="0" smtClean="0">
                <a:solidFill>
                  <a:srgbClr val="C00000"/>
                </a:solidFill>
              </a:rPr>
            </a:br>
            <a:r>
              <a:rPr lang="ru-RU" sz="6200" b="1" dirty="0" smtClean="0">
                <a:solidFill>
                  <a:srgbClr val="C00000"/>
                </a:solidFill>
              </a:rPr>
              <a:t>в народной культуре</a:t>
            </a:r>
            <a:endParaRPr lang="ru-RU" sz="6200" b="1" dirty="0">
              <a:solidFill>
                <a:srgbClr val="C0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492896"/>
            <a:ext cx="5400600" cy="234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7623567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151216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-  Икона «Архангел Михаил»</a:t>
            </a:r>
            <a:br>
              <a:rPr lang="ru-RU" sz="2800" dirty="0" smtClean="0">
                <a:solidFill>
                  <a:srgbClr val="C00000"/>
                </a:solidFill>
              </a:rPr>
            </a:br>
            <a:r>
              <a:rPr lang="ru-RU" sz="2800" dirty="0" smtClean="0">
                <a:solidFill>
                  <a:srgbClr val="C00000"/>
                </a:solidFill>
              </a:rPr>
              <a:t>-  В </a:t>
            </a:r>
            <a:r>
              <a:rPr lang="ru-RU" sz="2800" dirty="0">
                <a:solidFill>
                  <a:srgbClr val="C00000"/>
                </a:solidFill>
              </a:rPr>
              <a:t>июне 1945-го парад принимал маршал </a:t>
            </a:r>
            <a:r>
              <a:rPr lang="ru-RU" sz="2800" dirty="0" smtClean="0">
                <a:solidFill>
                  <a:srgbClr val="C00000"/>
                </a:solidFill>
              </a:rPr>
              <a:t/>
            </a:r>
            <a:br>
              <a:rPr lang="ru-RU" sz="2800" dirty="0" smtClean="0">
                <a:solidFill>
                  <a:srgbClr val="C00000"/>
                </a:solidFill>
              </a:rPr>
            </a:br>
            <a:r>
              <a:rPr lang="ru-RU" sz="2800" dirty="0" smtClean="0">
                <a:solidFill>
                  <a:srgbClr val="C00000"/>
                </a:solidFill>
              </a:rPr>
              <a:t>Георгий </a:t>
            </a:r>
            <a:r>
              <a:rPr lang="ru-RU" sz="2800" dirty="0">
                <a:solidFill>
                  <a:srgbClr val="C00000"/>
                </a:solidFill>
              </a:rPr>
              <a:t>Жуков на белом </a:t>
            </a:r>
            <a:r>
              <a:rPr lang="ru-RU" sz="2800" dirty="0" smtClean="0">
                <a:solidFill>
                  <a:srgbClr val="C00000"/>
                </a:solidFill>
              </a:rPr>
              <a:t>коне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420888"/>
            <a:ext cx="432048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2411760" y="2420888"/>
            <a:ext cx="1152128" cy="151216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78" y="1844824"/>
            <a:ext cx="3816424" cy="4582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2502885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44016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</a:rPr>
              <a:t>Казачий </a:t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>конь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2656"/>
            <a:ext cx="1963082" cy="2530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183" y="404665"/>
            <a:ext cx="236644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139177"/>
            <a:ext cx="2811684" cy="3401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13975"/>
            <a:ext cx="2839228" cy="332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054675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90844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>Образ</a:t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>коня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5054" y="3214881"/>
            <a:ext cx="3511550" cy="322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 descr="C:\Users\1\Downloads\конь 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01008"/>
            <a:ext cx="4298950" cy="288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1\Downloads\конь 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5537"/>
            <a:ext cx="3101149" cy="232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1\Downloads\конь 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21621"/>
            <a:ext cx="216024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069925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844824"/>
            <a:ext cx="8229600" cy="696381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>Конь - оберег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15363" name="Picture 3" descr="C:\Users\1\Downloads\конь 43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966067"/>
            <a:ext cx="2192337" cy="22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1\Downloads\конь 75 прялк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541205"/>
            <a:ext cx="2232248" cy="405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1\Downloads\конь 90 Пермь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5" y="4017162"/>
            <a:ext cx="2875536" cy="201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:\Users\1\Downloads\конь 1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12" y="4095202"/>
            <a:ext cx="2882931" cy="185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:\Users\1\Downloads\конь 14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2324320" cy="234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816" y="332656"/>
            <a:ext cx="2779713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4370315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C:\Users\1\Downloads\конь 124 городец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26158"/>
            <a:ext cx="3528392" cy="511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1\Downloads\конь 112 мезе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08720"/>
            <a:ext cx="3614235" cy="492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431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</a:rPr>
              <a:t>Городецкая и Мезенская роспись</a:t>
            </a:r>
            <a:endParaRPr lang="ru-RU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4002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3172269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</a:rPr>
              <a:t>Игрушки </a:t>
            </a: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>(Гжель</a:t>
            </a:r>
            <a:r>
              <a:rPr lang="ru-RU" sz="3600" dirty="0" smtClean="0">
                <a:solidFill>
                  <a:srgbClr val="C00000"/>
                </a:solidFill>
              </a:rPr>
              <a:t>,</a:t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>Филимоново,</a:t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> Дымково,  </a:t>
            </a: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>Хохлома )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28184" y="492837"/>
            <a:ext cx="2465388" cy="2845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0899" y="3912979"/>
            <a:ext cx="3661356" cy="252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 descr="C:\Users\1\Downloads\конь 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12978"/>
            <a:ext cx="4049564" cy="250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C:\Users\1\Downloads\конь 5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3704" y="627747"/>
            <a:ext cx="2812949" cy="269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89001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48451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</a:rPr>
              <a:t>Конь </a:t>
            </a: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>из соломы,</a:t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>лыка</a:t>
            </a:r>
          </a:p>
        </p:txBody>
      </p:sp>
      <p:pic>
        <p:nvPicPr>
          <p:cNvPr id="17410" name="Picture 2" descr="C:\Users\1\Downloads\конь 19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36754"/>
            <a:ext cx="5040560" cy="299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1\Downloads\конь 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25" y="444924"/>
            <a:ext cx="2736304" cy="282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1\Downloads\конь 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72770" y="548680"/>
            <a:ext cx="2737408" cy="261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C:\Users\1\Downloads\конь 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62188" y="3789038"/>
            <a:ext cx="2961265" cy="262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59967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1\Downloads\конь 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2938"/>
            <a:ext cx="4104456" cy="509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132856"/>
            <a:ext cx="3888432" cy="3589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520" y="152400"/>
            <a:ext cx="8712968" cy="684312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</a:rPr>
              <a:t>Схема изготовления коня из соломы, лыка</a:t>
            </a:r>
            <a:endParaRPr lang="ru-RU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845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1 а, б, в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1\Documents\2014-2015 уч.год\Положения Конкурсов 2014-2015\Первое сентября 2015\Отркытый урок 2015\КОНЬ мои материалы\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7"/>
            <a:ext cx="7488832" cy="45365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563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2 а, б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 descr="C:\Users\1\Documents\2014-2015 уч.год\Положения Конкурсов 2014-2015\Первое сентября 2015\Отркытый урок 2015\КОНЬ мои материалы\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2664296" cy="4464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1\Documents\2014-2015 уч.год\Положения Конкурсов 2014-2015\Первое сентября 2015\Отркытый урок 2015\КОНЬ мои материалы\2 - копия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15132"/>
            <a:ext cx="3007841" cy="45526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996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</a:rPr>
              <a:t>Изображение коня в древности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1027" name="Picture 3" descr="C:\Users\1\Downloads\конь 10.g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08720"/>
            <a:ext cx="3998732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\Downloads\конь 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56" y="2708919"/>
            <a:ext cx="4268408" cy="374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1\Downloads\конь 3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501008"/>
            <a:ext cx="2700487" cy="277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1\Downloads\конь 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236" y="980728"/>
            <a:ext cx="2232248" cy="150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4430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3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1\Documents\2014-2015 уч.год\Положения Конкурсов 2014-2015\Первое сентября 2015\Отркытый урок 2015\КОНЬ мои материалы\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93031"/>
            <a:ext cx="7200800" cy="5184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056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Рисунки 4, 5.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1\Documents\2014-2015 уч.год\Положения Конкурсов 2014-2015\Первое сентября 2015\Отркытый урок 2015\КОНЬ мои материалы\006 - копия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49638"/>
            <a:ext cx="4377630" cy="361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1\Documents\2014-2015 уч.год\Положения Конкурсов 2014-2015\Первое сентября 2015\Отркытый урок 2015\КОНЬ мои материалы\00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3570585" cy="22654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434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Рисунки 6, 7.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1\Documents\2014-2015 уч.год\Положения Конкурсов 2014-2015\Первое сентября 2015\Отркытый урок 2015\КОНЬ мои материалы\007 - копия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3672408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1\Documents\2014-2015 уч.год\Положения Конкурсов 2014-2015\Первое сентября 2015\Отркытый урок 2015\КОНЬ мои материалы\00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564904"/>
            <a:ext cx="4460716" cy="38009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774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Традиционная русская народная игрушка «Солнечный конь» из лыка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84784"/>
            <a:ext cx="5256584" cy="46905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555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>
            <a:normAutofit/>
          </a:bodyPr>
          <a:lstStyle/>
          <a:p>
            <a:pPr algn="ctr"/>
            <a:r>
              <a:rPr lang="ru-RU" sz="3600" dirty="0" err="1" smtClean="0">
                <a:solidFill>
                  <a:srgbClr val="C00000"/>
                </a:solidFill>
              </a:rPr>
              <a:t>В.Васнецов</a:t>
            </a:r>
            <a:r>
              <a:rPr lang="ru-RU" sz="3600" dirty="0" smtClean="0">
                <a:solidFill>
                  <a:srgbClr val="C00000"/>
                </a:solidFill>
              </a:rPr>
              <a:t> «Три богатыря»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58325"/>
            <a:ext cx="7056784" cy="5294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4506130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431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</a:rPr>
              <a:t>Конь – священное животное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2051" name="Picture 3" descr="C:\Users\1\Downloads\конь 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6096" y="867906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1\Downloads\конь 1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730301"/>
            <a:ext cx="3456384" cy="259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04210"/>
            <a:ext cx="4320480" cy="2847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60" y="963238"/>
            <a:ext cx="2088232" cy="2544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379330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431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</a:rPr>
              <a:t>Конь -  символ Солнца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71600" y="1268760"/>
            <a:ext cx="6912768" cy="4827240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7425213" cy="541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455700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431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</a:rPr>
              <a:t>Образ коня </a:t>
            </a:r>
            <a:r>
              <a:rPr lang="ru-RU" sz="3600" smtClean="0">
                <a:solidFill>
                  <a:srgbClr val="C00000"/>
                </a:solidFill>
              </a:rPr>
              <a:t>в архитектуре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393" y="1052736"/>
            <a:ext cx="3108519" cy="2088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1\Downloads\конь 1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52736"/>
            <a:ext cx="348851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29000"/>
            <a:ext cx="4074219" cy="3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933057"/>
            <a:ext cx="2474151" cy="2583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6743144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4312"/>
          </a:xfrm>
        </p:spPr>
        <p:txBody>
          <a:bodyPr>
            <a:normAutofit/>
          </a:bodyPr>
          <a:lstStyle/>
          <a:p>
            <a:pPr algn="ctr"/>
            <a:r>
              <a:rPr lang="ru-RU" sz="3600" dirty="0" err="1" smtClean="0">
                <a:solidFill>
                  <a:srgbClr val="C00000"/>
                </a:solidFill>
              </a:rPr>
              <a:t>Полкан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417" y="3573016"/>
            <a:ext cx="4508839" cy="2945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C:\Users\1\Downloads\конь 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57"/>
            <a:ext cx="3456384" cy="462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1\Downloads\конь 1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90727"/>
            <a:ext cx="3668024" cy="253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095817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431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</a:rPr>
              <a:t>Сказочные кони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7170" name="Picture 2" descr="C:\Users\1\Downloads\конь 116 конёк-горбунок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622" y="816702"/>
            <a:ext cx="292850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1\Downloads\конь 28 Федоскинская лак. мин-р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436" y="3789040"/>
            <a:ext cx="3559781" cy="276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1\Downloads\конь 109 сивка-бурка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793742"/>
            <a:ext cx="2152078" cy="276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1\Downloads\конь 102 сивка-бурк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80172"/>
            <a:ext cx="2564485" cy="328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922454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</a:rPr>
              <a:t>Приручение коня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9218" name="Picture 2" descr="C:\Users\1\Downloads\конь 15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74018"/>
            <a:ext cx="3941668" cy="295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61" y="4005064"/>
            <a:ext cx="3407586" cy="2278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949835"/>
            <a:ext cx="2100577" cy="2235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38" y="949835"/>
            <a:ext cx="4002432" cy="2623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5217700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431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</a:rPr>
              <a:t>Конь – символ  мудрости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8194" name="Picture 2" descr="C:\Users\1\Downloads\конь 1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536" y="1359446"/>
            <a:ext cx="4536504" cy="512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1\Downloads\конь 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438" y="908720"/>
            <a:ext cx="3477026" cy="487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83374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285</TotalTime>
  <Words>98</Words>
  <Application>Microsoft Office PowerPoint</Application>
  <PresentationFormat>Экран (4:3)</PresentationFormat>
  <Paragraphs>27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Бумажная</vt:lpstr>
      <vt:lpstr>Образ коня  в народной культуре</vt:lpstr>
      <vt:lpstr>Изображение коня в древности</vt:lpstr>
      <vt:lpstr>Конь – священное животное</vt:lpstr>
      <vt:lpstr>Конь -  символ Солнца</vt:lpstr>
      <vt:lpstr>Образ коня в архитектуре</vt:lpstr>
      <vt:lpstr>Полкан</vt:lpstr>
      <vt:lpstr>Сказочные кони</vt:lpstr>
      <vt:lpstr>Приручение коня</vt:lpstr>
      <vt:lpstr>Конь – символ  мудрости</vt:lpstr>
      <vt:lpstr>-  Икона «Архангел Михаил» -  В июне 1945-го парад принимал маршал  Георгий Жуков на белом коне</vt:lpstr>
      <vt:lpstr>Казачий  конь</vt:lpstr>
      <vt:lpstr> Образ коня</vt:lpstr>
      <vt:lpstr> Конь - оберег</vt:lpstr>
      <vt:lpstr>Городецкая и Мезенская роспись</vt:lpstr>
      <vt:lpstr>Игрушки  (Гжель, Филимоново,  Дымково,   Хохлома )</vt:lpstr>
      <vt:lpstr>Конь  из соломы, лыка</vt:lpstr>
      <vt:lpstr>Схема изготовления коня из соломы, лыка</vt:lpstr>
      <vt:lpstr>Рисунок 1 а, б, в</vt:lpstr>
      <vt:lpstr>Рисунок 2 а, б.</vt:lpstr>
      <vt:lpstr>Рисунок 3</vt:lpstr>
      <vt:lpstr>Рисунки 4, 5.</vt:lpstr>
      <vt:lpstr>Рисунки 6, 7.</vt:lpstr>
      <vt:lpstr>Традиционная русская народная игрушка «Солнечный конь» из лыка</vt:lpstr>
      <vt:lpstr>В.Васнецов «Три богатыря»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Образ коня  в народной культуре</dc:title>
  <dc:creator>1</dc:creator>
  <cp:lastModifiedBy>1</cp:lastModifiedBy>
  <cp:revision>43</cp:revision>
  <cp:lastPrinted>2015-03-05T01:16:13Z</cp:lastPrinted>
  <dcterms:created xsi:type="dcterms:W3CDTF">2015-03-04T05:03:02Z</dcterms:created>
  <dcterms:modified xsi:type="dcterms:W3CDTF">2015-03-15T11:13:15Z</dcterms:modified>
</cp:coreProperties>
</file>