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8" r:id="rId2"/>
  </p:sldMasterIdLst>
  <p:handoutMasterIdLst>
    <p:handoutMasterId r:id="rId13"/>
  </p:handoutMasterIdLst>
  <p:sldIdLst>
    <p:sldId id="285" r:id="rId3"/>
    <p:sldId id="294" r:id="rId4"/>
    <p:sldId id="300" r:id="rId5"/>
    <p:sldId id="295" r:id="rId6"/>
    <p:sldId id="296" r:id="rId7"/>
    <p:sldId id="297" r:id="rId8"/>
    <p:sldId id="298" r:id="rId9"/>
    <p:sldId id="273" r:id="rId10"/>
    <p:sldId id="301" r:id="rId11"/>
    <p:sldId id="30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E840"/>
    <a:srgbClr val="E862CE"/>
    <a:srgbClr val="FFAA01"/>
    <a:srgbClr val="FCF600"/>
    <a:srgbClr val="FFD685"/>
    <a:srgbClr val="FEFCBC"/>
    <a:srgbClr val="CCECFF"/>
    <a:srgbClr val="9933FF"/>
    <a:srgbClr val="3366FF"/>
    <a:srgbClr val="1E7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43" autoAdjust="0"/>
  </p:normalViewPr>
  <p:slideViewPr>
    <p:cSldViewPr>
      <p:cViewPr varScale="1">
        <p:scale>
          <a:sx n="66" d="100"/>
          <a:sy n="66" d="100"/>
        </p:scale>
        <p:origin x="-95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9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D5306-7DB9-4E32-9009-9C0C920A37D5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F8DD0-29E0-4FCD-B8F1-AEDEF0322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59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93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115E-C16F-4D39-9F90-579594888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24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E346F-13BA-4D95-85EE-B5349930A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4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E19E2-A37E-455D-BE3E-131184ECD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2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2BD73-CA80-4DA1-8E79-3FAD6A59B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3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26280-53C1-4133-B413-90170E6A4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AFFC-C4AA-4393-B148-A73588022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9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8AB3C-EFF5-4663-B7E0-4F937BE87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1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BB113-5CF7-4673-9F4A-EEDC861A9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46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AE9D3-E021-4A7C-B547-7C03F14AA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66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EB5D1-5614-4644-A48B-37237FB2C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48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1D692-9961-4DDE-9F23-2CE0EFB59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4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C98F2-CB80-4360-8162-1708D3F0A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33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7C7B5-09CA-411D-BBB3-A75250E72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41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81A7-17E4-439E-A3E6-5EF3311F6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22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8B9A6-114B-427E-8F19-616BA1B26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34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CE8F0-B160-4F76-8440-46AE49E7A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5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19BBB-28FC-452A-A933-4130AD57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8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11312-A995-4B5D-B8EC-6C4860C88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6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40ACD-61B2-4D13-97CC-9B9D3E2EA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4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F9A7-3D77-4042-A1A9-3F04E2D53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9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77DCA-7289-4386-B0D2-69B58C776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69675-A284-4B0B-92B3-96EC71852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8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79763-674F-4368-89EE-CAC799EAC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9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4897F2-C565-47BC-B869-D4B738992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17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83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3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83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3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83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6" r:id="rId2"/>
    <p:sldLayoutId id="2147483755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49" r:id="rId9"/>
    <p:sldLayoutId id="2147483748" r:id="rId10"/>
    <p:sldLayoutId id="2147483747" r:id="rId11"/>
    <p:sldLayoutId id="2147483746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1112A17-CF00-4A36-B3DB-D2D4B9D01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110" y="620688"/>
            <a:ext cx="8280919" cy="51412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ts val="9900"/>
              </a:lnSpc>
            </a:pPr>
            <a:r>
              <a:rPr lang="ru-RU" sz="8000" b="1" dirty="0" smtClean="0">
                <a:ln/>
                <a:solidFill>
                  <a:srgbClr val="FFAA0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История </a:t>
            </a:r>
          </a:p>
          <a:p>
            <a:pPr algn="ctr">
              <a:lnSpc>
                <a:spcPts val="9900"/>
              </a:lnSpc>
            </a:pPr>
            <a:r>
              <a:rPr lang="ru-RU" sz="8000" b="1" dirty="0" smtClean="0">
                <a:ln/>
                <a:solidFill>
                  <a:srgbClr val="FFAA0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и</a:t>
            </a:r>
          </a:p>
          <a:p>
            <a:pPr algn="ctr">
              <a:lnSpc>
                <a:spcPts val="9900"/>
              </a:lnSpc>
            </a:pPr>
            <a:r>
              <a:rPr lang="ru-RU" sz="8000" b="1" dirty="0" smtClean="0">
                <a:ln/>
                <a:solidFill>
                  <a:srgbClr val="FFAA0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возможности социальной сети</a:t>
            </a:r>
            <a:endParaRPr lang="ru-RU" sz="8000" b="1" dirty="0">
              <a:ln/>
              <a:solidFill>
                <a:srgbClr val="FFAA0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800" dirty="0" smtClean="0"/>
              <a:t>По результатам исследования, проведённого </a:t>
            </a:r>
            <a:r>
              <a:rPr lang="ru-RU" sz="2800" dirty="0" err="1" smtClean="0"/>
              <a:t>The</a:t>
            </a:r>
            <a:r>
              <a:rPr lang="ru-RU" sz="2800" dirty="0" smtClean="0"/>
              <a:t> </a:t>
            </a:r>
            <a:r>
              <a:rPr lang="ru-RU" sz="2800" dirty="0" err="1" smtClean="0"/>
              <a:t>Daily</a:t>
            </a:r>
            <a:r>
              <a:rPr lang="ru-RU" sz="2800" dirty="0" smtClean="0"/>
              <a:t> </a:t>
            </a:r>
            <a:r>
              <a:rPr lang="ru-RU" sz="2800" dirty="0" err="1" smtClean="0"/>
              <a:t>Mail</a:t>
            </a:r>
            <a:r>
              <a:rPr lang="ru-RU" sz="2800" dirty="0" smtClean="0"/>
              <a:t>, с 2010-го года по настоящее время число преступлений, связанных с использованием </a:t>
            </a:r>
            <a:r>
              <a:rPr lang="ru-RU" sz="2800" dirty="0" err="1" smtClean="0"/>
              <a:t>интернет-ресурсов</a:t>
            </a:r>
            <a:r>
              <a:rPr lang="ru-RU" sz="2800" dirty="0" smtClean="0"/>
              <a:t>, выросло в 70 раз.</a:t>
            </a:r>
          </a:p>
          <a:p>
            <a:pPr algn="just" eaLnBrk="1" hangingPunct="1"/>
            <a:endParaRPr lang="ru-RU" sz="2800" dirty="0" smtClean="0"/>
          </a:p>
          <a:p>
            <a:pPr algn="just" eaLnBrk="1" hangingPunct="1"/>
            <a:r>
              <a:rPr lang="ru-RU" sz="2800" dirty="0" smtClean="0"/>
              <a:t>Средний ущерб на каждого пользователя, пострадавшего от действий хакеров с 2012 по 2014 год увеличился на 63% и составил $630.</a:t>
            </a:r>
          </a:p>
          <a:p>
            <a:pPr algn="just" eaLnBrk="1" hangingPunct="1"/>
            <a:endParaRPr lang="ru-RU" sz="2800" dirty="0" smtClean="0"/>
          </a:p>
          <a:p>
            <a:pPr algn="just" eaLnBrk="1" hangingPunct="1"/>
            <a:r>
              <a:rPr lang="ru-RU" sz="2800" dirty="0" smtClean="0"/>
              <a:t>12% всех краж в </a:t>
            </a:r>
            <a:r>
              <a:rPr lang="ru-RU" sz="2800" dirty="0" smtClean="0"/>
              <a:t>2013 </a:t>
            </a:r>
            <a:r>
              <a:rPr lang="ru-RU" sz="2800" dirty="0" smtClean="0"/>
              <a:t>году было совершенно на основе информации из социальных сетей.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260648"/>
            <a:ext cx="8229600" cy="10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indent="642938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FFAA01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9" y="589785"/>
            <a:ext cx="8027265" cy="5935560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53732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Дата основания </a:t>
            </a: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март 2006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50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1557" y="260647"/>
            <a:ext cx="8229600" cy="86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b="1" i="1" dirty="0">
                <a:solidFill>
                  <a:srgbClr val="FFAA01"/>
                </a:solidFill>
                <a:latin typeface="Comic Sans MS" pitchFamily="66" charset="0"/>
              </a:rPr>
              <a:t>Социальные сети </a:t>
            </a:r>
            <a:r>
              <a:rPr lang="ru-RU" b="1" i="1" dirty="0" smtClean="0">
                <a:solidFill>
                  <a:srgbClr val="FFAA01"/>
                </a:solidFill>
                <a:latin typeface="Comic Sans MS" pitchFamily="66" charset="0"/>
              </a:rPr>
              <a:t>–</a:t>
            </a:r>
            <a:r>
              <a:rPr lang="en-US" b="1" i="1" dirty="0" smtClean="0">
                <a:solidFill>
                  <a:srgbClr val="FFAA01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FFAA01"/>
                </a:solidFill>
                <a:latin typeface="Comic Sans MS" pitchFamily="66" charset="0"/>
              </a:rPr>
              <a:t>развлечение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740860" cy="5160573"/>
          </a:xfrm>
          <a:prstGeom prst="rect">
            <a:avLst/>
          </a:prstGeom>
          <a:effectLst>
            <a:glow rad="889000">
              <a:srgbClr val="60E84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64534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260648"/>
            <a:ext cx="8229600" cy="10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indent="642938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FFAA01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2451" r="2731" b="12492"/>
          <a:stretch/>
        </p:blipFill>
        <p:spPr>
          <a:xfrm>
            <a:off x="1691680" y="993789"/>
            <a:ext cx="5690586" cy="5530789"/>
          </a:xfrm>
          <a:prstGeom prst="rect">
            <a:avLst/>
          </a:prstGeom>
          <a:effectLst>
            <a:glow rad="990600">
              <a:srgbClr val="60E840">
                <a:alpha val="40000"/>
              </a:srgbClr>
            </a:glo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4" y="116632"/>
            <a:ext cx="8856984" cy="10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rgbClr val="FFAA01"/>
                </a:solidFill>
                <a:latin typeface="Comic Sans MS" pitchFamily="66" charset="0"/>
              </a:rPr>
              <a:t>Социальные сети – новости со всего света.</a:t>
            </a:r>
          </a:p>
        </p:txBody>
      </p:sp>
    </p:spTree>
    <p:extLst>
      <p:ext uri="{BB962C8B-B14F-4D97-AF65-F5344CB8AC3E}">
        <p14:creationId xmlns:p14="http://schemas.microsoft.com/office/powerpoint/2010/main" val="1181450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3854" y="260648"/>
            <a:ext cx="8856984" cy="10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rgbClr val="FFAA01"/>
                </a:solidFill>
                <a:latin typeface="Comic Sans MS" pitchFamily="66" charset="0"/>
              </a:rPr>
              <a:t>Социальные сети – общение со всем светом независимо от расстояния.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569905" cy="4494475"/>
          </a:xfrm>
          <a:prstGeom prst="rect">
            <a:avLst/>
          </a:prstGeom>
          <a:effectLst>
            <a:glow rad="889000">
              <a:srgbClr val="60E84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81450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7544" y="252000"/>
            <a:ext cx="8229600" cy="10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indent="642938" algn="ctr" eaLnBrk="1" hangingPunct="1">
              <a:lnSpc>
                <a:spcPct val="90000"/>
              </a:lnSpc>
              <a:buNone/>
            </a:pPr>
            <a:r>
              <a:rPr lang="ru-RU" b="1" i="1" dirty="0">
                <a:solidFill>
                  <a:srgbClr val="FFAA01"/>
                </a:solidFill>
                <a:latin typeface="Comic Sans MS" pitchFamily="66" charset="0"/>
              </a:rPr>
              <a:t>Социальные сети </a:t>
            </a:r>
            <a:r>
              <a:rPr lang="ru-RU" b="1" i="1" dirty="0" smtClean="0">
                <a:solidFill>
                  <a:srgbClr val="FFAA01"/>
                </a:solidFill>
                <a:latin typeface="Comic Sans MS" pitchFamily="66" charset="0"/>
              </a:rPr>
              <a:t>– образование и бизнес </a:t>
            </a:r>
            <a:r>
              <a:rPr lang="en-US" b="1" i="1" dirty="0">
                <a:solidFill>
                  <a:srgbClr val="FFAA01"/>
                </a:solidFill>
                <a:latin typeface="Comic Sans MS" pitchFamily="66" charset="0"/>
              </a:rPr>
              <a:t>on-line</a:t>
            </a:r>
            <a:endParaRPr lang="ru-RU" b="1" i="1" dirty="0">
              <a:solidFill>
                <a:srgbClr val="FFAA01"/>
              </a:solidFill>
              <a:latin typeface="Comic Sans MS" pitchFamily="66" charset="0"/>
            </a:endParaRPr>
          </a:p>
          <a:p>
            <a:pPr indent="642938" algn="ctr" eaLnBrk="1" hangingPunct="1">
              <a:lnSpc>
                <a:spcPct val="90000"/>
              </a:lnSpc>
              <a:buNone/>
            </a:pPr>
            <a:endParaRPr lang="ru-RU" dirty="0" smtClean="0">
              <a:solidFill>
                <a:srgbClr val="FFAA01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40000"/>
            <a:ext cx="7591425" cy="4724400"/>
          </a:xfrm>
          <a:prstGeom prst="rect">
            <a:avLst/>
          </a:prstGeom>
          <a:effectLst>
            <a:glow rad="838200">
              <a:srgbClr val="60E84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81450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40000"/>
            <a:ext cx="7283550" cy="4835552"/>
          </a:xfrm>
          <a:prstGeom prst="rect">
            <a:avLst/>
          </a:prstGeom>
          <a:effectLst>
            <a:glow rad="1041400">
              <a:srgbClr val="60E840">
                <a:alpha val="40000"/>
              </a:srgbClr>
            </a:glow>
          </a:effec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252000"/>
            <a:ext cx="8229600" cy="100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indent="642938" algn="ctr" eaLnBrk="1" hangingPunct="1">
              <a:lnSpc>
                <a:spcPct val="90000"/>
              </a:lnSpc>
              <a:buNone/>
            </a:pPr>
            <a:r>
              <a:rPr lang="ru-RU" b="1" i="1" dirty="0">
                <a:solidFill>
                  <a:srgbClr val="FFAA01"/>
                </a:solidFill>
                <a:latin typeface="Comic Sans MS" pitchFamily="66" charset="0"/>
              </a:rPr>
              <a:t>Социальные сети </a:t>
            </a:r>
            <a:r>
              <a:rPr lang="ru-RU" b="1" i="1" dirty="0" smtClean="0">
                <a:solidFill>
                  <a:srgbClr val="FFAA01"/>
                </a:solidFill>
                <a:latin typeface="Comic Sans MS" pitchFamily="66" charset="0"/>
              </a:rPr>
              <a:t>– образование и бизнес </a:t>
            </a:r>
            <a:r>
              <a:rPr lang="en-US" b="1" i="1" dirty="0">
                <a:solidFill>
                  <a:srgbClr val="FFAA01"/>
                </a:solidFill>
                <a:latin typeface="Comic Sans MS" pitchFamily="66" charset="0"/>
              </a:rPr>
              <a:t>on-line</a:t>
            </a:r>
            <a:endParaRPr lang="ru-RU" b="1" i="1" dirty="0">
              <a:solidFill>
                <a:srgbClr val="FFAA01"/>
              </a:solidFill>
              <a:latin typeface="Comic Sans MS" pitchFamily="66" charset="0"/>
            </a:endParaRPr>
          </a:p>
          <a:p>
            <a:pPr indent="642938" algn="ctr" eaLnBrk="1" hangingPunct="1">
              <a:lnSpc>
                <a:spcPct val="90000"/>
              </a:lnSpc>
              <a:buNone/>
            </a:pPr>
            <a:endParaRPr lang="ru-RU" dirty="0" smtClean="0">
              <a:solidFill>
                <a:srgbClr val="FFAA0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50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992813"/>
            <a:ext cx="7523162" cy="865187"/>
          </a:xfrm>
        </p:spPr>
        <p:txBody>
          <a:bodyPr/>
          <a:lstStyle/>
          <a:p>
            <a:pPr eaLnBrk="1" hangingPunct="1"/>
            <a:r>
              <a:rPr lang="ru-RU" b="1" i="1" u="sng" smtClean="0">
                <a:solidFill>
                  <a:srgbClr val="9933FF"/>
                </a:solidFill>
                <a:latin typeface="Comic Sans MS" pitchFamily="66" charset="0"/>
              </a:rPr>
              <a:t>Спасибо за внимание!!! </a:t>
            </a:r>
            <a:r>
              <a:rPr lang="ru-RU" b="1" i="1" u="sng" smtClean="0">
                <a:solidFill>
                  <a:srgbClr val="9933FF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ru-RU" b="1" i="1" u="sng" smtClean="0">
              <a:solidFill>
                <a:srgbClr val="99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496944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Ограбление дома, пока его хозяева были в больнице с ребёнком. О том, что дома никого нет, грабители узнали через социальную сеть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Facebook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Еще один случай, связанный с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Facebook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произошел с 17-летней девушкой, которую соблазнил и затем убил ее 33-летний «друг в соц.сети».</a:t>
            </a:r>
          </a:p>
          <a:p>
            <a:pPr algn="just" eaLnBrk="1" hangingPunct="1">
              <a:lnSpc>
                <a:spcPct val="80000"/>
              </a:lnSpc>
            </a:pPr>
            <a:endParaRPr lang="ru-RU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/>
              <a:t>У 15-летнего школьника возник конфликт с одноклассником, в результате которого подростки начали его «травлю» в социальных сетях. Школьник совершил самоубийство.</a:t>
            </a:r>
          </a:p>
          <a:p>
            <a:pPr algn="just" eaLnBrk="1" hangingPunct="1">
              <a:lnSpc>
                <a:spcPct val="80000"/>
              </a:lnSpc>
            </a:pPr>
            <a:endParaRPr lang="ru-RU" dirty="0" smtClean="0"/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/>
              <a:t>Беглый заключенный несколько месяцев дразнил полицию с помощью </a:t>
            </a:r>
            <a:r>
              <a:rPr lang="ru-RU" dirty="0" err="1" smtClean="0"/>
              <a:t>Facebook</a:t>
            </a:r>
            <a:r>
              <a:rPr lang="ru-RU" dirty="0" smtClean="0"/>
              <a:t>. На момент задержания у него было уже несколько десятков тысяч «</a:t>
            </a:r>
            <a:r>
              <a:rPr lang="ru-RU" dirty="0" err="1" smtClean="0"/>
              <a:t>френдов</a:t>
            </a:r>
            <a:r>
              <a:rPr lang="ru-RU" dirty="0" smtClean="0"/>
              <a:t>», которые следили за его побегом</a:t>
            </a:r>
          </a:p>
          <a:p>
            <a:pPr algn="just" eaLnBrk="1" hangingPunct="1">
              <a:lnSpc>
                <a:spcPct val="80000"/>
              </a:lnSpc>
            </a:pPr>
            <a:endParaRPr lang="ru-RU" dirty="0" smtClean="0"/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/>
              <a:t>В 2014 г. 16-летняя девушка в г. Краснодаре познакомилась на Одноклассниках с парнем. Достаточно долго переписывалась с ним, а потом пошла к нему на свидание. На следующее утро ее мертвую и изнасилованную обнаружили в местном парке.</a:t>
            </a:r>
          </a:p>
          <a:p>
            <a:pPr algn="just" eaLnBrk="1" hangingPunct="1">
              <a:lnSpc>
                <a:spcPct val="80000"/>
              </a:lnSpc>
            </a:pPr>
            <a:endParaRPr lang="ru-RU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ru-RU" dirty="0" smtClean="0"/>
              <a:t>В Санкт-Петербурге в 2009 году, женщина выискивала в социальной сети одиноких пользовательниц, похожих на себя, быстро втиралась к ним в доверие – показывала себя как интересный собеседник и доброжелательная личность, находила общие интересы (опять-таки пользуясь информацией из соц.сети). Затем напрашивалась в гости к жертве и там ее убивала. Труп прятала, а квартиру убитой выставляла на продажу. Благодаря внешней похожести и гриму, с документами проблем не было.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344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Течение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 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этапы разработки и исследования моделей на компьютере.</dc:title>
  <dc:creator>т</dc:creator>
  <cp:lastModifiedBy>1</cp:lastModifiedBy>
  <cp:revision>107</cp:revision>
  <dcterms:created xsi:type="dcterms:W3CDTF">2012-01-28T13:24:03Z</dcterms:created>
  <dcterms:modified xsi:type="dcterms:W3CDTF">2015-03-12T08:43:50Z</dcterms:modified>
</cp:coreProperties>
</file>