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sldIdLst>
    <p:sldId id="257" r:id="rId3"/>
    <p:sldId id="259" r:id="rId4"/>
    <p:sldId id="260" r:id="rId5"/>
    <p:sldId id="267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891BD-FD3E-416E-9E95-927C3E53F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863F-3EE2-4EFE-BB6D-F0E1D1F65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550ED-D03A-4C5A-AFB4-417371699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D46C9-2E44-466C-A9C3-F646799CB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BBDA2-0392-44AE-8789-965780A5A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75C47-C8EC-44EE-9403-1C58D82EB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A5D67-5250-4089-AE94-257971315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7C35B-468C-4C75-9762-49D12FA2A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D10F4-CC22-497D-992B-4D6D5D8F7D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65DE6-FDAE-4E2B-9B5A-438722378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43BF9-4604-4CD3-8CC0-1E1FE9307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30715-E66B-4814-885A-093DD1901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9CCA4-731A-41B5-A750-B1C953789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A684D-69BB-4C88-8D32-7E76638FC5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CB334-2888-43A2-8794-6ADF84AC9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64A7C-74F2-4DD3-AF49-B596CC840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4B9B5-ED60-49FD-82E4-14FC7B709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0712F-C8F6-4305-856E-C58344DED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F9195-671A-4B0B-9DFA-5AB67B11F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B3F2-4018-4414-B4A5-34BD4C02A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E6D71-1576-4152-B418-6CDE946C8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F9ADF-2616-41AE-9C8C-DD160B719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9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1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2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4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5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8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9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0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742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2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98FC4286-C40F-4439-8936-A02F481F8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16486C7F-3341-4CD5-B85B-A056A76B9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65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65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65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65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65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65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65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65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65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947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65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emf"/><Relationship Id="rId3" Type="http://schemas.openxmlformats.org/officeDocument/2006/relationships/image" Target="../media/image3.jpeg"/><Relationship Id="rId7" Type="http://schemas.openxmlformats.org/officeDocument/2006/relationships/image" Target="../media/image5.e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emf"/><Relationship Id="rId5" Type="http://schemas.openxmlformats.org/officeDocument/2006/relationships/image" Target="../media/image4.emf"/><Relationship Id="rId15" Type="http://schemas.openxmlformats.org/officeDocument/2006/relationships/image" Target="../media/image9.e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emf"/><Relationship Id="rId1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4.emf"/><Relationship Id="rId3" Type="http://schemas.openxmlformats.org/officeDocument/2006/relationships/image" Target="../media/image3.jpeg"/><Relationship Id="rId7" Type="http://schemas.openxmlformats.org/officeDocument/2006/relationships/image" Target="../media/image11.e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emf"/><Relationship Id="rId5" Type="http://schemas.openxmlformats.org/officeDocument/2006/relationships/image" Target="../media/image10.emf"/><Relationship Id="rId15" Type="http://schemas.openxmlformats.org/officeDocument/2006/relationships/image" Target="../media/image15.e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emf"/><Relationship Id="rId1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85919" y="1828800"/>
            <a:ext cx="7205682" cy="2209800"/>
          </a:xfrm>
        </p:spPr>
        <p:txBody>
          <a:bodyPr/>
          <a:lstStyle/>
          <a:p>
            <a:r>
              <a:rPr lang="ru-RU" sz="6000" b="1" i="1" dirty="0" smtClean="0">
                <a:solidFill>
                  <a:srgbClr val="FFFFFF"/>
                </a:solidFill>
                <a:latin typeface="Times New Roman" pitchFamily="18" charset="0"/>
              </a:rPr>
              <a:t>Графики функций </a:t>
            </a:r>
            <a:r>
              <a:rPr lang="ru-RU" sz="6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у=ах</a:t>
            </a:r>
            <a:r>
              <a:rPr lang="ru-RU" sz="6000" b="1" i="1" baseline="30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2</a:t>
            </a:r>
            <a:r>
              <a:rPr lang="ru-RU" sz="6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+</a:t>
            </a:r>
            <a:r>
              <a:rPr lang="en-US" sz="6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n</a:t>
            </a:r>
            <a:r>
              <a:rPr lang="ru-RU" sz="6000" b="1" i="1" dirty="0" smtClean="0">
                <a:solidFill>
                  <a:srgbClr val="FFFFFF"/>
                </a:solidFill>
                <a:latin typeface="Times New Roman" pitchFamily="18" charset="0"/>
              </a:rPr>
              <a:t> и </a:t>
            </a:r>
            <a:r>
              <a:rPr lang="ru-RU" sz="6000" b="1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у=а</a:t>
            </a:r>
            <a:r>
              <a:rPr lang="ru-RU" sz="6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(</a:t>
            </a:r>
            <a:r>
              <a:rPr lang="ru-RU" sz="6000" b="1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х</a:t>
            </a:r>
            <a:r>
              <a:rPr lang="ru-RU" sz="6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-</a:t>
            </a:r>
            <a:r>
              <a:rPr lang="en-US" sz="6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m)</a:t>
            </a:r>
            <a:r>
              <a:rPr lang="ru-RU" sz="6000" b="1" i="1" baseline="30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2</a:t>
            </a:r>
            <a:endParaRPr lang="ru-RU" sz="6000" b="1" i="1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48064" y="5657670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 первой категории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Ярославль, МОУ СОШ №36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Вартанова Карина Игоревна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7" descr="сетка"/>
          <p:cNvPicPr>
            <a:picLocks noChangeAspect="1" noChangeArrowheads="1"/>
          </p:cNvPicPr>
          <p:nvPr/>
        </p:nvPicPr>
        <p:blipFill>
          <a:blip r:embed="rId3" cstate="print">
            <a:lum bright="30000" contrast="-70000"/>
            <a:grayscl/>
          </a:blip>
          <a:srcRect l="22388" t="23772" r="22302" b="20486"/>
          <a:stretch>
            <a:fillRect/>
          </a:stretch>
        </p:blipFill>
        <p:spPr bwMode="auto">
          <a:xfrm>
            <a:off x="4425950" y="620713"/>
            <a:ext cx="4430713" cy="445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7" descr="сетка"/>
          <p:cNvPicPr>
            <a:picLocks noChangeAspect="1" noChangeArrowheads="1"/>
          </p:cNvPicPr>
          <p:nvPr/>
        </p:nvPicPr>
        <p:blipFill>
          <a:blip r:embed="rId3" cstate="print">
            <a:lum bright="30000" contrast="-70000"/>
            <a:grayscl/>
          </a:blip>
          <a:srcRect l="22391" t="23769" r="22256" b="20491"/>
          <a:stretch>
            <a:fillRect/>
          </a:stretch>
        </p:blipFill>
        <p:spPr bwMode="auto">
          <a:xfrm>
            <a:off x="4427538" y="2205038"/>
            <a:ext cx="4433887" cy="445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Line 8"/>
          <p:cNvSpPr>
            <a:spLocks noChangeShapeType="1"/>
          </p:cNvSpPr>
          <p:nvPr/>
        </p:nvSpPr>
        <p:spPr bwMode="auto">
          <a:xfrm flipV="1">
            <a:off x="6640513" y="765175"/>
            <a:ext cx="19050" cy="558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09" name="Line 9"/>
          <p:cNvSpPr>
            <a:spLocks noChangeShapeType="1"/>
          </p:cNvSpPr>
          <p:nvPr/>
        </p:nvSpPr>
        <p:spPr bwMode="auto">
          <a:xfrm>
            <a:off x="4573588" y="3744913"/>
            <a:ext cx="4117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Text Box 10"/>
          <p:cNvSpPr txBox="1">
            <a:spLocks noChangeArrowheads="1"/>
          </p:cNvSpPr>
          <p:nvPr/>
        </p:nvSpPr>
        <p:spPr bwMode="auto">
          <a:xfrm>
            <a:off x="8389938" y="3817938"/>
            <a:ext cx="2952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 baseline="-25000"/>
              <a:t>Х</a:t>
            </a:r>
          </a:p>
        </p:txBody>
      </p:sp>
      <p:sp>
        <p:nvSpPr>
          <p:cNvPr id="21511" name="Text Box 11"/>
          <p:cNvSpPr txBox="1">
            <a:spLocks noChangeArrowheads="1"/>
          </p:cNvSpPr>
          <p:nvPr/>
        </p:nvSpPr>
        <p:spPr bwMode="auto">
          <a:xfrm>
            <a:off x="6732588" y="908050"/>
            <a:ext cx="29527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 baseline="-25000"/>
              <a:t>У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734175" y="374491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1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589713" y="33131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1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302375" y="4105275"/>
            <a:ext cx="365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-2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7021513" y="37449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2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7310438" y="37449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3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6157913" y="3744913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/>
              <a:t>-1</a:t>
            </a:r>
          </a:p>
        </p:txBody>
      </p:sp>
      <p:sp>
        <p:nvSpPr>
          <p:cNvPr id="131131" name="Freeform 59"/>
          <p:cNvSpPr>
            <a:spLocks/>
          </p:cNvSpPr>
          <p:nvPr/>
        </p:nvSpPr>
        <p:spPr bwMode="auto">
          <a:xfrm rot="10800000">
            <a:off x="5761038" y="3770313"/>
            <a:ext cx="1800225" cy="3352800"/>
          </a:xfrm>
          <a:custGeom>
            <a:avLst/>
            <a:gdLst>
              <a:gd name="T0" fmla="*/ 0 w 1670"/>
              <a:gd name="T1" fmla="*/ 0 h 2112"/>
              <a:gd name="T2" fmla="*/ 173 w 1670"/>
              <a:gd name="T3" fmla="*/ 783 h 2112"/>
              <a:gd name="T4" fmla="*/ 324 w 1670"/>
              <a:gd name="T5" fmla="*/ 1368 h 2112"/>
              <a:gd name="T6" fmla="*/ 491 w 1670"/>
              <a:gd name="T7" fmla="*/ 1781 h 2112"/>
              <a:gd name="T8" fmla="*/ 672 w 1670"/>
              <a:gd name="T9" fmla="*/ 2046 h 2112"/>
              <a:gd name="T10" fmla="*/ 840 w 1670"/>
              <a:gd name="T11" fmla="*/ 2112 h 2112"/>
              <a:gd name="T12" fmla="*/ 1008 w 1670"/>
              <a:gd name="T13" fmla="*/ 2046 h 2112"/>
              <a:gd name="T14" fmla="*/ 1188 w 1670"/>
              <a:gd name="T15" fmla="*/ 1782 h 2112"/>
              <a:gd name="T16" fmla="*/ 1352 w 1670"/>
              <a:gd name="T17" fmla="*/ 1373 h 2112"/>
              <a:gd name="T18" fmla="*/ 1500 w 1670"/>
              <a:gd name="T19" fmla="*/ 786 h 2112"/>
              <a:gd name="T20" fmla="*/ 1670 w 1670"/>
              <a:gd name="T21" fmla="*/ 12 h 21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670"/>
              <a:gd name="T34" fmla="*/ 0 h 2112"/>
              <a:gd name="T35" fmla="*/ 1670 w 1670"/>
              <a:gd name="T36" fmla="*/ 2112 h 211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670" h="2112">
                <a:moveTo>
                  <a:pt x="0" y="0"/>
                </a:moveTo>
                <a:cubicBezTo>
                  <a:pt x="29" y="129"/>
                  <a:pt x="119" y="555"/>
                  <a:pt x="173" y="783"/>
                </a:cubicBezTo>
                <a:cubicBezTo>
                  <a:pt x="227" y="1011"/>
                  <a:pt x="271" y="1202"/>
                  <a:pt x="324" y="1368"/>
                </a:cubicBezTo>
                <a:cubicBezTo>
                  <a:pt x="377" y="1534"/>
                  <a:pt x="433" y="1668"/>
                  <a:pt x="491" y="1781"/>
                </a:cubicBezTo>
                <a:cubicBezTo>
                  <a:pt x="549" y="1894"/>
                  <a:pt x="614" y="1991"/>
                  <a:pt x="672" y="2046"/>
                </a:cubicBezTo>
                <a:cubicBezTo>
                  <a:pt x="730" y="2101"/>
                  <a:pt x="784" y="2112"/>
                  <a:pt x="840" y="2112"/>
                </a:cubicBezTo>
                <a:cubicBezTo>
                  <a:pt x="896" y="2112"/>
                  <a:pt x="950" y="2101"/>
                  <a:pt x="1008" y="2046"/>
                </a:cubicBezTo>
                <a:cubicBezTo>
                  <a:pt x="1066" y="1991"/>
                  <a:pt x="1131" y="1894"/>
                  <a:pt x="1188" y="1782"/>
                </a:cubicBezTo>
                <a:cubicBezTo>
                  <a:pt x="1245" y="1670"/>
                  <a:pt x="1300" y="1539"/>
                  <a:pt x="1352" y="1373"/>
                </a:cubicBezTo>
                <a:cubicBezTo>
                  <a:pt x="1404" y="1207"/>
                  <a:pt x="1447" y="1013"/>
                  <a:pt x="1500" y="786"/>
                </a:cubicBezTo>
                <a:cubicBezTo>
                  <a:pt x="1553" y="559"/>
                  <a:pt x="1635" y="173"/>
                  <a:pt x="1670" y="12"/>
                </a:cubicBezTo>
              </a:path>
            </a:pathLst>
          </a:custGeom>
          <a:noFill/>
          <a:ln w="25400">
            <a:solidFill>
              <a:srgbClr val="CC00CC"/>
            </a:solidFill>
            <a:round/>
            <a:headEnd/>
            <a:tailEnd/>
          </a:ln>
        </p:spPr>
        <p:txBody>
          <a:bodyPr rot="10800000"/>
          <a:lstStyle/>
          <a:p>
            <a:endParaRPr lang="ru-RU"/>
          </a:p>
        </p:txBody>
      </p:sp>
      <p:sp>
        <p:nvSpPr>
          <p:cNvPr id="131144" name="Freeform 72"/>
          <p:cNvSpPr>
            <a:spLocks/>
          </p:cNvSpPr>
          <p:nvPr/>
        </p:nvSpPr>
        <p:spPr bwMode="auto">
          <a:xfrm>
            <a:off x="5307013" y="387350"/>
            <a:ext cx="2651125" cy="3352800"/>
          </a:xfrm>
          <a:custGeom>
            <a:avLst/>
            <a:gdLst>
              <a:gd name="T0" fmla="*/ 0 w 1670"/>
              <a:gd name="T1" fmla="*/ 0 h 2112"/>
              <a:gd name="T2" fmla="*/ 173 w 1670"/>
              <a:gd name="T3" fmla="*/ 783 h 2112"/>
              <a:gd name="T4" fmla="*/ 324 w 1670"/>
              <a:gd name="T5" fmla="*/ 1368 h 2112"/>
              <a:gd name="T6" fmla="*/ 491 w 1670"/>
              <a:gd name="T7" fmla="*/ 1781 h 2112"/>
              <a:gd name="T8" fmla="*/ 672 w 1670"/>
              <a:gd name="T9" fmla="*/ 2046 h 2112"/>
              <a:gd name="T10" fmla="*/ 840 w 1670"/>
              <a:gd name="T11" fmla="*/ 2112 h 2112"/>
              <a:gd name="T12" fmla="*/ 1008 w 1670"/>
              <a:gd name="T13" fmla="*/ 2046 h 2112"/>
              <a:gd name="T14" fmla="*/ 1188 w 1670"/>
              <a:gd name="T15" fmla="*/ 1782 h 2112"/>
              <a:gd name="T16" fmla="*/ 1352 w 1670"/>
              <a:gd name="T17" fmla="*/ 1373 h 2112"/>
              <a:gd name="T18" fmla="*/ 1500 w 1670"/>
              <a:gd name="T19" fmla="*/ 786 h 2112"/>
              <a:gd name="T20" fmla="*/ 1670 w 1670"/>
              <a:gd name="T21" fmla="*/ 12 h 21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670"/>
              <a:gd name="T34" fmla="*/ 0 h 2112"/>
              <a:gd name="T35" fmla="*/ 1670 w 1670"/>
              <a:gd name="T36" fmla="*/ 2112 h 211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670" h="2112">
                <a:moveTo>
                  <a:pt x="0" y="0"/>
                </a:moveTo>
                <a:cubicBezTo>
                  <a:pt x="29" y="129"/>
                  <a:pt x="119" y="555"/>
                  <a:pt x="173" y="783"/>
                </a:cubicBezTo>
                <a:cubicBezTo>
                  <a:pt x="227" y="1011"/>
                  <a:pt x="271" y="1202"/>
                  <a:pt x="324" y="1368"/>
                </a:cubicBezTo>
                <a:cubicBezTo>
                  <a:pt x="377" y="1534"/>
                  <a:pt x="433" y="1668"/>
                  <a:pt x="491" y="1781"/>
                </a:cubicBezTo>
                <a:cubicBezTo>
                  <a:pt x="549" y="1894"/>
                  <a:pt x="614" y="1991"/>
                  <a:pt x="672" y="2046"/>
                </a:cubicBezTo>
                <a:cubicBezTo>
                  <a:pt x="730" y="2101"/>
                  <a:pt x="784" y="2112"/>
                  <a:pt x="840" y="2112"/>
                </a:cubicBezTo>
                <a:cubicBezTo>
                  <a:pt x="896" y="2112"/>
                  <a:pt x="950" y="2101"/>
                  <a:pt x="1008" y="2046"/>
                </a:cubicBezTo>
                <a:cubicBezTo>
                  <a:pt x="1066" y="1991"/>
                  <a:pt x="1131" y="1894"/>
                  <a:pt x="1188" y="1782"/>
                </a:cubicBezTo>
                <a:cubicBezTo>
                  <a:pt x="1245" y="1670"/>
                  <a:pt x="1300" y="1539"/>
                  <a:pt x="1352" y="1373"/>
                </a:cubicBezTo>
                <a:cubicBezTo>
                  <a:pt x="1404" y="1207"/>
                  <a:pt x="1447" y="1013"/>
                  <a:pt x="1500" y="786"/>
                </a:cubicBezTo>
                <a:cubicBezTo>
                  <a:pt x="1553" y="559"/>
                  <a:pt x="1635" y="173"/>
                  <a:pt x="1670" y="12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35179" name="Object 11"/>
          <p:cNvGraphicFramePr>
            <a:graphicFrameLocks noChangeAspect="1"/>
          </p:cNvGraphicFramePr>
          <p:nvPr/>
        </p:nvGraphicFramePr>
        <p:xfrm>
          <a:off x="4214813" y="1928813"/>
          <a:ext cx="1506537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2" name="Формула" r:id="rId4" imgW="13045680" imgH="9254880" progId="Equation.3">
                  <p:embed/>
                </p:oleObj>
              </mc:Choice>
              <mc:Fallback>
                <p:oleObj name="Формула" r:id="rId4" imgW="13045680" imgH="925488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1928813"/>
                        <a:ext cx="1506537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80" name="Object 12"/>
          <p:cNvGraphicFramePr>
            <a:graphicFrameLocks noChangeAspect="1"/>
          </p:cNvGraphicFramePr>
          <p:nvPr/>
        </p:nvGraphicFramePr>
        <p:xfrm>
          <a:off x="4243388" y="5219700"/>
          <a:ext cx="134143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name="Формула" r:id="rId6" imgW="12465720" imgH="5202000" progId="Equation.3">
                  <p:embed/>
                </p:oleObj>
              </mc:Choice>
              <mc:Fallback>
                <p:oleObj name="Формула" r:id="rId6" imgW="12465720" imgH="52020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3388" y="5219700"/>
                        <a:ext cx="1341437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2" name="Text Box 14"/>
          <p:cNvSpPr txBox="1">
            <a:spLocks noChangeArrowheads="1"/>
          </p:cNvSpPr>
          <p:nvPr/>
        </p:nvSpPr>
        <p:spPr bwMode="auto">
          <a:xfrm>
            <a:off x="250825" y="2708275"/>
            <a:ext cx="36353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/>
              <a:t>Опишите свойства </a:t>
            </a:r>
          </a:p>
          <a:p>
            <a:r>
              <a:rPr lang="ru-RU" sz="2400" b="1" i="1" dirty="0"/>
              <a:t>функции, используя </a:t>
            </a:r>
            <a:endParaRPr lang="en-US" sz="2400" b="1" i="1" dirty="0"/>
          </a:p>
          <a:p>
            <a:r>
              <a:rPr lang="ru-RU" sz="2400" b="1" i="1" dirty="0"/>
              <a:t>график.  </a:t>
            </a:r>
            <a:endParaRPr lang="ru-RU" sz="2400" dirty="0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0" y="647990"/>
            <a:ext cx="4708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 dirty="0"/>
              <a:t>Повторим </a:t>
            </a:r>
            <a:r>
              <a:rPr lang="ru-RU" sz="3200" b="1" i="1" dirty="0" smtClean="0"/>
              <a:t>изученное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3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" dur="2000"/>
                                        <p:tgtEl>
                                          <p:spTgt spid="135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7" dur="2000"/>
                                        <p:tgtEl>
                                          <p:spTgt spid="131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31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3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31" grpId="0" animBg="1"/>
      <p:bldP spid="131144" grpId="0" animBg="1"/>
      <p:bldP spid="13114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179388" y="404813"/>
            <a:ext cx="2619375" cy="2808287"/>
            <a:chOff x="839" y="391"/>
            <a:chExt cx="1763" cy="1769"/>
          </a:xfrm>
        </p:grpSpPr>
        <p:grpSp>
          <p:nvGrpSpPr>
            <p:cNvPr id="22531" name="Group 4"/>
            <p:cNvGrpSpPr>
              <a:grpSpLocks/>
            </p:cNvGrpSpPr>
            <p:nvPr/>
          </p:nvGrpSpPr>
          <p:grpSpPr bwMode="auto">
            <a:xfrm>
              <a:off x="839" y="391"/>
              <a:ext cx="1763" cy="1769"/>
              <a:chOff x="3061" y="1515"/>
              <a:chExt cx="2044" cy="2051"/>
            </a:xfrm>
          </p:grpSpPr>
          <p:pic>
            <p:nvPicPr>
              <p:cNvPr id="22532" name="Picture 7" descr="сетка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36000" contrast="-70000"/>
                <a:grayscl/>
              </a:blip>
              <a:srcRect l="22391" t="23769" r="22256" b="20491"/>
              <a:stretch>
                <a:fillRect/>
              </a:stretch>
            </p:blipFill>
            <p:spPr bwMode="auto">
              <a:xfrm>
                <a:off x="3061" y="1515"/>
                <a:ext cx="2042" cy="20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533" name="Line 8"/>
              <p:cNvSpPr>
                <a:spLocks noChangeShapeType="1"/>
              </p:cNvSpPr>
              <p:nvPr/>
            </p:nvSpPr>
            <p:spPr bwMode="auto">
              <a:xfrm flipV="1">
                <a:off x="4080" y="1622"/>
                <a:ext cx="0" cy="180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4" name="Line 9"/>
              <p:cNvSpPr>
                <a:spLocks noChangeShapeType="1"/>
              </p:cNvSpPr>
              <p:nvPr/>
            </p:nvSpPr>
            <p:spPr bwMode="auto">
              <a:xfrm>
                <a:off x="3128" y="3087"/>
                <a:ext cx="189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5" name="Text Box 10"/>
              <p:cNvSpPr txBox="1">
                <a:spLocks noChangeArrowheads="1"/>
              </p:cNvSpPr>
              <p:nvPr/>
            </p:nvSpPr>
            <p:spPr bwMode="auto">
              <a:xfrm>
                <a:off x="4876" y="3067"/>
                <a:ext cx="229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000" b="1" i="1" baseline="-25000"/>
                  <a:t>Х</a:t>
                </a:r>
              </a:p>
            </p:txBody>
          </p:sp>
          <p:sp>
            <p:nvSpPr>
              <p:cNvPr id="22536" name="Text Box 11"/>
              <p:cNvSpPr txBox="1">
                <a:spLocks noChangeArrowheads="1"/>
              </p:cNvSpPr>
              <p:nvPr/>
            </p:nvSpPr>
            <p:spPr bwMode="auto">
              <a:xfrm>
                <a:off x="4068" y="1561"/>
                <a:ext cx="23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000" b="1" i="1" baseline="-25000"/>
                  <a:t>У</a:t>
                </a:r>
              </a:p>
            </p:txBody>
          </p:sp>
        </p:grpSp>
        <p:sp>
          <p:nvSpPr>
            <p:cNvPr id="22537" name="Text Box 10"/>
            <p:cNvSpPr txBox="1">
              <a:spLocks noChangeArrowheads="1"/>
            </p:cNvSpPr>
            <p:nvPr/>
          </p:nvSpPr>
          <p:spPr bwMode="auto">
            <a:xfrm>
              <a:off x="1749" y="1736"/>
              <a:ext cx="18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1</a:t>
              </a:r>
            </a:p>
          </p:txBody>
        </p:sp>
        <p:sp>
          <p:nvSpPr>
            <p:cNvPr id="22538" name="Text Box 11"/>
            <p:cNvSpPr txBox="1">
              <a:spLocks noChangeArrowheads="1"/>
            </p:cNvSpPr>
            <p:nvPr/>
          </p:nvSpPr>
          <p:spPr bwMode="auto">
            <a:xfrm>
              <a:off x="1565" y="1570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1</a:t>
              </a:r>
            </a:p>
          </p:txBody>
        </p:sp>
        <p:sp>
          <p:nvSpPr>
            <p:cNvPr id="22539" name="Text Box 12"/>
            <p:cNvSpPr txBox="1">
              <a:spLocks noChangeArrowheads="1"/>
            </p:cNvSpPr>
            <p:nvPr/>
          </p:nvSpPr>
          <p:spPr bwMode="auto">
            <a:xfrm>
              <a:off x="1565" y="1253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4</a:t>
              </a:r>
            </a:p>
          </p:txBody>
        </p:sp>
        <p:sp>
          <p:nvSpPr>
            <p:cNvPr id="22540" name="Text Box 13"/>
            <p:cNvSpPr txBox="1">
              <a:spLocks noChangeArrowheads="1"/>
            </p:cNvSpPr>
            <p:nvPr/>
          </p:nvSpPr>
          <p:spPr bwMode="auto">
            <a:xfrm>
              <a:off x="1565" y="754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9</a:t>
              </a:r>
            </a:p>
          </p:txBody>
        </p:sp>
        <p:sp>
          <p:nvSpPr>
            <p:cNvPr id="22541" name="Text Box 14"/>
            <p:cNvSpPr txBox="1">
              <a:spLocks noChangeArrowheads="1"/>
            </p:cNvSpPr>
            <p:nvPr/>
          </p:nvSpPr>
          <p:spPr bwMode="auto">
            <a:xfrm>
              <a:off x="1864" y="1736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2</a:t>
              </a:r>
            </a:p>
          </p:txBody>
        </p:sp>
        <p:sp>
          <p:nvSpPr>
            <p:cNvPr id="22542" name="Text Box 15"/>
            <p:cNvSpPr txBox="1">
              <a:spLocks noChangeArrowheads="1"/>
            </p:cNvSpPr>
            <p:nvPr/>
          </p:nvSpPr>
          <p:spPr bwMode="auto">
            <a:xfrm>
              <a:off x="1964" y="1736"/>
              <a:ext cx="18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3</a:t>
              </a:r>
            </a:p>
          </p:txBody>
        </p:sp>
        <p:sp>
          <p:nvSpPr>
            <p:cNvPr id="22543" name="Text Box 16"/>
            <p:cNvSpPr txBox="1">
              <a:spLocks noChangeArrowheads="1"/>
            </p:cNvSpPr>
            <p:nvPr/>
          </p:nvSpPr>
          <p:spPr bwMode="auto">
            <a:xfrm>
              <a:off x="1496" y="174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 b="1" i="1"/>
                <a:t>-1</a:t>
              </a:r>
            </a:p>
          </p:txBody>
        </p:sp>
      </p:grpSp>
      <p:grpSp>
        <p:nvGrpSpPr>
          <p:cNvPr id="22544" name="Group 16"/>
          <p:cNvGrpSpPr>
            <a:grpSpLocks/>
          </p:cNvGrpSpPr>
          <p:nvPr/>
        </p:nvGrpSpPr>
        <p:grpSpPr bwMode="auto">
          <a:xfrm>
            <a:off x="179388" y="3284538"/>
            <a:ext cx="2616200" cy="2871787"/>
            <a:chOff x="3742" y="215"/>
            <a:chExt cx="1761" cy="1809"/>
          </a:xfrm>
        </p:grpSpPr>
        <p:pic>
          <p:nvPicPr>
            <p:cNvPr id="22545" name="Picture 7" descr="сетка"/>
            <p:cNvPicPr>
              <a:picLocks noChangeAspect="1" noChangeArrowheads="1"/>
            </p:cNvPicPr>
            <p:nvPr/>
          </p:nvPicPr>
          <p:blipFill>
            <a:blip r:embed="rId3" cstate="print">
              <a:lum bright="36000" contrast="-70000"/>
              <a:grayscl/>
            </a:blip>
            <a:srcRect l="22391" t="23769" r="22256" b="20491"/>
            <a:stretch>
              <a:fillRect/>
            </a:stretch>
          </p:blipFill>
          <p:spPr bwMode="auto">
            <a:xfrm>
              <a:off x="3742" y="255"/>
              <a:ext cx="1761" cy="1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46" name="Text Box 14"/>
            <p:cNvSpPr txBox="1">
              <a:spLocks noChangeArrowheads="1"/>
            </p:cNvSpPr>
            <p:nvPr/>
          </p:nvSpPr>
          <p:spPr bwMode="auto">
            <a:xfrm>
              <a:off x="4740" y="1201"/>
              <a:ext cx="18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2</a:t>
              </a:r>
            </a:p>
          </p:txBody>
        </p:sp>
        <p:sp>
          <p:nvSpPr>
            <p:cNvPr id="22547" name="Line 8"/>
            <p:cNvSpPr>
              <a:spLocks noChangeShapeType="1"/>
            </p:cNvSpPr>
            <p:nvPr/>
          </p:nvSpPr>
          <p:spPr bwMode="auto">
            <a:xfrm flipV="1">
              <a:off x="4608" y="255"/>
              <a:ext cx="0" cy="17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8" name="Line 9"/>
            <p:cNvSpPr>
              <a:spLocks noChangeShapeType="1"/>
            </p:cNvSpPr>
            <p:nvPr/>
          </p:nvSpPr>
          <p:spPr bwMode="auto">
            <a:xfrm>
              <a:off x="3787" y="1185"/>
              <a:ext cx="16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9" name="Text Box 10"/>
            <p:cNvSpPr txBox="1">
              <a:spLocks noChangeArrowheads="1"/>
            </p:cNvSpPr>
            <p:nvPr/>
          </p:nvSpPr>
          <p:spPr bwMode="auto">
            <a:xfrm>
              <a:off x="5294" y="1191"/>
              <a:ext cx="197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 i="1" baseline="-25000"/>
                <a:t>Х</a:t>
              </a:r>
            </a:p>
          </p:txBody>
        </p:sp>
        <p:sp>
          <p:nvSpPr>
            <p:cNvPr id="22550" name="Text Box 10"/>
            <p:cNvSpPr txBox="1">
              <a:spLocks noChangeArrowheads="1"/>
            </p:cNvSpPr>
            <p:nvPr/>
          </p:nvSpPr>
          <p:spPr bwMode="auto">
            <a:xfrm>
              <a:off x="4639" y="1197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1</a:t>
              </a:r>
            </a:p>
          </p:txBody>
        </p:sp>
        <p:sp>
          <p:nvSpPr>
            <p:cNvPr id="22551" name="Text Box 11"/>
            <p:cNvSpPr txBox="1">
              <a:spLocks noChangeArrowheads="1"/>
            </p:cNvSpPr>
            <p:nvPr/>
          </p:nvSpPr>
          <p:spPr bwMode="auto">
            <a:xfrm>
              <a:off x="4455" y="1031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1</a:t>
              </a:r>
            </a:p>
          </p:txBody>
        </p:sp>
        <p:sp>
          <p:nvSpPr>
            <p:cNvPr id="22552" name="Text Box 12"/>
            <p:cNvSpPr txBox="1">
              <a:spLocks noChangeArrowheads="1"/>
            </p:cNvSpPr>
            <p:nvPr/>
          </p:nvSpPr>
          <p:spPr bwMode="auto">
            <a:xfrm>
              <a:off x="4455" y="714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4</a:t>
              </a:r>
            </a:p>
          </p:txBody>
        </p:sp>
        <p:sp>
          <p:nvSpPr>
            <p:cNvPr id="22553" name="Text Box 13"/>
            <p:cNvSpPr txBox="1">
              <a:spLocks noChangeArrowheads="1"/>
            </p:cNvSpPr>
            <p:nvPr/>
          </p:nvSpPr>
          <p:spPr bwMode="auto">
            <a:xfrm>
              <a:off x="4455" y="215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9</a:t>
              </a:r>
            </a:p>
          </p:txBody>
        </p:sp>
        <p:sp>
          <p:nvSpPr>
            <p:cNvPr id="22554" name="Text Box 15"/>
            <p:cNvSpPr txBox="1">
              <a:spLocks noChangeArrowheads="1"/>
            </p:cNvSpPr>
            <p:nvPr/>
          </p:nvSpPr>
          <p:spPr bwMode="auto">
            <a:xfrm>
              <a:off x="4854" y="1197"/>
              <a:ext cx="18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3</a:t>
              </a:r>
            </a:p>
          </p:txBody>
        </p:sp>
        <p:sp>
          <p:nvSpPr>
            <p:cNvPr id="22555" name="Text Box 16"/>
            <p:cNvSpPr txBox="1">
              <a:spLocks noChangeArrowheads="1"/>
            </p:cNvSpPr>
            <p:nvPr/>
          </p:nvSpPr>
          <p:spPr bwMode="auto">
            <a:xfrm>
              <a:off x="4386" y="1202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 b="1" i="1"/>
                <a:t>-1</a:t>
              </a:r>
            </a:p>
          </p:txBody>
        </p:sp>
      </p:grpSp>
      <p:sp>
        <p:nvSpPr>
          <p:cNvPr id="116833" name="Freeform 97"/>
          <p:cNvSpPr>
            <a:spLocks/>
          </p:cNvSpPr>
          <p:nvPr/>
        </p:nvSpPr>
        <p:spPr bwMode="auto">
          <a:xfrm>
            <a:off x="719138" y="617538"/>
            <a:ext cx="1512887" cy="1944687"/>
          </a:xfrm>
          <a:custGeom>
            <a:avLst/>
            <a:gdLst>
              <a:gd name="T0" fmla="*/ 0 w 1168"/>
              <a:gd name="T1" fmla="*/ 0 h 2040"/>
              <a:gd name="T2" fmla="*/ 84 w 1168"/>
              <a:gd name="T3" fmla="*/ 528 h 2040"/>
              <a:gd name="T4" fmla="*/ 249 w 1168"/>
              <a:gd name="T5" fmla="*/ 1379 h 2040"/>
              <a:gd name="T6" fmla="*/ 428 w 1168"/>
              <a:gd name="T7" fmla="*/ 1888 h 2040"/>
              <a:gd name="T8" fmla="*/ 596 w 1168"/>
              <a:gd name="T9" fmla="*/ 2040 h 2040"/>
              <a:gd name="T10" fmla="*/ 756 w 1168"/>
              <a:gd name="T11" fmla="*/ 1888 h 2040"/>
              <a:gd name="T12" fmla="*/ 929 w 1168"/>
              <a:gd name="T13" fmla="*/ 1379 h 2040"/>
              <a:gd name="T14" fmla="*/ 1096 w 1168"/>
              <a:gd name="T15" fmla="*/ 536 h 2040"/>
              <a:gd name="T16" fmla="*/ 1168 w 1168"/>
              <a:gd name="T17" fmla="*/ 4 h 20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68"/>
              <a:gd name="T28" fmla="*/ 0 h 2040"/>
              <a:gd name="T29" fmla="*/ 1168 w 1168"/>
              <a:gd name="T30" fmla="*/ 2040 h 20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68" h="2040">
                <a:moveTo>
                  <a:pt x="0" y="0"/>
                </a:moveTo>
                <a:cubicBezTo>
                  <a:pt x="14" y="88"/>
                  <a:pt x="43" y="298"/>
                  <a:pt x="84" y="528"/>
                </a:cubicBezTo>
                <a:cubicBezTo>
                  <a:pt x="125" y="758"/>
                  <a:pt x="192" y="1152"/>
                  <a:pt x="249" y="1379"/>
                </a:cubicBezTo>
                <a:cubicBezTo>
                  <a:pt x="306" y="1606"/>
                  <a:pt x="370" y="1778"/>
                  <a:pt x="428" y="1888"/>
                </a:cubicBezTo>
                <a:cubicBezTo>
                  <a:pt x="486" y="1998"/>
                  <a:pt x="541" y="2040"/>
                  <a:pt x="596" y="2040"/>
                </a:cubicBezTo>
                <a:cubicBezTo>
                  <a:pt x="651" y="2040"/>
                  <a:pt x="701" y="1998"/>
                  <a:pt x="756" y="1888"/>
                </a:cubicBezTo>
                <a:cubicBezTo>
                  <a:pt x="811" y="1778"/>
                  <a:pt x="872" y="1604"/>
                  <a:pt x="929" y="1379"/>
                </a:cubicBezTo>
                <a:cubicBezTo>
                  <a:pt x="986" y="1154"/>
                  <a:pt x="1056" y="765"/>
                  <a:pt x="1096" y="536"/>
                </a:cubicBezTo>
                <a:cubicBezTo>
                  <a:pt x="1136" y="307"/>
                  <a:pt x="1153" y="115"/>
                  <a:pt x="1168" y="4"/>
                </a:cubicBezTo>
              </a:path>
            </a:pathLst>
          </a:custGeom>
          <a:noFill/>
          <a:ln w="25400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965" name="Freeform 61"/>
          <p:cNvSpPr>
            <a:spLocks/>
          </p:cNvSpPr>
          <p:nvPr/>
        </p:nvSpPr>
        <p:spPr bwMode="auto">
          <a:xfrm>
            <a:off x="574675" y="3778250"/>
            <a:ext cx="1728788" cy="1044575"/>
          </a:xfrm>
          <a:custGeom>
            <a:avLst/>
            <a:gdLst>
              <a:gd name="T0" fmla="*/ 0 w 1168"/>
              <a:gd name="T1" fmla="*/ 0 h 2040"/>
              <a:gd name="T2" fmla="*/ 84 w 1168"/>
              <a:gd name="T3" fmla="*/ 528 h 2040"/>
              <a:gd name="T4" fmla="*/ 249 w 1168"/>
              <a:gd name="T5" fmla="*/ 1379 h 2040"/>
              <a:gd name="T6" fmla="*/ 428 w 1168"/>
              <a:gd name="T7" fmla="*/ 1888 h 2040"/>
              <a:gd name="T8" fmla="*/ 596 w 1168"/>
              <a:gd name="T9" fmla="*/ 2040 h 2040"/>
              <a:gd name="T10" fmla="*/ 756 w 1168"/>
              <a:gd name="T11" fmla="*/ 1888 h 2040"/>
              <a:gd name="T12" fmla="*/ 929 w 1168"/>
              <a:gd name="T13" fmla="*/ 1379 h 2040"/>
              <a:gd name="T14" fmla="*/ 1096 w 1168"/>
              <a:gd name="T15" fmla="*/ 536 h 2040"/>
              <a:gd name="T16" fmla="*/ 1168 w 1168"/>
              <a:gd name="T17" fmla="*/ 4 h 20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68"/>
              <a:gd name="T28" fmla="*/ 0 h 2040"/>
              <a:gd name="T29" fmla="*/ 1168 w 1168"/>
              <a:gd name="T30" fmla="*/ 2040 h 20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68" h="2040">
                <a:moveTo>
                  <a:pt x="0" y="0"/>
                </a:moveTo>
                <a:cubicBezTo>
                  <a:pt x="14" y="88"/>
                  <a:pt x="43" y="298"/>
                  <a:pt x="84" y="528"/>
                </a:cubicBezTo>
                <a:cubicBezTo>
                  <a:pt x="125" y="758"/>
                  <a:pt x="192" y="1152"/>
                  <a:pt x="249" y="1379"/>
                </a:cubicBezTo>
                <a:cubicBezTo>
                  <a:pt x="306" y="1606"/>
                  <a:pt x="370" y="1778"/>
                  <a:pt x="428" y="1888"/>
                </a:cubicBezTo>
                <a:cubicBezTo>
                  <a:pt x="486" y="1998"/>
                  <a:pt x="541" y="2040"/>
                  <a:pt x="596" y="2040"/>
                </a:cubicBezTo>
                <a:cubicBezTo>
                  <a:pt x="651" y="2040"/>
                  <a:pt x="701" y="1998"/>
                  <a:pt x="756" y="1888"/>
                </a:cubicBezTo>
                <a:cubicBezTo>
                  <a:pt x="811" y="1778"/>
                  <a:pt x="872" y="1604"/>
                  <a:pt x="929" y="1379"/>
                </a:cubicBezTo>
                <a:cubicBezTo>
                  <a:pt x="986" y="1154"/>
                  <a:pt x="1056" y="765"/>
                  <a:pt x="1096" y="536"/>
                </a:cubicBezTo>
                <a:cubicBezTo>
                  <a:pt x="1136" y="307"/>
                  <a:pt x="1153" y="115"/>
                  <a:pt x="1168" y="4"/>
                </a:cubicBezTo>
              </a:path>
            </a:pathLst>
          </a:cu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2558" name="Group 30"/>
          <p:cNvGrpSpPr>
            <a:grpSpLocks/>
          </p:cNvGrpSpPr>
          <p:nvPr/>
        </p:nvGrpSpPr>
        <p:grpSpPr bwMode="auto">
          <a:xfrm>
            <a:off x="3203575" y="404813"/>
            <a:ext cx="2808288" cy="5761037"/>
            <a:chOff x="1837" y="255"/>
            <a:chExt cx="1769" cy="3629"/>
          </a:xfrm>
        </p:grpSpPr>
        <p:grpSp>
          <p:nvGrpSpPr>
            <p:cNvPr id="22559" name="Group 31"/>
            <p:cNvGrpSpPr>
              <a:grpSpLocks/>
            </p:cNvGrpSpPr>
            <p:nvPr/>
          </p:nvGrpSpPr>
          <p:grpSpPr bwMode="auto">
            <a:xfrm>
              <a:off x="1837" y="255"/>
              <a:ext cx="1761" cy="1769"/>
              <a:chOff x="839" y="391"/>
              <a:chExt cx="1761" cy="1769"/>
            </a:xfrm>
          </p:grpSpPr>
          <p:grpSp>
            <p:nvGrpSpPr>
              <p:cNvPr id="22560" name="Group 4"/>
              <p:cNvGrpSpPr>
                <a:grpSpLocks/>
              </p:cNvGrpSpPr>
              <p:nvPr/>
            </p:nvGrpSpPr>
            <p:grpSpPr bwMode="auto">
              <a:xfrm>
                <a:off x="839" y="391"/>
                <a:ext cx="1761" cy="1769"/>
                <a:chOff x="3061" y="1515"/>
                <a:chExt cx="2042" cy="2051"/>
              </a:xfrm>
            </p:grpSpPr>
            <p:pic>
              <p:nvPicPr>
                <p:cNvPr id="22561" name="Picture 7" descr="сетка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lum bright="36000" contrast="-70000"/>
                  <a:grayscl/>
                </a:blip>
                <a:srcRect l="22391" t="23769" r="22256" b="20491"/>
                <a:stretch>
                  <a:fillRect/>
                </a:stretch>
              </p:blipFill>
              <p:spPr bwMode="auto">
                <a:xfrm>
                  <a:off x="3061" y="1515"/>
                  <a:ext cx="2042" cy="205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2562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4080" y="1622"/>
                  <a:ext cx="0" cy="180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3" name="Line 9"/>
                <p:cNvSpPr>
                  <a:spLocks noChangeShapeType="1"/>
                </p:cNvSpPr>
                <p:nvPr/>
              </p:nvSpPr>
              <p:spPr bwMode="auto">
                <a:xfrm>
                  <a:off x="3128" y="3087"/>
                  <a:ext cx="1897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876" y="3067"/>
                  <a:ext cx="214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000" b="1" i="1" baseline="-25000"/>
                    <a:t>Х</a:t>
                  </a:r>
                </a:p>
              </p:txBody>
            </p:sp>
            <p:sp>
              <p:nvSpPr>
                <p:cNvPr id="2256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068" y="1561"/>
                  <a:ext cx="215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000" b="1" i="1" baseline="-25000"/>
                    <a:t>У</a:t>
                  </a:r>
                </a:p>
              </p:txBody>
            </p:sp>
          </p:grpSp>
          <p:sp>
            <p:nvSpPr>
              <p:cNvPr id="22566" name="Text Box 10"/>
              <p:cNvSpPr txBox="1">
                <a:spLocks noChangeArrowheads="1"/>
              </p:cNvSpPr>
              <p:nvPr/>
            </p:nvSpPr>
            <p:spPr bwMode="auto">
              <a:xfrm>
                <a:off x="1749" y="1736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1</a:t>
                </a:r>
              </a:p>
            </p:txBody>
          </p:sp>
          <p:sp>
            <p:nvSpPr>
              <p:cNvPr id="22567" name="Text Box 11"/>
              <p:cNvSpPr txBox="1">
                <a:spLocks noChangeArrowheads="1"/>
              </p:cNvSpPr>
              <p:nvPr/>
            </p:nvSpPr>
            <p:spPr bwMode="auto">
              <a:xfrm>
                <a:off x="1565" y="1570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1</a:t>
                </a:r>
              </a:p>
            </p:txBody>
          </p:sp>
          <p:sp>
            <p:nvSpPr>
              <p:cNvPr id="22568" name="Text Box 12"/>
              <p:cNvSpPr txBox="1">
                <a:spLocks noChangeArrowheads="1"/>
              </p:cNvSpPr>
              <p:nvPr/>
            </p:nvSpPr>
            <p:spPr bwMode="auto">
              <a:xfrm>
                <a:off x="1565" y="1253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4</a:t>
                </a:r>
              </a:p>
            </p:txBody>
          </p:sp>
          <p:sp>
            <p:nvSpPr>
              <p:cNvPr id="22569" name="Text Box 13"/>
              <p:cNvSpPr txBox="1">
                <a:spLocks noChangeArrowheads="1"/>
              </p:cNvSpPr>
              <p:nvPr/>
            </p:nvSpPr>
            <p:spPr bwMode="auto">
              <a:xfrm>
                <a:off x="1565" y="754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9</a:t>
                </a:r>
              </a:p>
            </p:txBody>
          </p:sp>
          <p:sp>
            <p:nvSpPr>
              <p:cNvPr id="22570" name="Text Box 14"/>
              <p:cNvSpPr txBox="1">
                <a:spLocks noChangeArrowheads="1"/>
              </p:cNvSpPr>
              <p:nvPr/>
            </p:nvSpPr>
            <p:spPr bwMode="auto">
              <a:xfrm>
                <a:off x="1864" y="1736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2</a:t>
                </a:r>
              </a:p>
            </p:txBody>
          </p:sp>
          <p:sp>
            <p:nvSpPr>
              <p:cNvPr id="22571" name="Text Box 15"/>
              <p:cNvSpPr txBox="1">
                <a:spLocks noChangeArrowheads="1"/>
              </p:cNvSpPr>
              <p:nvPr/>
            </p:nvSpPr>
            <p:spPr bwMode="auto">
              <a:xfrm>
                <a:off x="1964" y="1736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3</a:t>
                </a:r>
              </a:p>
            </p:txBody>
          </p:sp>
          <p:sp>
            <p:nvSpPr>
              <p:cNvPr id="22572" name="Text Box 16"/>
              <p:cNvSpPr txBox="1">
                <a:spLocks noChangeArrowheads="1"/>
              </p:cNvSpPr>
              <p:nvPr/>
            </p:nvSpPr>
            <p:spPr bwMode="auto">
              <a:xfrm>
                <a:off x="1496" y="1741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200" b="1" i="1"/>
                  <a:t>-1</a:t>
                </a:r>
              </a:p>
            </p:txBody>
          </p:sp>
        </p:grpSp>
        <p:grpSp>
          <p:nvGrpSpPr>
            <p:cNvPr id="22573" name="Group 45"/>
            <p:cNvGrpSpPr>
              <a:grpSpLocks/>
            </p:cNvGrpSpPr>
            <p:nvPr/>
          </p:nvGrpSpPr>
          <p:grpSpPr bwMode="auto">
            <a:xfrm>
              <a:off x="1837" y="2115"/>
              <a:ext cx="1761" cy="1769"/>
              <a:chOff x="839" y="391"/>
              <a:chExt cx="1761" cy="1769"/>
            </a:xfrm>
          </p:grpSpPr>
          <p:grpSp>
            <p:nvGrpSpPr>
              <p:cNvPr id="22574" name="Group 4"/>
              <p:cNvGrpSpPr>
                <a:grpSpLocks/>
              </p:cNvGrpSpPr>
              <p:nvPr/>
            </p:nvGrpSpPr>
            <p:grpSpPr bwMode="auto">
              <a:xfrm>
                <a:off x="839" y="391"/>
                <a:ext cx="1761" cy="1769"/>
                <a:chOff x="3061" y="1515"/>
                <a:chExt cx="2042" cy="2051"/>
              </a:xfrm>
            </p:grpSpPr>
            <p:pic>
              <p:nvPicPr>
                <p:cNvPr id="22575" name="Picture 7" descr="сетка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lum bright="36000" contrast="-70000"/>
                  <a:grayscl/>
                </a:blip>
                <a:srcRect l="22391" t="23769" r="22256" b="20491"/>
                <a:stretch>
                  <a:fillRect/>
                </a:stretch>
              </p:blipFill>
              <p:spPr bwMode="auto">
                <a:xfrm>
                  <a:off x="3061" y="1515"/>
                  <a:ext cx="2042" cy="205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2576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4080" y="1622"/>
                  <a:ext cx="0" cy="180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7" name="Line 9"/>
                <p:cNvSpPr>
                  <a:spLocks noChangeShapeType="1"/>
                </p:cNvSpPr>
                <p:nvPr/>
              </p:nvSpPr>
              <p:spPr bwMode="auto">
                <a:xfrm>
                  <a:off x="3128" y="3087"/>
                  <a:ext cx="1897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876" y="3067"/>
                  <a:ext cx="214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000" b="1" i="1" baseline="-25000"/>
                    <a:t>Х</a:t>
                  </a:r>
                </a:p>
              </p:txBody>
            </p:sp>
            <p:sp>
              <p:nvSpPr>
                <p:cNvPr id="2257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068" y="1561"/>
                  <a:ext cx="215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000" b="1" i="1" baseline="-25000"/>
                    <a:t>У</a:t>
                  </a:r>
                </a:p>
              </p:txBody>
            </p:sp>
          </p:grpSp>
          <p:sp>
            <p:nvSpPr>
              <p:cNvPr id="22580" name="Text Box 10"/>
              <p:cNvSpPr txBox="1">
                <a:spLocks noChangeArrowheads="1"/>
              </p:cNvSpPr>
              <p:nvPr/>
            </p:nvSpPr>
            <p:spPr bwMode="auto">
              <a:xfrm>
                <a:off x="1749" y="1736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1</a:t>
                </a:r>
              </a:p>
            </p:txBody>
          </p:sp>
          <p:sp>
            <p:nvSpPr>
              <p:cNvPr id="22581" name="Text Box 11"/>
              <p:cNvSpPr txBox="1">
                <a:spLocks noChangeArrowheads="1"/>
              </p:cNvSpPr>
              <p:nvPr/>
            </p:nvSpPr>
            <p:spPr bwMode="auto">
              <a:xfrm>
                <a:off x="1565" y="1570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1</a:t>
                </a:r>
              </a:p>
            </p:txBody>
          </p:sp>
          <p:sp>
            <p:nvSpPr>
              <p:cNvPr id="22582" name="Text Box 12"/>
              <p:cNvSpPr txBox="1">
                <a:spLocks noChangeArrowheads="1"/>
              </p:cNvSpPr>
              <p:nvPr/>
            </p:nvSpPr>
            <p:spPr bwMode="auto">
              <a:xfrm>
                <a:off x="1565" y="1253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4</a:t>
                </a:r>
              </a:p>
            </p:txBody>
          </p:sp>
          <p:sp>
            <p:nvSpPr>
              <p:cNvPr id="22583" name="Text Box 13"/>
              <p:cNvSpPr txBox="1">
                <a:spLocks noChangeArrowheads="1"/>
              </p:cNvSpPr>
              <p:nvPr/>
            </p:nvSpPr>
            <p:spPr bwMode="auto">
              <a:xfrm>
                <a:off x="1565" y="754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9</a:t>
                </a:r>
              </a:p>
            </p:txBody>
          </p:sp>
          <p:sp>
            <p:nvSpPr>
              <p:cNvPr id="22584" name="Text Box 14"/>
              <p:cNvSpPr txBox="1">
                <a:spLocks noChangeArrowheads="1"/>
              </p:cNvSpPr>
              <p:nvPr/>
            </p:nvSpPr>
            <p:spPr bwMode="auto">
              <a:xfrm>
                <a:off x="1864" y="1736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2</a:t>
                </a:r>
              </a:p>
            </p:txBody>
          </p:sp>
          <p:sp>
            <p:nvSpPr>
              <p:cNvPr id="22585" name="Text Box 15"/>
              <p:cNvSpPr txBox="1">
                <a:spLocks noChangeArrowheads="1"/>
              </p:cNvSpPr>
              <p:nvPr/>
            </p:nvSpPr>
            <p:spPr bwMode="auto">
              <a:xfrm>
                <a:off x="1964" y="1736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3</a:t>
                </a:r>
              </a:p>
            </p:txBody>
          </p:sp>
          <p:sp>
            <p:nvSpPr>
              <p:cNvPr id="22586" name="Text Box 16"/>
              <p:cNvSpPr txBox="1">
                <a:spLocks noChangeArrowheads="1"/>
              </p:cNvSpPr>
              <p:nvPr/>
            </p:nvSpPr>
            <p:spPr bwMode="auto">
              <a:xfrm>
                <a:off x="1496" y="1741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200" b="1" i="1"/>
                  <a:t>-1</a:t>
                </a:r>
              </a:p>
            </p:txBody>
          </p:sp>
        </p:grpSp>
        <p:sp>
          <p:nvSpPr>
            <p:cNvPr id="2" name="Freeform 97"/>
            <p:cNvSpPr>
              <a:spLocks/>
            </p:cNvSpPr>
            <p:nvPr/>
          </p:nvSpPr>
          <p:spPr bwMode="auto">
            <a:xfrm>
              <a:off x="1837" y="618"/>
              <a:ext cx="1769" cy="977"/>
            </a:xfrm>
            <a:custGeom>
              <a:avLst/>
              <a:gdLst>
                <a:gd name="T0" fmla="*/ 0 w 1168"/>
                <a:gd name="T1" fmla="*/ 0 h 2040"/>
                <a:gd name="T2" fmla="*/ 84 w 1168"/>
                <a:gd name="T3" fmla="*/ 528 h 2040"/>
                <a:gd name="T4" fmla="*/ 249 w 1168"/>
                <a:gd name="T5" fmla="*/ 1379 h 2040"/>
                <a:gd name="T6" fmla="*/ 428 w 1168"/>
                <a:gd name="T7" fmla="*/ 1888 h 2040"/>
                <a:gd name="T8" fmla="*/ 596 w 1168"/>
                <a:gd name="T9" fmla="*/ 2040 h 2040"/>
                <a:gd name="T10" fmla="*/ 756 w 1168"/>
                <a:gd name="T11" fmla="*/ 1888 h 2040"/>
                <a:gd name="T12" fmla="*/ 929 w 1168"/>
                <a:gd name="T13" fmla="*/ 1379 h 2040"/>
                <a:gd name="T14" fmla="*/ 1096 w 1168"/>
                <a:gd name="T15" fmla="*/ 536 h 2040"/>
                <a:gd name="T16" fmla="*/ 1168 w 1168"/>
                <a:gd name="T17" fmla="*/ 4 h 20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8"/>
                <a:gd name="T28" fmla="*/ 0 h 2040"/>
                <a:gd name="T29" fmla="*/ 1168 w 1168"/>
                <a:gd name="T30" fmla="*/ 2040 h 20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8" h="2040">
                  <a:moveTo>
                    <a:pt x="0" y="0"/>
                  </a:moveTo>
                  <a:cubicBezTo>
                    <a:pt x="14" y="88"/>
                    <a:pt x="43" y="298"/>
                    <a:pt x="84" y="528"/>
                  </a:cubicBezTo>
                  <a:cubicBezTo>
                    <a:pt x="125" y="758"/>
                    <a:pt x="192" y="1152"/>
                    <a:pt x="249" y="1379"/>
                  </a:cubicBezTo>
                  <a:cubicBezTo>
                    <a:pt x="306" y="1606"/>
                    <a:pt x="370" y="1778"/>
                    <a:pt x="428" y="1888"/>
                  </a:cubicBezTo>
                  <a:cubicBezTo>
                    <a:pt x="486" y="1998"/>
                    <a:pt x="541" y="2040"/>
                    <a:pt x="596" y="2040"/>
                  </a:cubicBezTo>
                  <a:cubicBezTo>
                    <a:pt x="651" y="2040"/>
                    <a:pt x="701" y="1998"/>
                    <a:pt x="756" y="1888"/>
                  </a:cubicBezTo>
                  <a:cubicBezTo>
                    <a:pt x="811" y="1778"/>
                    <a:pt x="872" y="1604"/>
                    <a:pt x="929" y="1379"/>
                  </a:cubicBezTo>
                  <a:cubicBezTo>
                    <a:pt x="986" y="1154"/>
                    <a:pt x="1056" y="765"/>
                    <a:pt x="1096" y="536"/>
                  </a:cubicBezTo>
                  <a:cubicBezTo>
                    <a:pt x="1136" y="307"/>
                    <a:pt x="1153" y="115"/>
                    <a:pt x="1168" y="4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" name="Freeform 61"/>
            <p:cNvSpPr>
              <a:spLocks/>
            </p:cNvSpPr>
            <p:nvPr/>
          </p:nvSpPr>
          <p:spPr bwMode="auto">
            <a:xfrm>
              <a:off x="2529" y="2183"/>
              <a:ext cx="357" cy="1293"/>
            </a:xfrm>
            <a:custGeom>
              <a:avLst/>
              <a:gdLst>
                <a:gd name="T0" fmla="*/ 0 w 1168"/>
                <a:gd name="T1" fmla="*/ 0 h 2040"/>
                <a:gd name="T2" fmla="*/ 84 w 1168"/>
                <a:gd name="T3" fmla="*/ 528 h 2040"/>
                <a:gd name="T4" fmla="*/ 249 w 1168"/>
                <a:gd name="T5" fmla="*/ 1379 h 2040"/>
                <a:gd name="T6" fmla="*/ 428 w 1168"/>
                <a:gd name="T7" fmla="*/ 1888 h 2040"/>
                <a:gd name="T8" fmla="*/ 596 w 1168"/>
                <a:gd name="T9" fmla="*/ 2040 h 2040"/>
                <a:gd name="T10" fmla="*/ 756 w 1168"/>
                <a:gd name="T11" fmla="*/ 1888 h 2040"/>
                <a:gd name="T12" fmla="*/ 929 w 1168"/>
                <a:gd name="T13" fmla="*/ 1379 h 2040"/>
                <a:gd name="T14" fmla="*/ 1096 w 1168"/>
                <a:gd name="T15" fmla="*/ 536 h 2040"/>
                <a:gd name="T16" fmla="*/ 1168 w 1168"/>
                <a:gd name="T17" fmla="*/ 4 h 20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8"/>
                <a:gd name="T28" fmla="*/ 0 h 2040"/>
                <a:gd name="T29" fmla="*/ 1168 w 1168"/>
                <a:gd name="T30" fmla="*/ 2040 h 20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8" h="2040">
                  <a:moveTo>
                    <a:pt x="0" y="0"/>
                  </a:moveTo>
                  <a:cubicBezTo>
                    <a:pt x="14" y="88"/>
                    <a:pt x="43" y="298"/>
                    <a:pt x="84" y="528"/>
                  </a:cubicBezTo>
                  <a:cubicBezTo>
                    <a:pt x="125" y="758"/>
                    <a:pt x="192" y="1152"/>
                    <a:pt x="249" y="1379"/>
                  </a:cubicBezTo>
                  <a:cubicBezTo>
                    <a:pt x="306" y="1606"/>
                    <a:pt x="370" y="1778"/>
                    <a:pt x="428" y="1888"/>
                  </a:cubicBezTo>
                  <a:cubicBezTo>
                    <a:pt x="486" y="1998"/>
                    <a:pt x="541" y="2040"/>
                    <a:pt x="596" y="2040"/>
                  </a:cubicBezTo>
                  <a:cubicBezTo>
                    <a:pt x="651" y="2040"/>
                    <a:pt x="701" y="1998"/>
                    <a:pt x="756" y="1888"/>
                  </a:cubicBezTo>
                  <a:cubicBezTo>
                    <a:pt x="811" y="1778"/>
                    <a:pt x="872" y="1604"/>
                    <a:pt x="929" y="1379"/>
                  </a:cubicBezTo>
                  <a:cubicBezTo>
                    <a:pt x="986" y="1154"/>
                    <a:pt x="1056" y="765"/>
                    <a:pt x="1096" y="536"/>
                  </a:cubicBezTo>
                  <a:cubicBezTo>
                    <a:pt x="1136" y="307"/>
                    <a:pt x="1153" y="115"/>
                    <a:pt x="1168" y="4"/>
                  </a:cubicBezTo>
                </a:path>
              </a:pathLst>
            </a:custGeom>
            <a:noFill/>
            <a:ln w="25400">
              <a:solidFill>
                <a:srgbClr val="9933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2589" name="Object 5"/>
          <p:cNvGraphicFramePr>
            <a:graphicFrameLocks noChangeAspect="1"/>
          </p:cNvGraphicFramePr>
          <p:nvPr/>
        </p:nvGraphicFramePr>
        <p:xfrm>
          <a:off x="179388" y="5949950"/>
          <a:ext cx="12382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8" name="Формула" r:id="rId4" imgW="12465720" imgH="5202000" progId="Equation.3">
                  <p:embed/>
                </p:oleObj>
              </mc:Choice>
              <mc:Fallback>
                <p:oleObj name="Формула" r:id="rId4" imgW="12465720" imgH="5202000" progId="Equation.3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5949950"/>
                        <a:ext cx="12382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90" name="Object 5"/>
          <p:cNvGraphicFramePr>
            <a:graphicFrameLocks noChangeAspect="1"/>
          </p:cNvGraphicFramePr>
          <p:nvPr/>
        </p:nvGraphicFramePr>
        <p:xfrm>
          <a:off x="1403350" y="6269038"/>
          <a:ext cx="14112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9" name="Формула" r:id="rId6" imgW="14206320" imgH="5202000" progId="Equation.3">
                  <p:embed/>
                </p:oleObj>
              </mc:Choice>
              <mc:Fallback>
                <p:oleObj name="Формула" r:id="rId6" imgW="14206320" imgH="5202000" progId="Equation.3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6269038"/>
                        <a:ext cx="1411288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91" name="Object 5"/>
          <p:cNvGraphicFramePr>
            <a:graphicFrameLocks noChangeAspect="1"/>
          </p:cNvGraphicFramePr>
          <p:nvPr/>
        </p:nvGraphicFramePr>
        <p:xfrm>
          <a:off x="2771775" y="5792788"/>
          <a:ext cx="12954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0" name="Формула" r:id="rId8" imgW="13045680" imgH="9254880" progId="Equation.3">
                  <p:embed/>
                </p:oleObj>
              </mc:Choice>
              <mc:Fallback>
                <p:oleObj name="Формула" r:id="rId8" imgW="13045680" imgH="9254880" progId="Equation.3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5792788"/>
                        <a:ext cx="1295400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92" name="Object 5"/>
          <p:cNvGraphicFramePr>
            <a:graphicFrameLocks noChangeAspect="1"/>
          </p:cNvGraphicFramePr>
          <p:nvPr/>
        </p:nvGraphicFramePr>
        <p:xfrm>
          <a:off x="4356100" y="6303963"/>
          <a:ext cx="12096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1" name="Формула" r:id="rId10" imgW="12175560" imgH="5202000" progId="Equation.3">
                  <p:embed/>
                </p:oleObj>
              </mc:Choice>
              <mc:Fallback>
                <p:oleObj name="Формула" r:id="rId10" imgW="12175560" imgH="5202000" progId="Equation.3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6303963"/>
                        <a:ext cx="120967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93" name="Group 65"/>
          <p:cNvGrpSpPr>
            <a:grpSpLocks/>
          </p:cNvGrpSpPr>
          <p:nvPr/>
        </p:nvGrpSpPr>
        <p:grpSpPr bwMode="auto">
          <a:xfrm>
            <a:off x="6348413" y="333375"/>
            <a:ext cx="2795587" cy="2871788"/>
            <a:chOff x="3742" y="210"/>
            <a:chExt cx="1761" cy="1809"/>
          </a:xfrm>
        </p:grpSpPr>
        <p:grpSp>
          <p:nvGrpSpPr>
            <p:cNvPr id="22594" name="Group 66"/>
            <p:cNvGrpSpPr>
              <a:grpSpLocks/>
            </p:cNvGrpSpPr>
            <p:nvPr/>
          </p:nvGrpSpPr>
          <p:grpSpPr bwMode="auto">
            <a:xfrm>
              <a:off x="3742" y="210"/>
              <a:ext cx="1761" cy="1809"/>
              <a:chOff x="3742" y="215"/>
              <a:chExt cx="1761" cy="1809"/>
            </a:xfrm>
          </p:grpSpPr>
          <p:pic>
            <p:nvPicPr>
              <p:cNvPr id="22595" name="Picture 7" descr="сетка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36000" contrast="-70000"/>
                <a:grayscl/>
              </a:blip>
              <a:srcRect l="22391" t="23769" r="22256" b="20491"/>
              <a:stretch>
                <a:fillRect/>
              </a:stretch>
            </p:blipFill>
            <p:spPr bwMode="auto">
              <a:xfrm>
                <a:off x="3742" y="255"/>
                <a:ext cx="1761" cy="17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596" name="Text Box 14"/>
              <p:cNvSpPr txBox="1">
                <a:spLocks noChangeArrowheads="1"/>
              </p:cNvSpPr>
              <p:nvPr/>
            </p:nvSpPr>
            <p:spPr bwMode="auto">
              <a:xfrm>
                <a:off x="4740" y="1201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2</a:t>
                </a:r>
              </a:p>
            </p:txBody>
          </p:sp>
          <p:sp>
            <p:nvSpPr>
              <p:cNvPr id="22597" name="Line 8"/>
              <p:cNvSpPr>
                <a:spLocks noChangeShapeType="1"/>
              </p:cNvSpPr>
              <p:nvPr/>
            </p:nvSpPr>
            <p:spPr bwMode="auto">
              <a:xfrm flipV="1">
                <a:off x="4608" y="255"/>
                <a:ext cx="0" cy="17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98" name="Line 9"/>
              <p:cNvSpPr>
                <a:spLocks noChangeShapeType="1"/>
              </p:cNvSpPr>
              <p:nvPr/>
            </p:nvSpPr>
            <p:spPr bwMode="auto">
              <a:xfrm>
                <a:off x="3787" y="1185"/>
                <a:ext cx="16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99" name="Text Box 10"/>
              <p:cNvSpPr txBox="1">
                <a:spLocks noChangeArrowheads="1"/>
              </p:cNvSpPr>
              <p:nvPr/>
            </p:nvSpPr>
            <p:spPr bwMode="auto">
              <a:xfrm>
                <a:off x="5294" y="1191"/>
                <a:ext cx="185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000" b="1" i="1" baseline="-25000"/>
                  <a:t>Х</a:t>
                </a:r>
              </a:p>
            </p:txBody>
          </p:sp>
          <p:sp>
            <p:nvSpPr>
              <p:cNvPr id="22600" name="Text Box 10"/>
              <p:cNvSpPr txBox="1">
                <a:spLocks noChangeArrowheads="1"/>
              </p:cNvSpPr>
              <p:nvPr/>
            </p:nvSpPr>
            <p:spPr bwMode="auto">
              <a:xfrm>
                <a:off x="4639" y="1197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1</a:t>
                </a:r>
              </a:p>
            </p:txBody>
          </p:sp>
          <p:sp>
            <p:nvSpPr>
              <p:cNvPr id="22601" name="Text Box 11"/>
              <p:cNvSpPr txBox="1">
                <a:spLocks noChangeArrowheads="1"/>
              </p:cNvSpPr>
              <p:nvPr/>
            </p:nvSpPr>
            <p:spPr bwMode="auto">
              <a:xfrm>
                <a:off x="4455" y="1031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1</a:t>
                </a:r>
              </a:p>
            </p:txBody>
          </p:sp>
          <p:sp>
            <p:nvSpPr>
              <p:cNvPr id="22602" name="Text Box 12"/>
              <p:cNvSpPr txBox="1">
                <a:spLocks noChangeArrowheads="1"/>
              </p:cNvSpPr>
              <p:nvPr/>
            </p:nvSpPr>
            <p:spPr bwMode="auto">
              <a:xfrm>
                <a:off x="4455" y="714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4</a:t>
                </a:r>
              </a:p>
            </p:txBody>
          </p:sp>
          <p:sp>
            <p:nvSpPr>
              <p:cNvPr id="22603" name="Text Box 13"/>
              <p:cNvSpPr txBox="1">
                <a:spLocks noChangeArrowheads="1"/>
              </p:cNvSpPr>
              <p:nvPr/>
            </p:nvSpPr>
            <p:spPr bwMode="auto">
              <a:xfrm>
                <a:off x="4455" y="215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9</a:t>
                </a:r>
              </a:p>
            </p:txBody>
          </p:sp>
          <p:sp>
            <p:nvSpPr>
              <p:cNvPr id="22604" name="Text Box 15"/>
              <p:cNvSpPr txBox="1">
                <a:spLocks noChangeArrowheads="1"/>
              </p:cNvSpPr>
              <p:nvPr/>
            </p:nvSpPr>
            <p:spPr bwMode="auto">
              <a:xfrm>
                <a:off x="4854" y="1197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3</a:t>
                </a:r>
              </a:p>
            </p:txBody>
          </p:sp>
          <p:sp>
            <p:nvSpPr>
              <p:cNvPr id="22605" name="Text Box 16"/>
              <p:cNvSpPr txBox="1">
                <a:spLocks noChangeArrowheads="1"/>
              </p:cNvSpPr>
              <p:nvPr/>
            </p:nvSpPr>
            <p:spPr bwMode="auto">
              <a:xfrm>
                <a:off x="4386" y="1202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200" b="1" i="1"/>
                  <a:t>-1</a:t>
                </a:r>
              </a:p>
            </p:txBody>
          </p:sp>
        </p:grpSp>
        <p:sp>
          <p:nvSpPr>
            <p:cNvPr id="4" name="Freeform 61"/>
            <p:cNvSpPr>
              <a:spLocks/>
            </p:cNvSpPr>
            <p:nvPr/>
          </p:nvSpPr>
          <p:spPr bwMode="auto">
            <a:xfrm rot="10800000">
              <a:off x="4429" y="1183"/>
              <a:ext cx="378" cy="772"/>
            </a:xfrm>
            <a:custGeom>
              <a:avLst/>
              <a:gdLst>
                <a:gd name="T0" fmla="*/ 0 w 1168"/>
                <a:gd name="T1" fmla="*/ 0 h 2040"/>
                <a:gd name="T2" fmla="*/ 84 w 1168"/>
                <a:gd name="T3" fmla="*/ 528 h 2040"/>
                <a:gd name="T4" fmla="*/ 249 w 1168"/>
                <a:gd name="T5" fmla="*/ 1379 h 2040"/>
                <a:gd name="T6" fmla="*/ 428 w 1168"/>
                <a:gd name="T7" fmla="*/ 1888 h 2040"/>
                <a:gd name="T8" fmla="*/ 596 w 1168"/>
                <a:gd name="T9" fmla="*/ 2040 h 2040"/>
                <a:gd name="T10" fmla="*/ 756 w 1168"/>
                <a:gd name="T11" fmla="*/ 1888 h 2040"/>
                <a:gd name="T12" fmla="*/ 929 w 1168"/>
                <a:gd name="T13" fmla="*/ 1379 h 2040"/>
                <a:gd name="T14" fmla="*/ 1096 w 1168"/>
                <a:gd name="T15" fmla="*/ 536 h 2040"/>
                <a:gd name="T16" fmla="*/ 1168 w 1168"/>
                <a:gd name="T17" fmla="*/ 4 h 20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8"/>
                <a:gd name="T28" fmla="*/ 0 h 2040"/>
                <a:gd name="T29" fmla="*/ 1168 w 1168"/>
                <a:gd name="T30" fmla="*/ 2040 h 20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8" h="2040">
                  <a:moveTo>
                    <a:pt x="0" y="0"/>
                  </a:moveTo>
                  <a:cubicBezTo>
                    <a:pt x="14" y="88"/>
                    <a:pt x="43" y="298"/>
                    <a:pt x="84" y="528"/>
                  </a:cubicBezTo>
                  <a:cubicBezTo>
                    <a:pt x="125" y="758"/>
                    <a:pt x="192" y="1152"/>
                    <a:pt x="249" y="1379"/>
                  </a:cubicBezTo>
                  <a:cubicBezTo>
                    <a:pt x="306" y="1606"/>
                    <a:pt x="370" y="1778"/>
                    <a:pt x="428" y="1888"/>
                  </a:cubicBezTo>
                  <a:cubicBezTo>
                    <a:pt x="486" y="1998"/>
                    <a:pt x="541" y="2040"/>
                    <a:pt x="596" y="2040"/>
                  </a:cubicBezTo>
                  <a:cubicBezTo>
                    <a:pt x="651" y="2040"/>
                    <a:pt x="701" y="1998"/>
                    <a:pt x="756" y="1888"/>
                  </a:cubicBezTo>
                  <a:cubicBezTo>
                    <a:pt x="811" y="1778"/>
                    <a:pt x="872" y="1604"/>
                    <a:pt x="929" y="1379"/>
                  </a:cubicBezTo>
                  <a:cubicBezTo>
                    <a:pt x="986" y="1154"/>
                    <a:pt x="1056" y="765"/>
                    <a:pt x="1096" y="536"/>
                  </a:cubicBezTo>
                  <a:cubicBezTo>
                    <a:pt x="1136" y="307"/>
                    <a:pt x="1153" y="115"/>
                    <a:pt x="1168" y="4"/>
                  </a:cubicBezTo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</p:spPr>
          <p:txBody>
            <a:bodyPr rot="10800000"/>
            <a:lstStyle/>
            <a:p>
              <a:endParaRPr lang="ru-RU"/>
            </a:p>
          </p:txBody>
        </p:sp>
        <p:sp>
          <p:nvSpPr>
            <p:cNvPr id="22607" name="Text Box 79"/>
            <p:cNvSpPr txBox="1">
              <a:spLocks noChangeArrowheads="1"/>
            </p:cNvSpPr>
            <p:nvPr/>
          </p:nvSpPr>
          <p:spPr bwMode="auto">
            <a:xfrm>
              <a:off x="4649" y="210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/>
            </a:p>
          </p:txBody>
        </p:sp>
        <p:sp>
          <p:nvSpPr>
            <p:cNvPr id="22608" name="Text Box 11"/>
            <p:cNvSpPr txBox="1">
              <a:spLocks noChangeArrowheads="1"/>
            </p:cNvSpPr>
            <p:nvPr/>
          </p:nvSpPr>
          <p:spPr bwMode="auto">
            <a:xfrm>
              <a:off x="4604" y="210"/>
              <a:ext cx="18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 i="1" baseline="-25000"/>
                <a:t>У</a:t>
              </a:r>
            </a:p>
          </p:txBody>
        </p:sp>
      </p:grpSp>
      <p:sp>
        <p:nvSpPr>
          <p:cNvPr id="22609" name="Text Box 11"/>
          <p:cNvSpPr txBox="1">
            <a:spLocks noChangeArrowheads="1"/>
          </p:cNvSpPr>
          <p:nvPr/>
        </p:nvSpPr>
        <p:spPr bwMode="auto">
          <a:xfrm>
            <a:off x="1403350" y="3213100"/>
            <a:ext cx="29527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 baseline="-25000"/>
              <a:t>У</a:t>
            </a:r>
          </a:p>
        </p:txBody>
      </p:sp>
      <p:grpSp>
        <p:nvGrpSpPr>
          <p:cNvPr id="22610" name="Group 82"/>
          <p:cNvGrpSpPr>
            <a:grpSpLocks/>
          </p:cNvGrpSpPr>
          <p:nvPr/>
        </p:nvGrpSpPr>
        <p:grpSpPr bwMode="auto">
          <a:xfrm>
            <a:off x="6348413" y="3284538"/>
            <a:ext cx="2795587" cy="2871787"/>
            <a:chOff x="3742" y="2069"/>
            <a:chExt cx="1761" cy="1809"/>
          </a:xfrm>
        </p:grpSpPr>
        <p:grpSp>
          <p:nvGrpSpPr>
            <p:cNvPr id="22611" name="Group 83"/>
            <p:cNvGrpSpPr>
              <a:grpSpLocks/>
            </p:cNvGrpSpPr>
            <p:nvPr/>
          </p:nvGrpSpPr>
          <p:grpSpPr bwMode="auto">
            <a:xfrm>
              <a:off x="3742" y="2069"/>
              <a:ext cx="1761" cy="1809"/>
              <a:chOff x="3742" y="215"/>
              <a:chExt cx="1761" cy="1809"/>
            </a:xfrm>
          </p:grpSpPr>
          <p:pic>
            <p:nvPicPr>
              <p:cNvPr id="22612" name="Picture 7" descr="сетка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36000" contrast="-70000"/>
                <a:grayscl/>
              </a:blip>
              <a:srcRect l="22391" t="23769" r="22256" b="20491"/>
              <a:stretch>
                <a:fillRect/>
              </a:stretch>
            </p:blipFill>
            <p:spPr bwMode="auto">
              <a:xfrm>
                <a:off x="3742" y="255"/>
                <a:ext cx="1761" cy="17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613" name="Text Box 14"/>
              <p:cNvSpPr txBox="1">
                <a:spLocks noChangeArrowheads="1"/>
              </p:cNvSpPr>
              <p:nvPr/>
            </p:nvSpPr>
            <p:spPr bwMode="auto">
              <a:xfrm>
                <a:off x="4740" y="1201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2</a:t>
                </a:r>
              </a:p>
            </p:txBody>
          </p:sp>
          <p:sp>
            <p:nvSpPr>
              <p:cNvPr id="22614" name="Line 8"/>
              <p:cNvSpPr>
                <a:spLocks noChangeShapeType="1"/>
              </p:cNvSpPr>
              <p:nvPr/>
            </p:nvSpPr>
            <p:spPr bwMode="auto">
              <a:xfrm flipV="1">
                <a:off x="4608" y="255"/>
                <a:ext cx="0" cy="17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15" name="Line 9"/>
              <p:cNvSpPr>
                <a:spLocks noChangeShapeType="1"/>
              </p:cNvSpPr>
              <p:nvPr/>
            </p:nvSpPr>
            <p:spPr bwMode="auto">
              <a:xfrm>
                <a:off x="3787" y="1185"/>
                <a:ext cx="16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16" name="Text Box 10"/>
              <p:cNvSpPr txBox="1">
                <a:spLocks noChangeArrowheads="1"/>
              </p:cNvSpPr>
              <p:nvPr/>
            </p:nvSpPr>
            <p:spPr bwMode="auto">
              <a:xfrm>
                <a:off x="5294" y="1191"/>
                <a:ext cx="185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000" b="1" i="1" baseline="-25000"/>
                  <a:t>Х</a:t>
                </a:r>
              </a:p>
            </p:txBody>
          </p:sp>
          <p:sp>
            <p:nvSpPr>
              <p:cNvPr id="22617" name="Text Box 10"/>
              <p:cNvSpPr txBox="1">
                <a:spLocks noChangeArrowheads="1"/>
              </p:cNvSpPr>
              <p:nvPr/>
            </p:nvSpPr>
            <p:spPr bwMode="auto">
              <a:xfrm>
                <a:off x="4639" y="1197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1</a:t>
                </a:r>
              </a:p>
            </p:txBody>
          </p:sp>
          <p:sp>
            <p:nvSpPr>
              <p:cNvPr id="22618" name="Text Box 11"/>
              <p:cNvSpPr txBox="1">
                <a:spLocks noChangeArrowheads="1"/>
              </p:cNvSpPr>
              <p:nvPr/>
            </p:nvSpPr>
            <p:spPr bwMode="auto">
              <a:xfrm>
                <a:off x="4455" y="1031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1</a:t>
                </a:r>
              </a:p>
            </p:txBody>
          </p:sp>
          <p:sp>
            <p:nvSpPr>
              <p:cNvPr id="22619" name="Text Box 12"/>
              <p:cNvSpPr txBox="1">
                <a:spLocks noChangeArrowheads="1"/>
              </p:cNvSpPr>
              <p:nvPr/>
            </p:nvSpPr>
            <p:spPr bwMode="auto">
              <a:xfrm>
                <a:off x="4455" y="714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4</a:t>
                </a:r>
              </a:p>
            </p:txBody>
          </p:sp>
          <p:sp>
            <p:nvSpPr>
              <p:cNvPr id="22620" name="Text Box 13"/>
              <p:cNvSpPr txBox="1">
                <a:spLocks noChangeArrowheads="1"/>
              </p:cNvSpPr>
              <p:nvPr/>
            </p:nvSpPr>
            <p:spPr bwMode="auto">
              <a:xfrm>
                <a:off x="4455" y="215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9</a:t>
                </a:r>
              </a:p>
            </p:txBody>
          </p:sp>
          <p:sp>
            <p:nvSpPr>
              <p:cNvPr id="22621" name="Text Box 15"/>
              <p:cNvSpPr txBox="1">
                <a:spLocks noChangeArrowheads="1"/>
              </p:cNvSpPr>
              <p:nvPr/>
            </p:nvSpPr>
            <p:spPr bwMode="auto">
              <a:xfrm>
                <a:off x="4854" y="1197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200" b="1" i="1"/>
                  <a:t>3</a:t>
                </a:r>
              </a:p>
            </p:txBody>
          </p:sp>
          <p:sp>
            <p:nvSpPr>
              <p:cNvPr id="22622" name="Text Box 16"/>
              <p:cNvSpPr txBox="1">
                <a:spLocks noChangeArrowheads="1"/>
              </p:cNvSpPr>
              <p:nvPr/>
            </p:nvSpPr>
            <p:spPr bwMode="auto">
              <a:xfrm>
                <a:off x="4386" y="1202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200" b="1" i="1"/>
                  <a:t>-1</a:t>
                </a:r>
              </a:p>
            </p:txBody>
          </p:sp>
        </p:grpSp>
        <p:sp>
          <p:nvSpPr>
            <p:cNvPr id="5" name="Freeform 97"/>
            <p:cNvSpPr>
              <a:spLocks/>
            </p:cNvSpPr>
            <p:nvPr/>
          </p:nvSpPr>
          <p:spPr bwMode="auto">
            <a:xfrm rot="10800000">
              <a:off x="4354" y="3044"/>
              <a:ext cx="544" cy="771"/>
            </a:xfrm>
            <a:custGeom>
              <a:avLst/>
              <a:gdLst>
                <a:gd name="T0" fmla="*/ 0 w 1168"/>
                <a:gd name="T1" fmla="*/ 0 h 2040"/>
                <a:gd name="T2" fmla="*/ 84 w 1168"/>
                <a:gd name="T3" fmla="*/ 528 h 2040"/>
                <a:gd name="T4" fmla="*/ 249 w 1168"/>
                <a:gd name="T5" fmla="*/ 1379 h 2040"/>
                <a:gd name="T6" fmla="*/ 428 w 1168"/>
                <a:gd name="T7" fmla="*/ 1888 h 2040"/>
                <a:gd name="T8" fmla="*/ 596 w 1168"/>
                <a:gd name="T9" fmla="*/ 2040 h 2040"/>
                <a:gd name="T10" fmla="*/ 756 w 1168"/>
                <a:gd name="T11" fmla="*/ 1888 h 2040"/>
                <a:gd name="T12" fmla="*/ 929 w 1168"/>
                <a:gd name="T13" fmla="*/ 1379 h 2040"/>
                <a:gd name="T14" fmla="*/ 1096 w 1168"/>
                <a:gd name="T15" fmla="*/ 536 h 2040"/>
                <a:gd name="T16" fmla="*/ 1168 w 1168"/>
                <a:gd name="T17" fmla="*/ 4 h 20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8"/>
                <a:gd name="T28" fmla="*/ 0 h 2040"/>
                <a:gd name="T29" fmla="*/ 1168 w 1168"/>
                <a:gd name="T30" fmla="*/ 2040 h 20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8" h="2040">
                  <a:moveTo>
                    <a:pt x="0" y="0"/>
                  </a:moveTo>
                  <a:cubicBezTo>
                    <a:pt x="14" y="88"/>
                    <a:pt x="43" y="298"/>
                    <a:pt x="84" y="528"/>
                  </a:cubicBezTo>
                  <a:cubicBezTo>
                    <a:pt x="125" y="758"/>
                    <a:pt x="192" y="1152"/>
                    <a:pt x="249" y="1379"/>
                  </a:cubicBezTo>
                  <a:cubicBezTo>
                    <a:pt x="306" y="1606"/>
                    <a:pt x="370" y="1778"/>
                    <a:pt x="428" y="1888"/>
                  </a:cubicBezTo>
                  <a:cubicBezTo>
                    <a:pt x="486" y="1998"/>
                    <a:pt x="541" y="2040"/>
                    <a:pt x="596" y="2040"/>
                  </a:cubicBezTo>
                  <a:cubicBezTo>
                    <a:pt x="651" y="2040"/>
                    <a:pt x="701" y="1998"/>
                    <a:pt x="756" y="1888"/>
                  </a:cubicBezTo>
                  <a:cubicBezTo>
                    <a:pt x="811" y="1778"/>
                    <a:pt x="872" y="1604"/>
                    <a:pt x="929" y="1379"/>
                  </a:cubicBezTo>
                  <a:cubicBezTo>
                    <a:pt x="986" y="1154"/>
                    <a:pt x="1056" y="765"/>
                    <a:pt x="1096" y="536"/>
                  </a:cubicBezTo>
                  <a:cubicBezTo>
                    <a:pt x="1136" y="307"/>
                    <a:pt x="1153" y="115"/>
                    <a:pt x="1168" y="4"/>
                  </a:cubicBezTo>
                </a:path>
              </a:pathLst>
            </a:cu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rot="10800000"/>
            <a:lstStyle/>
            <a:p>
              <a:endParaRPr lang="ru-RU"/>
            </a:p>
          </p:txBody>
        </p:sp>
        <p:sp>
          <p:nvSpPr>
            <p:cNvPr id="22624" name="Text Box 11"/>
            <p:cNvSpPr txBox="1">
              <a:spLocks noChangeArrowheads="1"/>
            </p:cNvSpPr>
            <p:nvPr/>
          </p:nvSpPr>
          <p:spPr bwMode="auto">
            <a:xfrm>
              <a:off x="4604" y="2069"/>
              <a:ext cx="18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 i="1" baseline="-25000"/>
                <a:t>У</a:t>
              </a:r>
            </a:p>
          </p:txBody>
        </p:sp>
      </p:grpSp>
      <p:sp>
        <p:nvSpPr>
          <p:cNvPr id="22625" name="Text Box 97"/>
          <p:cNvSpPr txBox="1">
            <a:spLocks noChangeArrowheads="1"/>
          </p:cNvSpPr>
          <p:nvPr/>
        </p:nvSpPr>
        <p:spPr bwMode="auto">
          <a:xfrm>
            <a:off x="3995738" y="0"/>
            <a:ext cx="478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Установите соответствие</a:t>
            </a:r>
            <a:r>
              <a:rPr lang="en-US" sz="2400" b="1" i="1"/>
              <a:t>:</a:t>
            </a:r>
            <a:endParaRPr lang="ru-RU" sz="2400" b="1" i="1"/>
          </a:p>
        </p:txBody>
      </p:sp>
      <p:graphicFrame>
        <p:nvGraphicFramePr>
          <p:cNvPr id="22626" name="Object 5"/>
          <p:cNvGraphicFramePr>
            <a:graphicFrameLocks noChangeAspect="1"/>
          </p:cNvGraphicFramePr>
          <p:nvPr/>
        </p:nvGraphicFramePr>
        <p:xfrm>
          <a:off x="5867400" y="5768975"/>
          <a:ext cx="12954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2" name="Формула" r:id="rId12" imgW="13045680" imgH="9254880" progId="Equation.3">
                  <p:embed/>
                </p:oleObj>
              </mc:Choice>
              <mc:Fallback>
                <p:oleObj name="Формула" r:id="rId12" imgW="13045680" imgH="9254880" progId="Equation.3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768975"/>
                        <a:ext cx="1295400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27" name="Object 5"/>
          <p:cNvGraphicFramePr>
            <a:graphicFrameLocks noChangeAspect="1"/>
          </p:cNvGraphicFramePr>
          <p:nvPr/>
        </p:nvGraphicFramePr>
        <p:xfrm>
          <a:off x="7596188" y="5937250"/>
          <a:ext cx="1293812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3" name="Формула" r:id="rId14" imgW="13045680" imgH="9254880" progId="Equation.3">
                  <p:embed/>
                </p:oleObj>
              </mc:Choice>
              <mc:Fallback>
                <p:oleObj name="Формула" r:id="rId14" imgW="13045680" imgH="9254880" progId="Equation.3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5937250"/>
                        <a:ext cx="1293812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28" name="AutoShape 100"/>
          <p:cNvSpPr>
            <a:spLocks noChangeArrowheads="1"/>
          </p:cNvSpPr>
          <p:nvPr/>
        </p:nvSpPr>
        <p:spPr bwMode="auto">
          <a:xfrm>
            <a:off x="2771775" y="5876925"/>
            <a:ext cx="1403350" cy="79216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629" name="AutoShape 101"/>
          <p:cNvSpPr>
            <a:spLocks noChangeArrowheads="1"/>
          </p:cNvSpPr>
          <p:nvPr/>
        </p:nvSpPr>
        <p:spPr bwMode="auto">
          <a:xfrm>
            <a:off x="1331913" y="6175375"/>
            <a:ext cx="1511300" cy="6477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630" name="AutoShape 102"/>
          <p:cNvSpPr>
            <a:spLocks noChangeArrowheads="1"/>
          </p:cNvSpPr>
          <p:nvPr/>
        </p:nvSpPr>
        <p:spPr bwMode="auto">
          <a:xfrm>
            <a:off x="179388" y="5876925"/>
            <a:ext cx="1223962" cy="6477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631" name="AutoShape 103"/>
          <p:cNvSpPr>
            <a:spLocks noChangeArrowheads="1"/>
          </p:cNvSpPr>
          <p:nvPr/>
        </p:nvSpPr>
        <p:spPr bwMode="auto">
          <a:xfrm>
            <a:off x="4102100" y="6175375"/>
            <a:ext cx="1765300" cy="6477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632" name="AutoShape 104"/>
          <p:cNvSpPr>
            <a:spLocks noChangeArrowheads="1"/>
          </p:cNvSpPr>
          <p:nvPr/>
        </p:nvSpPr>
        <p:spPr bwMode="auto">
          <a:xfrm>
            <a:off x="5724525" y="5840413"/>
            <a:ext cx="1511300" cy="792162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633" name="AutoShape 105"/>
          <p:cNvSpPr>
            <a:spLocks noChangeArrowheads="1"/>
          </p:cNvSpPr>
          <p:nvPr/>
        </p:nvSpPr>
        <p:spPr bwMode="auto">
          <a:xfrm>
            <a:off x="7164388" y="6021388"/>
            <a:ext cx="1728787" cy="798512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2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2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28" grpId="0" animBg="1"/>
      <p:bldP spid="22629" grpId="0" animBg="1"/>
      <p:bldP spid="22630" grpId="0" animBg="1"/>
      <p:bldP spid="22631" grpId="0" animBg="1"/>
      <p:bldP spid="22632" grpId="0" animBg="1"/>
      <p:bldP spid="226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323850" y="1125538"/>
            <a:ext cx="2795588" cy="2808287"/>
            <a:chOff x="839" y="391"/>
            <a:chExt cx="1761" cy="1769"/>
          </a:xfrm>
        </p:grpSpPr>
        <p:grpSp>
          <p:nvGrpSpPr>
            <p:cNvPr id="29699" name="Group 4"/>
            <p:cNvGrpSpPr>
              <a:grpSpLocks/>
            </p:cNvGrpSpPr>
            <p:nvPr/>
          </p:nvGrpSpPr>
          <p:grpSpPr bwMode="auto">
            <a:xfrm>
              <a:off x="839" y="391"/>
              <a:ext cx="1761" cy="1769"/>
              <a:chOff x="3061" y="1515"/>
              <a:chExt cx="2042" cy="2051"/>
            </a:xfrm>
          </p:grpSpPr>
          <p:pic>
            <p:nvPicPr>
              <p:cNvPr id="29700" name="Picture 7" descr="сетка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36000" contrast="-70000"/>
                <a:grayscl/>
              </a:blip>
              <a:srcRect l="22391" t="23769" r="22256" b="20491"/>
              <a:stretch>
                <a:fillRect/>
              </a:stretch>
            </p:blipFill>
            <p:spPr bwMode="auto">
              <a:xfrm>
                <a:off x="3061" y="1515"/>
                <a:ext cx="2042" cy="20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701" name="Line 8"/>
              <p:cNvSpPr>
                <a:spLocks noChangeShapeType="1"/>
              </p:cNvSpPr>
              <p:nvPr/>
            </p:nvSpPr>
            <p:spPr bwMode="auto">
              <a:xfrm flipV="1">
                <a:off x="4080" y="1622"/>
                <a:ext cx="0" cy="180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2" name="Line 9"/>
              <p:cNvSpPr>
                <a:spLocks noChangeShapeType="1"/>
              </p:cNvSpPr>
              <p:nvPr/>
            </p:nvSpPr>
            <p:spPr bwMode="auto">
              <a:xfrm>
                <a:off x="3128" y="3087"/>
                <a:ext cx="189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3" name="Text Box 10"/>
              <p:cNvSpPr txBox="1">
                <a:spLocks noChangeArrowheads="1"/>
              </p:cNvSpPr>
              <p:nvPr/>
            </p:nvSpPr>
            <p:spPr bwMode="auto">
              <a:xfrm>
                <a:off x="4876" y="3067"/>
                <a:ext cx="214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000" b="1" i="1" baseline="-25000"/>
                  <a:t>Х</a:t>
                </a:r>
              </a:p>
            </p:txBody>
          </p:sp>
          <p:sp>
            <p:nvSpPr>
              <p:cNvPr id="29704" name="Text Box 11"/>
              <p:cNvSpPr txBox="1">
                <a:spLocks noChangeArrowheads="1"/>
              </p:cNvSpPr>
              <p:nvPr/>
            </p:nvSpPr>
            <p:spPr bwMode="auto">
              <a:xfrm>
                <a:off x="4068" y="1561"/>
                <a:ext cx="215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000" b="1" i="1" baseline="-25000"/>
                  <a:t>У</a:t>
                </a:r>
              </a:p>
            </p:txBody>
          </p:sp>
        </p:grpSp>
        <p:sp>
          <p:nvSpPr>
            <p:cNvPr id="29705" name="Text Box 10"/>
            <p:cNvSpPr txBox="1">
              <a:spLocks noChangeArrowheads="1"/>
            </p:cNvSpPr>
            <p:nvPr/>
          </p:nvSpPr>
          <p:spPr bwMode="auto">
            <a:xfrm>
              <a:off x="1749" y="173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1</a:t>
              </a:r>
            </a:p>
          </p:txBody>
        </p:sp>
        <p:sp>
          <p:nvSpPr>
            <p:cNvPr id="29706" name="Text Box 11"/>
            <p:cNvSpPr txBox="1">
              <a:spLocks noChangeArrowheads="1"/>
            </p:cNvSpPr>
            <p:nvPr/>
          </p:nvSpPr>
          <p:spPr bwMode="auto">
            <a:xfrm>
              <a:off x="1565" y="1570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1</a:t>
              </a:r>
            </a:p>
          </p:txBody>
        </p:sp>
        <p:sp>
          <p:nvSpPr>
            <p:cNvPr id="29707" name="Text Box 12"/>
            <p:cNvSpPr txBox="1">
              <a:spLocks noChangeArrowheads="1"/>
            </p:cNvSpPr>
            <p:nvPr/>
          </p:nvSpPr>
          <p:spPr bwMode="auto">
            <a:xfrm>
              <a:off x="1565" y="1253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4</a:t>
              </a:r>
            </a:p>
          </p:txBody>
        </p:sp>
        <p:sp>
          <p:nvSpPr>
            <p:cNvPr id="29708" name="Text Box 13"/>
            <p:cNvSpPr txBox="1">
              <a:spLocks noChangeArrowheads="1"/>
            </p:cNvSpPr>
            <p:nvPr/>
          </p:nvSpPr>
          <p:spPr bwMode="auto">
            <a:xfrm>
              <a:off x="1565" y="754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9</a:t>
              </a:r>
            </a:p>
          </p:txBody>
        </p:sp>
        <p:sp>
          <p:nvSpPr>
            <p:cNvPr id="29709" name="Text Box 14"/>
            <p:cNvSpPr txBox="1">
              <a:spLocks noChangeArrowheads="1"/>
            </p:cNvSpPr>
            <p:nvPr/>
          </p:nvSpPr>
          <p:spPr bwMode="auto">
            <a:xfrm>
              <a:off x="1864" y="173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2</a:t>
              </a:r>
            </a:p>
          </p:txBody>
        </p:sp>
        <p:sp>
          <p:nvSpPr>
            <p:cNvPr id="29710" name="Text Box 15"/>
            <p:cNvSpPr txBox="1">
              <a:spLocks noChangeArrowheads="1"/>
            </p:cNvSpPr>
            <p:nvPr/>
          </p:nvSpPr>
          <p:spPr bwMode="auto">
            <a:xfrm>
              <a:off x="1964" y="173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3</a:t>
              </a:r>
            </a:p>
          </p:txBody>
        </p:sp>
        <p:sp>
          <p:nvSpPr>
            <p:cNvPr id="29711" name="Text Box 16"/>
            <p:cNvSpPr txBox="1">
              <a:spLocks noChangeArrowheads="1"/>
            </p:cNvSpPr>
            <p:nvPr/>
          </p:nvSpPr>
          <p:spPr bwMode="auto">
            <a:xfrm>
              <a:off x="1496" y="174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 b="1" i="1"/>
                <a:t>-1</a:t>
              </a:r>
            </a:p>
          </p:txBody>
        </p:sp>
      </p:grpSp>
      <p:grpSp>
        <p:nvGrpSpPr>
          <p:cNvPr id="29712" name="Group 16"/>
          <p:cNvGrpSpPr>
            <a:grpSpLocks/>
          </p:cNvGrpSpPr>
          <p:nvPr/>
        </p:nvGrpSpPr>
        <p:grpSpPr bwMode="auto">
          <a:xfrm>
            <a:off x="3348038" y="1125538"/>
            <a:ext cx="2795587" cy="2808287"/>
            <a:chOff x="839" y="391"/>
            <a:chExt cx="1761" cy="1769"/>
          </a:xfrm>
        </p:grpSpPr>
        <p:grpSp>
          <p:nvGrpSpPr>
            <p:cNvPr id="29713" name="Group 4"/>
            <p:cNvGrpSpPr>
              <a:grpSpLocks/>
            </p:cNvGrpSpPr>
            <p:nvPr/>
          </p:nvGrpSpPr>
          <p:grpSpPr bwMode="auto">
            <a:xfrm>
              <a:off x="839" y="391"/>
              <a:ext cx="1761" cy="1769"/>
              <a:chOff x="3061" y="1515"/>
              <a:chExt cx="2042" cy="2051"/>
            </a:xfrm>
          </p:grpSpPr>
          <p:pic>
            <p:nvPicPr>
              <p:cNvPr id="29714" name="Picture 7" descr="сетка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36000" contrast="-70000"/>
                <a:grayscl/>
              </a:blip>
              <a:srcRect l="22391" t="23769" r="22256" b="20491"/>
              <a:stretch>
                <a:fillRect/>
              </a:stretch>
            </p:blipFill>
            <p:spPr bwMode="auto">
              <a:xfrm>
                <a:off x="3061" y="1515"/>
                <a:ext cx="2042" cy="20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715" name="Line 8"/>
              <p:cNvSpPr>
                <a:spLocks noChangeShapeType="1"/>
              </p:cNvSpPr>
              <p:nvPr/>
            </p:nvSpPr>
            <p:spPr bwMode="auto">
              <a:xfrm flipV="1">
                <a:off x="4080" y="1622"/>
                <a:ext cx="0" cy="180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6" name="Line 9"/>
              <p:cNvSpPr>
                <a:spLocks noChangeShapeType="1"/>
              </p:cNvSpPr>
              <p:nvPr/>
            </p:nvSpPr>
            <p:spPr bwMode="auto">
              <a:xfrm>
                <a:off x="3128" y="3087"/>
                <a:ext cx="189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7" name="Text Box 10"/>
              <p:cNvSpPr txBox="1">
                <a:spLocks noChangeArrowheads="1"/>
              </p:cNvSpPr>
              <p:nvPr/>
            </p:nvSpPr>
            <p:spPr bwMode="auto">
              <a:xfrm>
                <a:off x="4876" y="3067"/>
                <a:ext cx="214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000" b="1" i="1" baseline="-25000"/>
                  <a:t>Х</a:t>
                </a:r>
              </a:p>
            </p:txBody>
          </p:sp>
          <p:sp>
            <p:nvSpPr>
              <p:cNvPr id="29718" name="Text Box 11"/>
              <p:cNvSpPr txBox="1">
                <a:spLocks noChangeArrowheads="1"/>
              </p:cNvSpPr>
              <p:nvPr/>
            </p:nvSpPr>
            <p:spPr bwMode="auto">
              <a:xfrm>
                <a:off x="4068" y="1561"/>
                <a:ext cx="215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000" b="1" i="1" baseline="-25000"/>
                  <a:t>У</a:t>
                </a:r>
              </a:p>
            </p:txBody>
          </p:sp>
        </p:grpSp>
        <p:sp>
          <p:nvSpPr>
            <p:cNvPr id="29719" name="Text Box 10"/>
            <p:cNvSpPr txBox="1">
              <a:spLocks noChangeArrowheads="1"/>
            </p:cNvSpPr>
            <p:nvPr/>
          </p:nvSpPr>
          <p:spPr bwMode="auto">
            <a:xfrm>
              <a:off x="1749" y="173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1</a:t>
              </a:r>
            </a:p>
          </p:txBody>
        </p:sp>
        <p:sp>
          <p:nvSpPr>
            <p:cNvPr id="29720" name="Text Box 11"/>
            <p:cNvSpPr txBox="1">
              <a:spLocks noChangeArrowheads="1"/>
            </p:cNvSpPr>
            <p:nvPr/>
          </p:nvSpPr>
          <p:spPr bwMode="auto">
            <a:xfrm>
              <a:off x="1565" y="1570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1</a:t>
              </a:r>
            </a:p>
          </p:txBody>
        </p:sp>
        <p:sp>
          <p:nvSpPr>
            <p:cNvPr id="29721" name="Text Box 12"/>
            <p:cNvSpPr txBox="1">
              <a:spLocks noChangeArrowheads="1"/>
            </p:cNvSpPr>
            <p:nvPr/>
          </p:nvSpPr>
          <p:spPr bwMode="auto">
            <a:xfrm>
              <a:off x="1565" y="1253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4</a:t>
              </a:r>
            </a:p>
          </p:txBody>
        </p:sp>
        <p:sp>
          <p:nvSpPr>
            <p:cNvPr id="29722" name="Text Box 13"/>
            <p:cNvSpPr txBox="1">
              <a:spLocks noChangeArrowheads="1"/>
            </p:cNvSpPr>
            <p:nvPr/>
          </p:nvSpPr>
          <p:spPr bwMode="auto">
            <a:xfrm>
              <a:off x="1565" y="754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9</a:t>
              </a:r>
            </a:p>
          </p:txBody>
        </p:sp>
        <p:sp>
          <p:nvSpPr>
            <p:cNvPr id="29723" name="Text Box 14"/>
            <p:cNvSpPr txBox="1">
              <a:spLocks noChangeArrowheads="1"/>
            </p:cNvSpPr>
            <p:nvPr/>
          </p:nvSpPr>
          <p:spPr bwMode="auto">
            <a:xfrm>
              <a:off x="1864" y="173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2</a:t>
              </a:r>
            </a:p>
          </p:txBody>
        </p:sp>
        <p:sp>
          <p:nvSpPr>
            <p:cNvPr id="29724" name="Text Box 15"/>
            <p:cNvSpPr txBox="1">
              <a:spLocks noChangeArrowheads="1"/>
            </p:cNvSpPr>
            <p:nvPr/>
          </p:nvSpPr>
          <p:spPr bwMode="auto">
            <a:xfrm>
              <a:off x="1964" y="173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3</a:t>
              </a:r>
            </a:p>
          </p:txBody>
        </p:sp>
        <p:sp>
          <p:nvSpPr>
            <p:cNvPr id="29725" name="Text Box 16"/>
            <p:cNvSpPr txBox="1">
              <a:spLocks noChangeArrowheads="1"/>
            </p:cNvSpPr>
            <p:nvPr/>
          </p:nvSpPr>
          <p:spPr bwMode="auto">
            <a:xfrm>
              <a:off x="1496" y="174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 b="1" i="1"/>
                <a:t>-1</a:t>
              </a:r>
            </a:p>
          </p:txBody>
        </p:sp>
      </p:grpSp>
      <p:grpSp>
        <p:nvGrpSpPr>
          <p:cNvPr id="29726" name="Group 30"/>
          <p:cNvGrpSpPr>
            <a:grpSpLocks/>
          </p:cNvGrpSpPr>
          <p:nvPr/>
        </p:nvGrpSpPr>
        <p:grpSpPr bwMode="auto">
          <a:xfrm>
            <a:off x="6348413" y="1052513"/>
            <a:ext cx="2795587" cy="2871787"/>
            <a:chOff x="3742" y="215"/>
            <a:chExt cx="1761" cy="1809"/>
          </a:xfrm>
        </p:grpSpPr>
        <p:pic>
          <p:nvPicPr>
            <p:cNvPr id="29727" name="Picture 7" descr="сетка"/>
            <p:cNvPicPr>
              <a:picLocks noChangeAspect="1" noChangeArrowheads="1"/>
            </p:cNvPicPr>
            <p:nvPr/>
          </p:nvPicPr>
          <p:blipFill>
            <a:blip r:embed="rId3" cstate="print">
              <a:lum bright="36000" contrast="-70000"/>
              <a:grayscl/>
            </a:blip>
            <a:srcRect l="22391" t="23769" r="22256" b="20491"/>
            <a:stretch>
              <a:fillRect/>
            </a:stretch>
          </p:blipFill>
          <p:spPr bwMode="auto">
            <a:xfrm>
              <a:off x="3742" y="255"/>
              <a:ext cx="1761" cy="1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28" name="Text Box 14"/>
            <p:cNvSpPr txBox="1">
              <a:spLocks noChangeArrowheads="1"/>
            </p:cNvSpPr>
            <p:nvPr/>
          </p:nvSpPr>
          <p:spPr bwMode="auto">
            <a:xfrm>
              <a:off x="4740" y="1201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2</a:t>
              </a:r>
            </a:p>
          </p:txBody>
        </p:sp>
        <p:sp>
          <p:nvSpPr>
            <p:cNvPr id="29729" name="Line 8"/>
            <p:cNvSpPr>
              <a:spLocks noChangeShapeType="1"/>
            </p:cNvSpPr>
            <p:nvPr/>
          </p:nvSpPr>
          <p:spPr bwMode="auto">
            <a:xfrm flipV="1">
              <a:off x="4608" y="255"/>
              <a:ext cx="0" cy="17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0" name="Line 9"/>
            <p:cNvSpPr>
              <a:spLocks noChangeShapeType="1"/>
            </p:cNvSpPr>
            <p:nvPr/>
          </p:nvSpPr>
          <p:spPr bwMode="auto">
            <a:xfrm>
              <a:off x="3787" y="1185"/>
              <a:ext cx="16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1" name="Text Box 10"/>
            <p:cNvSpPr txBox="1">
              <a:spLocks noChangeArrowheads="1"/>
            </p:cNvSpPr>
            <p:nvPr/>
          </p:nvSpPr>
          <p:spPr bwMode="auto">
            <a:xfrm>
              <a:off x="5294" y="1191"/>
              <a:ext cx="185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 i="1" baseline="-25000"/>
                <a:t>Х</a:t>
              </a:r>
            </a:p>
          </p:txBody>
        </p:sp>
        <p:sp>
          <p:nvSpPr>
            <p:cNvPr id="29732" name="Text Box 10"/>
            <p:cNvSpPr txBox="1">
              <a:spLocks noChangeArrowheads="1"/>
            </p:cNvSpPr>
            <p:nvPr/>
          </p:nvSpPr>
          <p:spPr bwMode="auto">
            <a:xfrm>
              <a:off x="4639" y="1197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1</a:t>
              </a:r>
            </a:p>
          </p:txBody>
        </p:sp>
        <p:sp>
          <p:nvSpPr>
            <p:cNvPr id="29733" name="Text Box 11"/>
            <p:cNvSpPr txBox="1">
              <a:spLocks noChangeArrowheads="1"/>
            </p:cNvSpPr>
            <p:nvPr/>
          </p:nvSpPr>
          <p:spPr bwMode="auto">
            <a:xfrm>
              <a:off x="4455" y="1031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1</a:t>
              </a:r>
            </a:p>
          </p:txBody>
        </p:sp>
        <p:sp>
          <p:nvSpPr>
            <p:cNvPr id="29734" name="Text Box 12"/>
            <p:cNvSpPr txBox="1">
              <a:spLocks noChangeArrowheads="1"/>
            </p:cNvSpPr>
            <p:nvPr/>
          </p:nvSpPr>
          <p:spPr bwMode="auto">
            <a:xfrm>
              <a:off x="4455" y="714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4</a:t>
              </a:r>
            </a:p>
          </p:txBody>
        </p:sp>
        <p:sp>
          <p:nvSpPr>
            <p:cNvPr id="29735" name="Text Box 13"/>
            <p:cNvSpPr txBox="1">
              <a:spLocks noChangeArrowheads="1"/>
            </p:cNvSpPr>
            <p:nvPr/>
          </p:nvSpPr>
          <p:spPr bwMode="auto">
            <a:xfrm>
              <a:off x="4455" y="215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9</a:t>
              </a:r>
            </a:p>
          </p:txBody>
        </p:sp>
        <p:sp>
          <p:nvSpPr>
            <p:cNvPr id="29736" name="Text Box 15"/>
            <p:cNvSpPr txBox="1">
              <a:spLocks noChangeArrowheads="1"/>
            </p:cNvSpPr>
            <p:nvPr/>
          </p:nvSpPr>
          <p:spPr bwMode="auto">
            <a:xfrm>
              <a:off x="4854" y="1197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200" b="1" i="1"/>
                <a:t>3</a:t>
              </a:r>
            </a:p>
          </p:txBody>
        </p:sp>
        <p:sp>
          <p:nvSpPr>
            <p:cNvPr id="29737" name="Text Box 16"/>
            <p:cNvSpPr txBox="1">
              <a:spLocks noChangeArrowheads="1"/>
            </p:cNvSpPr>
            <p:nvPr/>
          </p:nvSpPr>
          <p:spPr bwMode="auto">
            <a:xfrm>
              <a:off x="4386" y="1202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 b="1" i="1"/>
                <a:t>-1</a:t>
              </a:r>
            </a:p>
          </p:txBody>
        </p:sp>
      </p:grpSp>
      <p:sp>
        <p:nvSpPr>
          <p:cNvPr id="123965" name="Freeform 61"/>
          <p:cNvSpPr>
            <a:spLocks/>
          </p:cNvSpPr>
          <p:nvPr/>
        </p:nvSpPr>
        <p:spPr bwMode="auto">
          <a:xfrm>
            <a:off x="1781175" y="1052513"/>
            <a:ext cx="863600" cy="2230437"/>
          </a:xfrm>
          <a:custGeom>
            <a:avLst/>
            <a:gdLst>
              <a:gd name="T0" fmla="*/ 0 w 1168"/>
              <a:gd name="T1" fmla="*/ 0 h 2040"/>
              <a:gd name="T2" fmla="*/ 84 w 1168"/>
              <a:gd name="T3" fmla="*/ 528 h 2040"/>
              <a:gd name="T4" fmla="*/ 249 w 1168"/>
              <a:gd name="T5" fmla="*/ 1379 h 2040"/>
              <a:gd name="T6" fmla="*/ 428 w 1168"/>
              <a:gd name="T7" fmla="*/ 1888 h 2040"/>
              <a:gd name="T8" fmla="*/ 596 w 1168"/>
              <a:gd name="T9" fmla="*/ 2040 h 2040"/>
              <a:gd name="T10" fmla="*/ 756 w 1168"/>
              <a:gd name="T11" fmla="*/ 1888 h 2040"/>
              <a:gd name="T12" fmla="*/ 929 w 1168"/>
              <a:gd name="T13" fmla="*/ 1379 h 2040"/>
              <a:gd name="T14" fmla="*/ 1096 w 1168"/>
              <a:gd name="T15" fmla="*/ 536 h 2040"/>
              <a:gd name="T16" fmla="*/ 1168 w 1168"/>
              <a:gd name="T17" fmla="*/ 4 h 20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68"/>
              <a:gd name="T28" fmla="*/ 0 h 2040"/>
              <a:gd name="T29" fmla="*/ 1168 w 1168"/>
              <a:gd name="T30" fmla="*/ 2040 h 20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68" h="2040">
                <a:moveTo>
                  <a:pt x="0" y="0"/>
                </a:moveTo>
                <a:cubicBezTo>
                  <a:pt x="14" y="88"/>
                  <a:pt x="43" y="298"/>
                  <a:pt x="84" y="528"/>
                </a:cubicBezTo>
                <a:cubicBezTo>
                  <a:pt x="125" y="758"/>
                  <a:pt x="192" y="1152"/>
                  <a:pt x="249" y="1379"/>
                </a:cubicBezTo>
                <a:cubicBezTo>
                  <a:pt x="306" y="1606"/>
                  <a:pt x="370" y="1778"/>
                  <a:pt x="428" y="1888"/>
                </a:cubicBezTo>
                <a:cubicBezTo>
                  <a:pt x="486" y="1998"/>
                  <a:pt x="541" y="2040"/>
                  <a:pt x="596" y="2040"/>
                </a:cubicBezTo>
                <a:cubicBezTo>
                  <a:pt x="651" y="2040"/>
                  <a:pt x="701" y="1998"/>
                  <a:pt x="756" y="1888"/>
                </a:cubicBezTo>
                <a:cubicBezTo>
                  <a:pt x="811" y="1778"/>
                  <a:pt x="872" y="1604"/>
                  <a:pt x="929" y="1379"/>
                </a:cubicBezTo>
                <a:cubicBezTo>
                  <a:pt x="986" y="1154"/>
                  <a:pt x="1056" y="765"/>
                  <a:pt x="1096" y="536"/>
                </a:cubicBezTo>
                <a:cubicBezTo>
                  <a:pt x="1136" y="307"/>
                  <a:pt x="1153" y="115"/>
                  <a:pt x="1168" y="4"/>
                </a:cubicBezTo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6833" name="Freeform 97"/>
          <p:cNvSpPr>
            <a:spLocks/>
          </p:cNvSpPr>
          <p:nvPr/>
        </p:nvSpPr>
        <p:spPr bwMode="auto">
          <a:xfrm>
            <a:off x="4140200" y="1557338"/>
            <a:ext cx="1176338" cy="2055812"/>
          </a:xfrm>
          <a:custGeom>
            <a:avLst/>
            <a:gdLst>
              <a:gd name="T0" fmla="*/ 0 w 1168"/>
              <a:gd name="T1" fmla="*/ 0 h 2040"/>
              <a:gd name="T2" fmla="*/ 84 w 1168"/>
              <a:gd name="T3" fmla="*/ 528 h 2040"/>
              <a:gd name="T4" fmla="*/ 249 w 1168"/>
              <a:gd name="T5" fmla="*/ 1379 h 2040"/>
              <a:gd name="T6" fmla="*/ 428 w 1168"/>
              <a:gd name="T7" fmla="*/ 1888 h 2040"/>
              <a:gd name="T8" fmla="*/ 596 w 1168"/>
              <a:gd name="T9" fmla="*/ 2040 h 2040"/>
              <a:gd name="T10" fmla="*/ 756 w 1168"/>
              <a:gd name="T11" fmla="*/ 1888 h 2040"/>
              <a:gd name="T12" fmla="*/ 929 w 1168"/>
              <a:gd name="T13" fmla="*/ 1379 h 2040"/>
              <a:gd name="T14" fmla="*/ 1096 w 1168"/>
              <a:gd name="T15" fmla="*/ 536 h 2040"/>
              <a:gd name="T16" fmla="*/ 1168 w 1168"/>
              <a:gd name="T17" fmla="*/ 4 h 20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68"/>
              <a:gd name="T28" fmla="*/ 0 h 2040"/>
              <a:gd name="T29" fmla="*/ 1168 w 1168"/>
              <a:gd name="T30" fmla="*/ 2040 h 20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68" h="2040">
                <a:moveTo>
                  <a:pt x="0" y="0"/>
                </a:moveTo>
                <a:cubicBezTo>
                  <a:pt x="14" y="88"/>
                  <a:pt x="43" y="298"/>
                  <a:pt x="84" y="528"/>
                </a:cubicBezTo>
                <a:cubicBezTo>
                  <a:pt x="125" y="758"/>
                  <a:pt x="192" y="1152"/>
                  <a:pt x="249" y="1379"/>
                </a:cubicBezTo>
                <a:cubicBezTo>
                  <a:pt x="306" y="1606"/>
                  <a:pt x="370" y="1778"/>
                  <a:pt x="428" y="1888"/>
                </a:cubicBezTo>
                <a:cubicBezTo>
                  <a:pt x="486" y="1998"/>
                  <a:pt x="541" y="2040"/>
                  <a:pt x="596" y="2040"/>
                </a:cubicBezTo>
                <a:cubicBezTo>
                  <a:pt x="651" y="2040"/>
                  <a:pt x="701" y="1998"/>
                  <a:pt x="756" y="1888"/>
                </a:cubicBezTo>
                <a:cubicBezTo>
                  <a:pt x="811" y="1778"/>
                  <a:pt x="872" y="1604"/>
                  <a:pt x="929" y="1379"/>
                </a:cubicBezTo>
                <a:cubicBezTo>
                  <a:pt x="986" y="1154"/>
                  <a:pt x="1056" y="765"/>
                  <a:pt x="1096" y="536"/>
                </a:cubicBezTo>
                <a:cubicBezTo>
                  <a:pt x="1136" y="307"/>
                  <a:pt x="1153" y="115"/>
                  <a:pt x="1168" y="4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Freeform 97"/>
          <p:cNvSpPr>
            <a:spLocks/>
          </p:cNvSpPr>
          <p:nvPr/>
        </p:nvSpPr>
        <p:spPr bwMode="auto">
          <a:xfrm rot="10800000">
            <a:off x="7164388" y="2276475"/>
            <a:ext cx="1176337" cy="1152525"/>
          </a:xfrm>
          <a:custGeom>
            <a:avLst/>
            <a:gdLst>
              <a:gd name="T0" fmla="*/ 0 w 1168"/>
              <a:gd name="T1" fmla="*/ 0 h 2040"/>
              <a:gd name="T2" fmla="*/ 84 w 1168"/>
              <a:gd name="T3" fmla="*/ 528 h 2040"/>
              <a:gd name="T4" fmla="*/ 249 w 1168"/>
              <a:gd name="T5" fmla="*/ 1379 h 2040"/>
              <a:gd name="T6" fmla="*/ 428 w 1168"/>
              <a:gd name="T7" fmla="*/ 1888 h 2040"/>
              <a:gd name="T8" fmla="*/ 596 w 1168"/>
              <a:gd name="T9" fmla="*/ 2040 h 2040"/>
              <a:gd name="T10" fmla="*/ 756 w 1168"/>
              <a:gd name="T11" fmla="*/ 1888 h 2040"/>
              <a:gd name="T12" fmla="*/ 929 w 1168"/>
              <a:gd name="T13" fmla="*/ 1379 h 2040"/>
              <a:gd name="T14" fmla="*/ 1096 w 1168"/>
              <a:gd name="T15" fmla="*/ 536 h 2040"/>
              <a:gd name="T16" fmla="*/ 1168 w 1168"/>
              <a:gd name="T17" fmla="*/ 4 h 20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68"/>
              <a:gd name="T28" fmla="*/ 0 h 2040"/>
              <a:gd name="T29" fmla="*/ 1168 w 1168"/>
              <a:gd name="T30" fmla="*/ 2040 h 20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68" h="2040">
                <a:moveTo>
                  <a:pt x="0" y="0"/>
                </a:moveTo>
                <a:cubicBezTo>
                  <a:pt x="14" y="88"/>
                  <a:pt x="43" y="298"/>
                  <a:pt x="84" y="528"/>
                </a:cubicBezTo>
                <a:cubicBezTo>
                  <a:pt x="125" y="758"/>
                  <a:pt x="192" y="1152"/>
                  <a:pt x="249" y="1379"/>
                </a:cubicBezTo>
                <a:cubicBezTo>
                  <a:pt x="306" y="1606"/>
                  <a:pt x="370" y="1778"/>
                  <a:pt x="428" y="1888"/>
                </a:cubicBezTo>
                <a:cubicBezTo>
                  <a:pt x="486" y="1998"/>
                  <a:pt x="541" y="2040"/>
                  <a:pt x="596" y="2040"/>
                </a:cubicBezTo>
                <a:cubicBezTo>
                  <a:pt x="651" y="2040"/>
                  <a:pt x="701" y="1998"/>
                  <a:pt x="756" y="1888"/>
                </a:cubicBezTo>
                <a:cubicBezTo>
                  <a:pt x="811" y="1778"/>
                  <a:pt x="872" y="1604"/>
                  <a:pt x="929" y="1379"/>
                </a:cubicBezTo>
                <a:cubicBezTo>
                  <a:pt x="986" y="1154"/>
                  <a:pt x="1056" y="765"/>
                  <a:pt x="1096" y="536"/>
                </a:cubicBezTo>
                <a:cubicBezTo>
                  <a:pt x="1136" y="307"/>
                  <a:pt x="1153" y="115"/>
                  <a:pt x="1168" y="4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rot="10800000"/>
          <a:lstStyle/>
          <a:p>
            <a:endParaRPr lang="ru-RU"/>
          </a:p>
        </p:txBody>
      </p:sp>
      <p:sp>
        <p:nvSpPr>
          <p:cNvPr id="29741" name="Text Box 45"/>
          <p:cNvSpPr txBox="1">
            <a:spLocks noChangeArrowheads="1"/>
          </p:cNvSpPr>
          <p:nvPr/>
        </p:nvSpPr>
        <p:spPr bwMode="auto">
          <a:xfrm>
            <a:off x="7380288" y="333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9742" name="Text Box 11"/>
          <p:cNvSpPr txBox="1">
            <a:spLocks noChangeArrowheads="1"/>
          </p:cNvSpPr>
          <p:nvPr/>
        </p:nvSpPr>
        <p:spPr bwMode="auto">
          <a:xfrm>
            <a:off x="7812088" y="1125538"/>
            <a:ext cx="2952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 baseline="-25000"/>
              <a:t>У</a:t>
            </a:r>
          </a:p>
        </p:txBody>
      </p:sp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1430234" y="260350"/>
            <a:ext cx="66200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 i="1" dirty="0"/>
              <a:t>Задайте формулой</a:t>
            </a:r>
            <a:r>
              <a:rPr lang="en-US" sz="2400" b="1" i="1" dirty="0"/>
              <a:t> </a:t>
            </a:r>
            <a:r>
              <a:rPr lang="ru-RU" sz="2400" b="1" i="1" dirty="0"/>
              <a:t>функцию и </a:t>
            </a:r>
            <a:r>
              <a:rPr lang="ru-RU" sz="2400" b="1" i="1" dirty="0" smtClean="0"/>
              <a:t>назовите</a:t>
            </a:r>
            <a:endParaRPr lang="ru-RU" sz="2400" b="1" i="1" dirty="0"/>
          </a:p>
          <a:p>
            <a:pPr algn="ctr"/>
            <a:r>
              <a:rPr lang="ru-RU" sz="2400" b="1" i="1" dirty="0"/>
              <a:t> координаты вершины параболы</a:t>
            </a:r>
            <a:r>
              <a:rPr lang="en-US" sz="2400" b="1" i="1" dirty="0"/>
              <a:t>:</a:t>
            </a:r>
            <a:endParaRPr lang="ru-RU" sz="2400" b="1" i="1" dirty="0"/>
          </a:p>
        </p:txBody>
      </p:sp>
      <p:graphicFrame>
        <p:nvGraphicFramePr>
          <p:cNvPr id="29744" name="Object 5"/>
          <p:cNvGraphicFramePr>
            <a:graphicFrameLocks noChangeAspect="1"/>
          </p:cNvGraphicFramePr>
          <p:nvPr/>
        </p:nvGraphicFramePr>
        <p:xfrm>
          <a:off x="285721" y="4357694"/>
          <a:ext cx="2928958" cy="741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0" name="Формула" r:id="rId4" imgW="20588760" imgH="5202000" progId="Equation.3">
                  <p:embed/>
                </p:oleObj>
              </mc:Choice>
              <mc:Fallback>
                <p:oleObj name="Формула" r:id="rId4" imgW="20588760" imgH="5202000" progId="Equation.3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1" y="4357694"/>
                        <a:ext cx="2928958" cy="7419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5" name="Object 5"/>
          <p:cNvGraphicFramePr>
            <a:graphicFrameLocks noChangeAspect="1"/>
          </p:cNvGraphicFramePr>
          <p:nvPr/>
        </p:nvGraphicFramePr>
        <p:xfrm>
          <a:off x="1042987" y="5300662"/>
          <a:ext cx="1272545" cy="771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1" name="Формула" r:id="rId6" imgW="8114040" imgH="4912560" progId="Equation.3">
                  <p:embed/>
                </p:oleObj>
              </mc:Choice>
              <mc:Fallback>
                <p:oleObj name="Формула" r:id="rId6" imgW="8114040" imgH="4912560" progId="Equation.3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7" y="5300662"/>
                        <a:ext cx="1272545" cy="7715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6" name="Object 5"/>
          <p:cNvGraphicFramePr>
            <a:graphicFrameLocks noChangeAspect="1"/>
          </p:cNvGraphicFramePr>
          <p:nvPr/>
        </p:nvGraphicFramePr>
        <p:xfrm>
          <a:off x="3500430" y="4286256"/>
          <a:ext cx="2438598" cy="811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2" name="Формула" r:id="rId8" imgW="15656760" imgH="5202000" progId="Equation.3">
                  <p:embed/>
                </p:oleObj>
              </mc:Choice>
              <mc:Fallback>
                <p:oleObj name="Формула" r:id="rId8" imgW="15656760" imgH="5202000" progId="Equation.3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4286256"/>
                        <a:ext cx="2438598" cy="8112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7" name="Object 5"/>
          <p:cNvGraphicFramePr>
            <a:graphicFrameLocks noChangeAspect="1"/>
          </p:cNvGraphicFramePr>
          <p:nvPr/>
        </p:nvGraphicFramePr>
        <p:xfrm>
          <a:off x="3929058" y="5357826"/>
          <a:ext cx="1561223" cy="757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3" name="Формула" r:id="rId10" imgW="10144800" imgH="4912560" progId="Equation.3">
                  <p:embed/>
                </p:oleObj>
              </mc:Choice>
              <mc:Fallback>
                <p:oleObj name="Формула" r:id="rId10" imgW="10144800" imgH="4912560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5357826"/>
                        <a:ext cx="1561223" cy="7572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8" name="Object 5"/>
          <p:cNvGraphicFramePr>
            <a:graphicFrameLocks noChangeAspect="1"/>
          </p:cNvGraphicFramePr>
          <p:nvPr/>
        </p:nvGraphicFramePr>
        <p:xfrm>
          <a:off x="6429388" y="4143380"/>
          <a:ext cx="2500330" cy="1093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4" name="Формула" r:id="rId12" imgW="21168720" imgH="9254880" progId="Equation.3">
                  <p:embed/>
                </p:oleObj>
              </mc:Choice>
              <mc:Fallback>
                <p:oleObj name="Формула" r:id="rId12" imgW="21168720" imgH="9254880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8" y="4143380"/>
                        <a:ext cx="2500330" cy="10934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9" name="Object 5"/>
          <p:cNvGraphicFramePr>
            <a:graphicFrameLocks noChangeAspect="1"/>
          </p:cNvGraphicFramePr>
          <p:nvPr/>
        </p:nvGraphicFramePr>
        <p:xfrm>
          <a:off x="7072330" y="5429264"/>
          <a:ext cx="1214446" cy="734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5" name="Формула" r:id="rId14" imgW="8114040" imgH="4912560" progId="Equation.3">
                  <p:embed/>
                </p:oleObj>
              </mc:Choice>
              <mc:Fallback>
                <p:oleObj name="Формула" r:id="rId14" imgW="8114040" imgH="4912560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30" y="5429264"/>
                        <a:ext cx="1214446" cy="7348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7" descr="сетка"/>
          <p:cNvPicPr>
            <a:picLocks noChangeAspect="1" noChangeArrowheads="1"/>
          </p:cNvPicPr>
          <p:nvPr/>
        </p:nvPicPr>
        <p:blipFill>
          <a:blip r:embed="rId2" cstate="print">
            <a:lum bright="30000" contrast="-70000"/>
            <a:grayscl/>
          </a:blip>
          <a:srcRect l="22391" t="23769" r="22256" b="20491"/>
          <a:stretch>
            <a:fillRect/>
          </a:stretch>
        </p:blipFill>
        <p:spPr bwMode="auto">
          <a:xfrm>
            <a:off x="1214414" y="557191"/>
            <a:ext cx="6504003" cy="63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Line 8"/>
          <p:cNvSpPr>
            <a:spLocks noChangeShapeType="1"/>
          </p:cNvSpPr>
          <p:nvPr/>
        </p:nvSpPr>
        <p:spPr bwMode="auto">
          <a:xfrm flipV="1">
            <a:off x="4429124" y="642917"/>
            <a:ext cx="19050" cy="621508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09" name="Line 9"/>
          <p:cNvSpPr>
            <a:spLocks noChangeShapeType="1"/>
          </p:cNvSpPr>
          <p:nvPr/>
        </p:nvSpPr>
        <p:spPr bwMode="auto">
          <a:xfrm>
            <a:off x="1357290" y="3500438"/>
            <a:ext cx="628654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Text Box 10"/>
          <p:cNvSpPr txBox="1">
            <a:spLocks noChangeArrowheads="1"/>
          </p:cNvSpPr>
          <p:nvPr/>
        </p:nvSpPr>
        <p:spPr bwMode="auto">
          <a:xfrm>
            <a:off x="7286644" y="3071810"/>
            <a:ext cx="344966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baseline="-25000" dirty="0">
                <a:solidFill>
                  <a:srgbClr val="7030A0"/>
                </a:solidFill>
              </a:rPr>
              <a:t>Х</a:t>
            </a:r>
          </a:p>
        </p:txBody>
      </p:sp>
      <p:sp>
        <p:nvSpPr>
          <p:cNvPr id="21511" name="Text Box 11"/>
          <p:cNvSpPr txBox="1">
            <a:spLocks noChangeArrowheads="1"/>
          </p:cNvSpPr>
          <p:nvPr/>
        </p:nvSpPr>
        <p:spPr bwMode="auto">
          <a:xfrm>
            <a:off x="4071934" y="571480"/>
            <a:ext cx="346570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baseline="-25000" dirty="0">
                <a:solidFill>
                  <a:srgbClr val="7030A0"/>
                </a:solidFill>
              </a:rPr>
              <a:t>У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143372" y="2928934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/>
              <a:t>1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643438" y="3500438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/>
              <a:t>1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5857884" y="3500438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 smtClean="0"/>
              <a:t>4</a:t>
            </a:r>
            <a:endParaRPr lang="ru-RU" sz="2400" b="1" i="1" dirty="0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072066" y="3500438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/>
              <a:t>2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4071934" y="1785926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4</a:t>
            </a:r>
            <a:endParaRPr lang="ru-RU" sz="2400" b="1" i="1" dirty="0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071934" y="3643314"/>
            <a:ext cx="5746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/>
              <a:t>-1</a:t>
            </a:r>
          </a:p>
        </p:txBody>
      </p:sp>
      <p:sp>
        <p:nvSpPr>
          <p:cNvPr id="131131" name="Freeform 59"/>
          <p:cNvSpPr>
            <a:spLocks/>
          </p:cNvSpPr>
          <p:nvPr/>
        </p:nvSpPr>
        <p:spPr bwMode="auto">
          <a:xfrm rot="10800000">
            <a:off x="3357554" y="4286256"/>
            <a:ext cx="2214577" cy="3352800"/>
          </a:xfrm>
          <a:custGeom>
            <a:avLst/>
            <a:gdLst>
              <a:gd name="T0" fmla="*/ 0 w 1670"/>
              <a:gd name="T1" fmla="*/ 0 h 2112"/>
              <a:gd name="T2" fmla="*/ 173 w 1670"/>
              <a:gd name="T3" fmla="*/ 783 h 2112"/>
              <a:gd name="T4" fmla="*/ 324 w 1670"/>
              <a:gd name="T5" fmla="*/ 1368 h 2112"/>
              <a:gd name="T6" fmla="*/ 491 w 1670"/>
              <a:gd name="T7" fmla="*/ 1781 h 2112"/>
              <a:gd name="T8" fmla="*/ 672 w 1670"/>
              <a:gd name="T9" fmla="*/ 2046 h 2112"/>
              <a:gd name="T10" fmla="*/ 840 w 1670"/>
              <a:gd name="T11" fmla="*/ 2112 h 2112"/>
              <a:gd name="T12" fmla="*/ 1008 w 1670"/>
              <a:gd name="T13" fmla="*/ 2046 h 2112"/>
              <a:gd name="T14" fmla="*/ 1188 w 1670"/>
              <a:gd name="T15" fmla="*/ 1782 h 2112"/>
              <a:gd name="T16" fmla="*/ 1352 w 1670"/>
              <a:gd name="T17" fmla="*/ 1373 h 2112"/>
              <a:gd name="T18" fmla="*/ 1500 w 1670"/>
              <a:gd name="T19" fmla="*/ 786 h 2112"/>
              <a:gd name="T20" fmla="*/ 1670 w 1670"/>
              <a:gd name="T21" fmla="*/ 12 h 21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670"/>
              <a:gd name="T34" fmla="*/ 0 h 2112"/>
              <a:gd name="T35" fmla="*/ 1670 w 1670"/>
              <a:gd name="T36" fmla="*/ 2112 h 211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670" h="2112">
                <a:moveTo>
                  <a:pt x="0" y="0"/>
                </a:moveTo>
                <a:cubicBezTo>
                  <a:pt x="29" y="129"/>
                  <a:pt x="119" y="555"/>
                  <a:pt x="173" y="783"/>
                </a:cubicBezTo>
                <a:cubicBezTo>
                  <a:pt x="227" y="1011"/>
                  <a:pt x="271" y="1202"/>
                  <a:pt x="324" y="1368"/>
                </a:cubicBezTo>
                <a:cubicBezTo>
                  <a:pt x="377" y="1534"/>
                  <a:pt x="433" y="1668"/>
                  <a:pt x="491" y="1781"/>
                </a:cubicBezTo>
                <a:cubicBezTo>
                  <a:pt x="549" y="1894"/>
                  <a:pt x="614" y="1991"/>
                  <a:pt x="672" y="2046"/>
                </a:cubicBezTo>
                <a:cubicBezTo>
                  <a:pt x="730" y="2101"/>
                  <a:pt x="784" y="2112"/>
                  <a:pt x="840" y="2112"/>
                </a:cubicBezTo>
                <a:cubicBezTo>
                  <a:pt x="896" y="2112"/>
                  <a:pt x="950" y="2101"/>
                  <a:pt x="1008" y="2046"/>
                </a:cubicBezTo>
                <a:cubicBezTo>
                  <a:pt x="1066" y="1991"/>
                  <a:pt x="1131" y="1894"/>
                  <a:pt x="1188" y="1782"/>
                </a:cubicBezTo>
                <a:cubicBezTo>
                  <a:pt x="1245" y="1670"/>
                  <a:pt x="1300" y="1539"/>
                  <a:pt x="1352" y="1373"/>
                </a:cubicBezTo>
                <a:cubicBezTo>
                  <a:pt x="1404" y="1207"/>
                  <a:pt x="1447" y="1013"/>
                  <a:pt x="1500" y="786"/>
                </a:cubicBezTo>
                <a:cubicBezTo>
                  <a:pt x="1553" y="559"/>
                  <a:pt x="1635" y="173"/>
                  <a:pt x="1670" y="12"/>
                </a:cubicBezTo>
              </a:path>
            </a:pathLst>
          </a:cu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 rot="10800000"/>
          <a:lstStyle/>
          <a:p>
            <a:endParaRPr lang="ru-RU"/>
          </a:p>
        </p:txBody>
      </p:sp>
      <p:sp>
        <p:nvSpPr>
          <p:cNvPr id="131144" name="Freeform 72"/>
          <p:cNvSpPr>
            <a:spLocks/>
          </p:cNvSpPr>
          <p:nvPr/>
        </p:nvSpPr>
        <p:spPr bwMode="auto">
          <a:xfrm>
            <a:off x="3357554" y="142852"/>
            <a:ext cx="2214578" cy="3352800"/>
          </a:xfrm>
          <a:custGeom>
            <a:avLst/>
            <a:gdLst>
              <a:gd name="T0" fmla="*/ 0 w 1670"/>
              <a:gd name="T1" fmla="*/ 0 h 2112"/>
              <a:gd name="T2" fmla="*/ 173 w 1670"/>
              <a:gd name="T3" fmla="*/ 783 h 2112"/>
              <a:gd name="T4" fmla="*/ 324 w 1670"/>
              <a:gd name="T5" fmla="*/ 1368 h 2112"/>
              <a:gd name="T6" fmla="*/ 491 w 1670"/>
              <a:gd name="T7" fmla="*/ 1781 h 2112"/>
              <a:gd name="T8" fmla="*/ 672 w 1670"/>
              <a:gd name="T9" fmla="*/ 2046 h 2112"/>
              <a:gd name="T10" fmla="*/ 840 w 1670"/>
              <a:gd name="T11" fmla="*/ 2112 h 2112"/>
              <a:gd name="T12" fmla="*/ 1008 w 1670"/>
              <a:gd name="T13" fmla="*/ 2046 h 2112"/>
              <a:gd name="T14" fmla="*/ 1188 w 1670"/>
              <a:gd name="T15" fmla="*/ 1782 h 2112"/>
              <a:gd name="T16" fmla="*/ 1352 w 1670"/>
              <a:gd name="T17" fmla="*/ 1373 h 2112"/>
              <a:gd name="T18" fmla="*/ 1500 w 1670"/>
              <a:gd name="T19" fmla="*/ 786 h 2112"/>
              <a:gd name="T20" fmla="*/ 1670 w 1670"/>
              <a:gd name="T21" fmla="*/ 12 h 21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670"/>
              <a:gd name="T34" fmla="*/ 0 h 2112"/>
              <a:gd name="T35" fmla="*/ 1670 w 1670"/>
              <a:gd name="T36" fmla="*/ 2112 h 211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670" h="2112">
                <a:moveTo>
                  <a:pt x="0" y="0"/>
                </a:moveTo>
                <a:cubicBezTo>
                  <a:pt x="29" y="129"/>
                  <a:pt x="119" y="555"/>
                  <a:pt x="173" y="783"/>
                </a:cubicBezTo>
                <a:cubicBezTo>
                  <a:pt x="227" y="1011"/>
                  <a:pt x="271" y="1202"/>
                  <a:pt x="324" y="1368"/>
                </a:cubicBezTo>
                <a:cubicBezTo>
                  <a:pt x="377" y="1534"/>
                  <a:pt x="433" y="1668"/>
                  <a:pt x="491" y="1781"/>
                </a:cubicBezTo>
                <a:cubicBezTo>
                  <a:pt x="549" y="1894"/>
                  <a:pt x="614" y="1991"/>
                  <a:pt x="672" y="2046"/>
                </a:cubicBezTo>
                <a:cubicBezTo>
                  <a:pt x="730" y="2101"/>
                  <a:pt x="784" y="2112"/>
                  <a:pt x="840" y="2112"/>
                </a:cubicBezTo>
                <a:cubicBezTo>
                  <a:pt x="896" y="2112"/>
                  <a:pt x="950" y="2101"/>
                  <a:pt x="1008" y="2046"/>
                </a:cubicBezTo>
                <a:cubicBezTo>
                  <a:pt x="1066" y="1991"/>
                  <a:pt x="1131" y="1894"/>
                  <a:pt x="1188" y="1782"/>
                </a:cubicBezTo>
                <a:cubicBezTo>
                  <a:pt x="1245" y="1670"/>
                  <a:pt x="1300" y="1539"/>
                  <a:pt x="1352" y="1373"/>
                </a:cubicBezTo>
                <a:cubicBezTo>
                  <a:pt x="1404" y="1207"/>
                  <a:pt x="1447" y="1013"/>
                  <a:pt x="1500" y="786"/>
                </a:cubicBezTo>
                <a:cubicBezTo>
                  <a:pt x="1553" y="559"/>
                  <a:pt x="1635" y="173"/>
                  <a:pt x="1670" y="12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Freeform 72"/>
          <p:cNvSpPr>
            <a:spLocks/>
          </p:cNvSpPr>
          <p:nvPr/>
        </p:nvSpPr>
        <p:spPr bwMode="auto">
          <a:xfrm>
            <a:off x="4500562" y="142852"/>
            <a:ext cx="2214578" cy="3352800"/>
          </a:xfrm>
          <a:custGeom>
            <a:avLst/>
            <a:gdLst>
              <a:gd name="T0" fmla="*/ 0 w 1670"/>
              <a:gd name="T1" fmla="*/ 0 h 2112"/>
              <a:gd name="T2" fmla="*/ 173 w 1670"/>
              <a:gd name="T3" fmla="*/ 783 h 2112"/>
              <a:gd name="T4" fmla="*/ 324 w 1670"/>
              <a:gd name="T5" fmla="*/ 1368 h 2112"/>
              <a:gd name="T6" fmla="*/ 491 w 1670"/>
              <a:gd name="T7" fmla="*/ 1781 h 2112"/>
              <a:gd name="T8" fmla="*/ 672 w 1670"/>
              <a:gd name="T9" fmla="*/ 2046 h 2112"/>
              <a:gd name="T10" fmla="*/ 840 w 1670"/>
              <a:gd name="T11" fmla="*/ 2112 h 2112"/>
              <a:gd name="T12" fmla="*/ 1008 w 1670"/>
              <a:gd name="T13" fmla="*/ 2046 h 2112"/>
              <a:gd name="T14" fmla="*/ 1188 w 1670"/>
              <a:gd name="T15" fmla="*/ 1782 h 2112"/>
              <a:gd name="T16" fmla="*/ 1352 w 1670"/>
              <a:gd name="T17" fmla="*/ 1373 h 2112"/>
              <a:gd name="T18" fmla="*/ 1500 w 1670"/>
              <a:gd name="T19" fmla="*/ 786 h 2112"/>
              <a:gd name="T20" fmla="*/ 1670 w 1670"/>
              <a:gd name="T21" fmla="*/ 12 h 21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670"/>
              <a:gd name="T34" fmla="*/ 0 h 2112"/>
              <a:gd name="T35" fmla="*/ 1670 w 1670"/>
              <a:gd name="T36" fmla="*/ 2112 h 211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670" h="2112">
                <a:moveTo>
                  <a:pt x="0" y="0"/>
                </a:moveTo>
                <a:cubicBezTo>
                  <a:pt x="29" y="129"/>
                  <a:pt x="119" y="555"/>
                  <a:pt x="173" y="783"/>
                </a:cubicBezTo>
                <a:cubicBezTo>
                  <a:pt x="227" y="1011"/>
                  <a:pt x="271" y="1202"/>
                  <a:pt x="324" y="1368"/>
                </a:cubicBezTo>
                <a:cubicBezTo>
                  <a:pt x="377" y="1534"/>
                  <a:pt x="433" y="1668"/>
                  <a:pt x="491" y="1781"/>
                </a:cubicBezTo>
                <a:cubicBezTo>
                  <a:pt x="549" y="1894"/>
                  <a:pt x="614" y="1991"/>
                  <a:pt x="672" y="2046"/>
                </a:cubicBezTo>
                <a:cubicBezTo>
                  <a:pt x="730" y="2101"/>
                  <a:pt x="784" y="2112"/>
                  <a:pt x="840" y="2112"/>
                </a:cubicBezTo>
                <a:cubicBezTo>
                  <a:pt x="896" y="2112"/>
                  <a:pt x="950" y="2101"/>
                  <a:pt x="1008" y="2046"/>
                </a:cubicBezTo>
                <a:cubicBezTo>
                  <a:pt x="1066" y="1991"/>
                  <a:pt x="1131" y="1894"/>
                  <a:pt x="1188" y="1782"/>
                </a:cubicBezTo>
                <a:cubicBezTo>
                  <a:pt x="1245" y="1670"/>
                  <a:pt x="1300" y="1539"/>
                  <a:pt x="1352" y="1373"/>
                </a:cubicBezTo>
                <a:cubicBezTo>
                  <a:pt x="1404" y="1207"/>
                  <a:pt x="1447" y="1013"/>
                  <a:pt x="1500" y="786"/>
                </a:cubicBezTo>
                <a:cubicBezTo>
                  <a:pt x="1553" y="559"/>
                  <a:pt x="1635" y="173"/>
                  <a:pt x="1670" y="1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2571736" y="3000372"/>
            <a:ext cx="5746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-4</a:t>
            </a:r>
            <a:endParaRPr lang="ru-RU" sz="2400" b="1" i="1" dirty="0"/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3857620" y="4071942"/>
            <a:ext cx="5746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-2</a:t>
            </a:r>
            <a:endParaRPr lang="ru-RU" sz="2400" b="1" i="1" dirty="0"/>
          </a:p>
        </p:txBody>
      </p:sp>
      <p:sp>
        <p:nvSpPr>
          <p:cNvPr id="24" name="Freeform 72"/>
          <p:cNvSpPr>
            <a:spLocks/>
          </p:cNvSpPr>
          <p:nvPr/>
        </p:nvSpPr>
        <p:spPr bwMode="auto">
          <a:xfrm>
            <a:off x="3357554" y="928670"/>
            <a:ext cx="2214578" cy="3352800"/>
          </a:xfrm>
          <a:custGeom>
            <a:avLst/>
            <a:gdLst>
              <a:gd name="T0" fmla="*/ 0 w 1670"/>
              <a:gd name="T1" fmla="*/ 0 h 2112"/>
              <a:gd name="T2" fmla="*/ 173 w 1670"/>
              <a:gd name="T3" fmla="*/ 783 h 2112"/>
              <a:gd name="T4" fmla="*/ 324 w 1670"/>
              <a:gd name="T5" fmla="*/ 1368 h 2112"/>
              <a:gd name="T6" fmla="*/ 491 w 1670"/>
              <a:gd name="T7" fmla="*/ 1781 h 2112"/>
              <a:gd name="T8" fmla="*/ 672 w 1670"/>
              <a:gd name="T9" fmla="*/ 2046 h 2112"/>
              <a:gd name="T10" fmla="*/ 840 w 1670"/>
              <a:gd name="T11" fmla="*/ 2112 h 2112"/>
              <a:gd name="T12" fmla="*/ 1008 w 1670"/>
              <a:gd name="T13" fmla="*/ 2046 h 2112"/>
              <a:gd name="T14" fmla="*/ 1188 w 1670"/>
              <a:gd name="T15" fmla="*/ 1782 h 2112"/>
              <a:gd name="T16" fmla="*/ 1352 w 1670"/>
              <a:gd name="T17" fmla="*/ 1373 h 2112"/>
              <a:gd name="T18" fmla="*/ 1500 w 1670"/>
              <a:gd name="T19" fmla="*/ 786 h 2112"/>
              <a:gd name="T20" fmla="*/ 1670 w 1670"/>
              <a:gd name="T21" fmla="*/ 12 h 21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670"/>
              <a:gd name="T34" fmla="*/ 0 h 2112"/>
              <a:gd name="T35" fmla="*/ 1670 w 1670"/>
              <a:gd name="T36" fmla="*/ 2112 h 211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670" h="2112">
                <a:moveTo>
                  <a:pt x="0" y="0"/>
                </a:moveTo>
                <a:cubicBezTo>
                  <a:pt x="29" y="129"/>
                  <a:pt x="119" y="555"/>
                  <a:pt x="173" y="783"/>
                </a:cubicBezTo>
                <a:cubicBezTo>
                  <a:pt x="227" y="1011"/>
                  <a:pt x="271" y="1202"/>
                  <a:pt x="324" y="1368"/>
                </a:cubicBezTo>
                <a:cubicBezTo>
                  <a:pt x="377" y="1534"/>
                  <a:pt x="433" y="1668"/>
                  <a:pt x="491" y="1781"/>
                </a:cubicBezTo>
                <a:cubicBezTo>
                  <a:pt x="549" y="1894"/>
                  <a:pt x="614" y="1991"/>
                  <a:pt x="672" y="2046"/>
                </a:cubicBezTo>
                <a:cubicBezTo>
                  <a:pt x="730" y="2101"/>
                  <a:pt x="784" y="2112"/>
                  <a:pt x="840" y="2112"/>
                </a:cubicBezTo>
                <a:cubicBezTo>
                  <a:pt x="896" y="2112"/>
                  <a:pt x="950" y="2101"/>
                  <a:pt x="1008" y="2046"/>
                </a:cubicBezTo>
                <a:cubicBezTo>
                  <a:pt x="1066" y="1991"/>
                  <a:pt x="1131" y="1894"/>
                  <a:pt x="1188" y="1782"/>
                </a:cubicBezTo>
                <a:cubicBezTo>
                  <a:pt x="1245" y="1670"/>
                  <a:pt x="1300" y="1539"/>
                  <a:pt x="1352" y="1373"/>
                </a:cubicBezTo>
                <a:cubicBezTo>
                  <a:pt x="1404" y="1207"/>
                  <a:pt x="1447" y="1013"/>
                  <a:pt x="1500" y="786"/>
                </a:cubicBezTo>
                <a:cubicBezTo>
                  <a:pt x="1553" y="559"/>
                  <a:pt x="1635" y="173"/>
                  <a:pt x="1670" y="12"/>
                </a:cubicBezTo>
              </a:path>
            </a:pathLst>
          </a:cu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7786710" y="642918"/>
            <a:ext cx="8572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1)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2)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3)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4)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8358214" y="1142984"/>
            <a:ext cx="642942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8358214" y="1928802"/>
            <a:ext cx="642942" cy="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8358214" y="2780928"/>
            <a:ext cx="642942" cy="0"/>
          </a:xfrm>
          <a:prstGeom prst="line">
            <a:avLst/>
          </a:prstGeom>
          <a:ln w="1016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8358214" y="3634371"/>
            <a:ext cx="642942" cy="0"/>
          </a:xfrm>
          <a:prstGeom prst="line">
            <a:avLst/>
          </a:prstGeom>
          <a:ln w="1016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42844" y="642918"/>
            <a:ext cx="307180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у=х</a:t>
            </a:r>
            <a:r>
              <a:rPr lang="ru-RU" sz="36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(х-3)</a:t>
            </a:r>
            <a:r>
              <a:rPr lang="ru-RU" sz="36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у=х</a:t>
            </a:r>
            <a:r>
              <a:rPr lang="ru-RU" sz="36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-2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-2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2844" y="5286388"/>
            <a:ext cx="29289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Для каждого графика функции укажите соответствующую формулу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3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4213" y="260350"/>
          <a:ext cx="6999287" cy="4681538"/>
        </p:xfrm>
        <a:graphic>
          <a:graphicData uri="http://schemas.openxmlformats.org/drawingml/2006/table">
            <a:tbl>
              <a:tblPr firstRow="1" firstCol="1" bandRow="1">
                <a:effectLst/>
              </a:tblPr>
              <a:tblGrid>
                <a:gridCol w="3659663"/>
                <a:gridCol w="3339624"/>
              </a:tblGrid>
              <a:tr h="186351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Подчеркните</a:t>
                      </a:r>
                      <a:r>
                        <a:rPr lang="ru-RU" sz="24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пожалуйста, те состояния, 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которые </a:t>
                      </a:r>
                      <a:r>
                        <a:rPr lang="ru-RU" sz="24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 испытывали в процессе сегодняшнего урока:</a:t>
                      </a:r>
                      <a:endParaRPr lang="ru-RU" sz="2400" b="1" i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3" marR="47623" marT="47635" marB="47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интерес</a:t>
                      </a: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беспокойство</a:t>
                      </a: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эмоциональный подъем</a:t>
                      </a: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3" marR="47623" marT="47635" marB="47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скука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удовольствие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раздражение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3" marR="47623" marT="47635" marB="476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22725"/>
            <a:ext cx="2951163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075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27088" y="260648"/>
            <a:ext cx="7858125" cy="11255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b="1" i="1" kern="0" smtClean="0">
                <a:solidFill>
                  <a:srgbClr val="C00000"/>
                </a:solidFill>
                <a:ea typeface="MS Gothic" charset="-128"/>
              </a:rPr>
              <a:t>         Домашнее задание</a:t>
            </a:r>
            <a:endParaRPr lang="ru-RU" altLang="ru-RU" b="1" i="1" kern="0" dirty="0" smtClean="0">
              <a:solidFill>
                <a:srgbClr val="C00000"/>
              </a:solidFill>
              <a:ea typeface="MS Gothic" charset="-128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8313" y="908050"/>
            <a:ext cx="8207375" cy="48244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lnSpc>
                <a:spcPct val="115000"/>
              </a:lnSpc>
            </a:pPr>
            <a:r>
              <a:rPr lang="ru-RU" altLang="ru-RU" kern="0" dirty="0" smtClean="0">
                <a:latin typeface="Times New Roman" pitchFamily="18" charset="0"/>
                <a:ea typeface="MS Gothic" charset="-128"/>
                <a:cs typeface="Times New Roman" pitchFamily="18" charset="0"/>
              </a:rPr>
              <a:t>Построить в одной системе координат графики функций:</a:t>
            </a:r>
            <a:endParaRPr lang="ru-RU" altLang="ru-RU" sz="2400" kern="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altLang="ru-RU" kern="0" dirty="0" smtClean="0">
                <a:latin typeface="Times New Roman" pitchFamily="18" charset="0"/>
                <a:ea typeface="MS Gothic" charset="-128"/>
                <a:cs typeface="Times New Roman" pitchFamily="18" charset="0"/>
              </a:rPr>
              <a:t>а) у=1/2х</a:t>
            </a:r>
            <a:r>
              <a:rPr lang="ru-RU" altLang="ru-RU" kern="0" baseline="30000" dirty="0" smtClean="0">
                <a:latin typeface="Times New Roman" pitchFamily="18" charset="0"/>
                <a:ea typeface="MS Gothic" charset="-128"/>
                <a:cs typeface="Times New Roman" pitchFamily="18" charset="0"/>
              </a:rPr>
              <a:t>2</a:t>
            </a:r>
            <a:r>
              <a:rPr lang="ru-RU" altLang="ru-RU" kern="0" dirty="0" smtClean="0">
                <a:latin typeface="Times New Roman" pitchFamily="18" charset="0"/>
                <a:ea typeface="MS Gothic" charset="-128"/>
                <a:cs typeface="Times New Roman" pitchFamily="18" charset="0"/>
              </a:rPr>
              <a:t> ; б) у=-1/2(х-3)</a:t>
            </a:r>
            <a:r>
              <a:rPr lang="ru-RU" altLang="ru-RU" kern="0" baseline="30000" dirty="0" smtClean="0">
                <a:latin typeface="Times New Roman" pitchFamily="18" charset="0"/>
                <a:ea typeface="MS Gothic" charset="-128"/>
                <a:cs typeface="Times New Roman" pitchFamily="18" charset="0"/>
              </a:rPr>
              <a:t>2</a:t>
            </a:r>
            <a:r>
              <a:rPr lang="ru-RU" altLang="ru-RU" kern="0" dirty="0" smtClean="0">
                <a:latin typeface="Times New Roman" pitchFamily="18" charset="0"/>
                <a:ea typeface="MS Gothic" charset="-128"/>
                <a:cs typeface="Times New Roman" pitchFamily="18" charset="0"/>
              </a:rPr>
              <a:t>; </a:t>
            </a:r>
            <a:endParaRPr lang="ru-RU" altLang="ru-RU" sz="2400" kern="0" dirty="0" smtClean="0">
              <a:latin typeface="Calibri" pitchFamily="34" charset="0"/>
              <a:ea typeface="MS Gothic" charset="-128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altLang="ru-RU" kern="0" dirty="0" smtClean="0">
                <a:latin typeface="Times New Roman" pitchFamily="18" charset="0"/>
                <a:ea typeface="MS Gothic" charset="-128"/>
                <a:cs typeface="Times New Roman" pitchFamily="18" charset="0"/>
              </a:rPr>
              <a:t>Построить </a:t>
            </a:r>
            <a:r>
              <a:rPr lang="ru-RU" altLang="ru-RU" kern="0" dirty="0">
                <a:latin typeface="Times New Roman" pitchFamily="18" charset="0"/>
                <a:ea typeface="MS Gothic" charset="-128"/>
                <a:cs typeface="Times New Roman" pitchFamily="18" charset="0"/>
              </a:rPr>
              <a:t>графики </a:t>
            </a:r>
            <a:r>
              <a:rPr lang="ru-RU" altLang="ru-RU" kern="0" dirty="0" smtClean="0">
                <a:latin typeface="Times New Roman" pitchFamily="18" charset="0"/>
                <a:ea typeface="MS Gothic" charset="-128"/>
                <a:cs typeface="Times New Roman" pitchFamily="18" charset="0"/>
              </a:rPr>
              <a:t>функций, у</a:t>
            </a:r>
            <a:r>
              <a:rPr lang="ru-RU" altLang="ru-RU" kern="0" dirty="0" smtClean="0">
                <a:latin typeface="Times New Roman" pitchFamily="18" charset="0"/>
                <a:ea typeface="MS Gothic" charset="-128"/>
              </a:rPr>
              <a:t>казать координаты вершины параболы и направление ветвей: </a:t>
            </a:r>
            <a:br>
              <a:rPr lang="ru-RU" altLang="ru-RU" kern="0" dirty="0" smtClean="0">
                <a:latin typeface="Times New Roman" pitchFamily="18" charset="0"/>
                <a:ea typeface="MS Gothic" charset="-128"/>
              </a:rPr>
            </a:br>
            <a:r>
              <a:rPr lang="ru-RU" altLang="ru-RU" kern="0" dirty="0" smtClean="0">
                <a:latin typeface="Times New Roman" pitchFamily="18" charset="0"/>
                <a:ea typeface="MS Gothic" charset="-128"/>
              </a:rPr>
              <a:t>а)y = -3x</a:t>
            </a:r>
            <a:r>
              <a:rPr lang="ru-RU" altLang="ru-RU" kern="0" baseline="30000" dirty="0" smtClean="0">
                <a:latin typeface="Times New Roman" pitchFamily="18" charset="0"/>
                <a:ea typeface="MS Gothic" charset="-128"/>
              </a:rPr>
              <a:t>2</a:t>
            </a:r>
            <a:r>
              <a:rPr lang="ru-RU" altLang="ru-RU" kern="0" dirty="0" smtClean="0">
                <a:latin typeface="Times New Roman" pitchFamily="18" charset="0"/>
                <a:ea typeface="MS Gothic" charset="-128"/>
              </a:rPr>
              <a:t>+5;</a:t>
            </a:r>
            <a:br>
              <a:rPr lang="ru-RU" altLang="ru-RU" kern="0" dirty="0" smtClean="0">
                <a:latin typeface="Times New Roman" pitchFamily="18" charset="0"/>
                <a:ea typeface="MS Gothic" charset="-128"/>
              </a:rPr>
            </a:br>
            <a:r>
              <a:rPr lang="ru-RU" altLang="ru-RU" kern="0" dirty="0" smtClean="0">
                <a:latin typeface="Times New Roman" pitchFamily="18" charset="0"/>
                <a:ea typeface="MS Gothic" charset="-128"/>
              </a:rPr>
              <a:t>б)y = 2(x-3)</a:t>
            </a:r>
            <a:r>
              <a:rPr lang="ru-RU" altLang="ru-RU" kern="0" baseline="30000" dirty="0" smtClean="0">
                <a:latin typeface="Times New Roman" pitchFamily="18" charset="0"/>
                <a:ea typeface="MS Gothic" charset="-128"/>
              </a:rPr>
              <a:t>2</a:t>
            </a:r>
            <a:r>
              <a:rPr lang="ru-RU" altLang="ru-RU" kern="0" dirty="0" smtClean="0">
                <a:latin typeface="Times New Roman" pitchFamily="18" charset="0"/>
                <a:ea typeface="MS Gothic" charset="-128"/>
              </a:rPr>
              <a:t>.</a:t>
            </a:r>
            <a:endParaRPr lang="ru-RU" altLang="ru-RU" sz="2400" kern="0" dirty="0" smtClean="0">
              <a:latin typeface="Calibri" pitchFamily="34" charset="0"/>
              <a:ea typeface="MS Gothic" charset="-128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altLang="ru-RU" sz="2400" kern="0" dirty="0" smtClean="0">
              <a:latin typeface="Calibri" pitchFamily="34" charset="0"/>
              <a:ea typeface="MS Gothic" charset="-128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altLang="ru-RU" sz="2400" kern="0" dirty="0" smtClean="0">
              <a:latin typeface="Calibri" pitchFamily="34" charset="0"/>
              <a:ea typeface="MS Gothic" charset="-128"/>
            </a:endParaRPr>
          </a:p>
          <a:p>
            <a:endParaRPr lang="ru-RU" altLang="ru-RU" kern="0" dirty="0" smtClean="0">
              <a:ea typeface="MS Gothic" charset="-12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749800"/>
            <a:ext cx="3103563" cy="209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42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Пиксел">
  <a:themeElements>
    <a:clrScheme name="1_Пиксел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1_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иксел">
  <a:themeElements>
    <a:clrScheme name="Пиксел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228</Words>
  <Application>Microsoft Office PowerPoint</Application>
  <PresentationFormat>Экран (4:3)</PresentationFormat>
  <Paragraphs>130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1_Пиксел</vt:lpstr>
      <vt:lpstr>Пиксел</vt:lpstr>
      <vt:lpstr>Формула</vt:lpstr>
      <vt:lpstr>Графики функций у=ах2+n и у=а(х-m)2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Перенос графика функции у=ах2 вдоль осей координат</dc:title>
  <dc:creator>Customer</dc:creator>
  <cp:lastModifiedBy>123</cp:lastModifiedBy>
  <cp:revision>28</cp:revision>
  <dcterms:created xsi:type="dcterms:W3CDTF">2010-01-12T19:13:12Z</dcterms:created>
  <dcterms:modified xsi:type="dcterms:W3CDTF">2015-03-13T07:09:34Z</dcterms:modified>
</cp:coreProperties>
</file>