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9"/>
  </p:notesMasterIdLst>
  <p:sldIdLst>
    <p:sldId id="321" r:id="rId2"/>
    <p:sldId id="342" r:id="rId3"/>
    <p:sldId id="320" r:id="rId4"/>
    <p:sldId id="322" r:id="rId5"/>
    <p:sldId id="323" r:id="rId6"/>
    <p:sldId id="324" r:id="rId7"/>
    <p:sldId id="325" r:id="rId8"/>
    <p:sldId id="326" r:id="rId9"/>
    <p:sldId id="327" r:id="rId10"/>
    <p:sldId id="328" r:id="rId11"/>
    <p:sldId id="329" r:id="rId12"/>
    <p:sldId id="330" r:id="rId13"/>
    <p:sldId id="333" r:id="rId14"/>
    <p:sldId id="334" r:id="rId15"/>
    <p:sldId id="339" r:id="rId16"/>
    <p:sldId id="340" r:id="rId17"/>
    <p:sldId id="341" r:id="rId18"/>
  </p:sldIdLst>
  <p:sldSz cx="9144000" cy="6858000" type="screen4x3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000000"/>
    <a:srgbClr val="6600CC"/>
    <a:srgbClr val="009900"/>
    <a:srgbClr val="FF3300"/>
    <a:srgbClr val="FF9900"/>
    <a:srgbClr val="77EEFB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701" autoAdjust="0"/>
  </p:normalViewPr>
  <p:slideViewPr>
    <p:cSldViewPr>
      <p:cViewPr varScale="1">
        <p:scale>
          <a:sx n="45" d="100"/>
          <a:sy n="45" d="100"/>
        </p:scale>
        <p:origin x="-10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0365489-4C65-4EBD-8C13-69EF3BEB0E9F}" type="datetimeFigureOut">
              <a:rPr lang="ru-RU"/>
              <a:pPr>
                <a:defRPr/>
              </a:pPr>
              <a:t>10.04.2015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EA48E5D-3E87-4B2B-80D6-CE328BE6F6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2727757-64FF-4501-9FF5-01944EE923BD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0E627B2-D5B7-4ADC-A934-82B4650BC96E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32CD23-F130-4CD8-A16C-09C0D6C75D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49FDC0-0002-4714-A614-302E4E24D4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4746D2-3AEB-475E-8390-F6193E3442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97C29-EDDF-4D2B-A350-49FEC537BD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DF120-927B-4FEC-B998-B5908F8FF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668ECF-A880-4F5A-874C-A3AEFFC05E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71D80-20B6-47AD-A6BD-99FC13797A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E431E-D191-43C1-ABB3-A7AAD69CD0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CDF6F-AD6A-4E36-A986-4271647751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C55F1-F063-498B-AC42-244507065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6EBE3-6964-41F7-8E00-89AAC61323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1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D6DA75-FADA-477A-AC7B-9CA29F861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jpeg"/><Relationship Id="rId4" Type="http://schemas.openxmlformats.org/officeDocument/2006/relationships/oleObject" Target="../embeddings/__________Microsoft_Office_Excel1.xls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666875" y="1658938"/>
            <a:ext cx="5810250" cy="4408487"/>
          </a:xfrm>
        </p:spPr>
      </p:pic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1267" name="Picture 2" descr="H:\2015 МсСВУ\4четверть\Март\Первое сентября\13-03-2015_21-15-54 (1)\Bankoboev.Ru_dver_otkrytaya_v_chistoe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03313" y="-19050"/>
            <a:ext cx="11004551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76375" y="2205038"/>
            <a:ext cx="6191250" cy="253365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2291" name="Picture 2" descr="H:\2015 МсСВУ\4четверть\Март\Первое сентября\13-03-2015_21-15-54 (1)\Bankoboev.Ru_dver_otkrytaya_v_chistoe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103313" y="-19050"/>
            <a:ext cx="11004551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31913" y="1773238"/>
            <a:ext cx="2638425" cy="3101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54475" y="1773238"/>
            <a:ext cx="3902075" cy="31019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Прямоугольник 5"/>
          <p:cNvSpPr>
            <a:spLocks noChangeArrowheads="1"/>
          </p:cNvSpPr>
          <p:nvPr/>
        </p:nvSpPr>
        <p:spPr bwMode="auto">
          <a:xfrm>
            <a:off x="611188" y="314325"/>
            <a:ext cx="8281987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Times New Roman" pitchFamily="18" charset="0"/>
              </a:rPr>
              <a:t>Almost all household cleaning products use VOCs - Volatile Organic Compounds</a:t>
            </a:r>
            <a:endParaRPr lang="ru-RU" sz="2800" dirty="0">
              <a:solidFill>
                <a:schemeClr val="accent1">
                  <a:lumMod val="50000"/>
                </a:schemeClr>
              </a:solidFill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3315" name="Picture 2" descr="H:\2015 МсСВУ\4четверть\Март\Первое сентября\13-03-2015_21-15-54 (1)\dver_v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9138" y="396875"/>
            <a:ext cx="75977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So, How Do We Protect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Ourselves?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179388" y="3073400"/>
            <a:ext cx="8785225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/>
            </a:pPr>
            <a:r>
              <a:rPr lang="en-US" sz="4000" b="1">
                <a:latin typeface="Calibri" pitchFamily="34" charset="0"/>
                <a:cs typeface="Times New Roman" pitchFamily="18" charset="0"/>
              </a:rPr>
              <a:t>First, we need to understand what</a:t>
            </a:r>
          </a:p>
          <a:p>
            <a:pPr marL="742950" indent="-742950"/>
            <a:r>
              <a:rPr lang="en-US" sz="4000" b="1">
                <a:latin typeface="Calibri" pitchFamily="34" charset="0"/>
                <a:cs typeface="Times New Roman" pitchFamily="18" charset="0"/>
              </a:rPr>
              <a:t>these airborne pollutants are and</a:t>
            </a:r>
          </a:p>
          <a:p>
            <a:pPr marL="742950" indent="-742950"/>
            <a:r>
              <a:rPr lang="en-US" sz="4000" b="1">
                <a:latin typeface="Calibri" pitchFamily="34" charset="0"/>
                <a:cs typeface="Times New Roman" pitchFamily="18" charset="0"/>
              </a:rPr>
              <a:t>where they come from</a:t>
            </a:r>
            <a:endParaRPr lang="ru-RU" sz="4000" b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4339" name="Picture 2" descr="H:\2015 МсСВУ\4четверть\Март\Первое сентября\13-03-2015_21-15-54 (1)\dver_v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719138" y="396875"/>
            <a:ext cx="759777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So, How Do We Protect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Ourselves?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4341" name="TextBox 5"/>
          <p:cNvSpPr txBox="1">
            <a:spLocks noChangeArrowheads="1"/>
          </p:cNvSpPr>
          <p:nvPr/>
        </p:nvSpPr>
        <p:spPr bwMode="auto">
          <a:xfrm>
            <a:off x="179388" y="3073400"/>
            <a:ext cx="878522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Tx/>
              <a:buAutoNum type="arabicPeriod" startAt="2"/>
            </a:pPr>
            <a:r>
              <a:rPr lang="en-US" sz="4000" b="1">
                <a:latin typeface="Calibri" pitchFamily="34" charset="0"/>
                <a:cs typeface="Times New Roman" pitchFamily="18" charset="0"/>
              </a:rPr>
              <a:t>Second, eliminate those pollutions</a:t>
            </a:r>
          </a:p>
          <a:p>
            <a:pPr marL="742950" indent="-742950"/>
            <a:r>
              <a:rPr lang="en-US" sz="4000" b="1">
                <a:latin typeface="Calibri" pitchFamily="34" charset="0"/>
                <a:cs typeface="Times New Roman" pitchFamily="18" charset="0"/>
              </a:rPr>
              <a:t>sources if possible and neutralize the</a:t>
            </a:r>
          </a:p>
          <a:p>
            <a:pPr marL="742950" indent="-742950"/>
            <a:r>
              <a:rPr lang="en-US" sz="4000" b="1">
                <a:latin typeface="Calibri" pitchFamily="34" charset="0"/>
                <a:cs typeface="Times New Roman" pitchFamily="18" charset="0"/>
              </a:rPr>
              <a:t>pollution itself.</a:t>
            </a:r>
            <a:endParaRPr lang="ru-RU" sz="4000" b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2" descr="H:\2015 МсСВУ\4четверть\Март\Первое сентября\13-03-2015_21-15-54 (1)\dver_v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13" y="396875"/>
            <a:ext cx="901382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What Can We Do To Protect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Ourselves?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5365" name="TextBox 5"/>
          <p:cNvSpPr txBox="1">
            <a:spLocks noChangeArrowheads="1"/>
          </p:cNvSpPr>
          <p:nvPr/>
        </p:nvSpPr>
        <p:spPr bwMode="auto">
          <a:xfrm>
            <a:off x="179388" y="3073400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>
              <a:buFontTx/>
              <a:buAutoNum type="arabicPeriod"/>
            </a:pPr>
            <a:r>
              <a:rPr lang="en-US" sz="4000" b="1">
                <a:latin typeface="Calibri" pitchFamily="34" charset="0"/>
                <a:cs typeface="Times New Roman" pitchFamily="18" charset="0"/>
              </a:rPr>
              <a:t>Use non-toxic cleaning products.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34355" y="4581128"/>
            <a:ext cx="1649413" cy="122396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67944" y="4293096"/>
            <a:ext cx="1081087" cy="17811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0272" y="4437112"/>
            <a:ext cx="1223963" cy="16573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:\2015 МсСВУ\4четверть\Март\Первое сентября\13-03-2015_21-15-54 (1)\dver_v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48038" y="4724400"/>
            <a:ext cx="2232025" cy="223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13" y="396875"/>
            <a:ext cx="901382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What Can We Do To Protect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Ourselves?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6389" name="TextBox 5"/>
          <p:cNvSpPr txBox="1">
            <a:spLocks noChangeArrowheads="1"/>
          </p:cNvSpPr>
          <p:nvPr/>
        </p:nvSpPr>
        <p:spPr bwMode="auto">
          <a:xfrm>
            <a:off x="179388" y="3073400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en-US" sz="4000" b="1">
                <a:latin typeface="Calibri" pitchFamily="34" charset="0"/>
                <a:cs typeface="Times New Roman" pitchFamily="18" charset="0"/>
              </a:rPr>
              <a:t>2. Take advantage from indoor plants</a:t>
            </a:r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468313" y="4365625"/>
            <a:ext cx="856773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Indoor plants clean air naturally and return oxygen into the air.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Plants regulate air humidity, eliminate toxins, filter chemicals.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Leafy plants are most effective for indoor air purification.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2015 МсСВУ\4четверть\Март\Первое сентября\13-03-2015_21-15-54 (1)\dver_v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13" y="396875"/>
            <a:ext cx="901382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What Can We Do To Protect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Ourselves?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7412" name="TextBox 5"/>
          <p:cNvSpPr txBox="1">
            <a:spLocks noChangeArrowheads="1"/>
          </p:cNvSpPr>
          <p:nvPr/>
        </p:nvSpPr>
        <p:spPr bwMode="auto">
          <a:xfrm>
            <a:off x="179388" y="3073400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en-US" sz="4000" b="1">
                <a:latin typeface="Calibri" pitchFamily="34" charset="0"/>
                <a:cs typeface="Times New Roman" pitchFamily="18" charset="0"/>
              </a:rPr>
              <a:t>3. Regularly air your house</a:t>
            </a:r>
          </a:p>
        </p:txBody>
      </p:sp>
      <p:sp>
        <p:nvSpPr>
          <p:cNvPr id="17413" name="TextBox 10"/>
          <p:cNvSpPr txBox="1">
            <a:spLocks noChangeArrowheads="1"/>
          </p:cNvSpPr>
          <p:nvPr/>
        </p:nvSpPr>
        <p:spPr bwMode="auto">
          <a:xfrm>
            <a:off x="250825" y="3811588"/>
            <a:ext cx="8893175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>
              <a:buFont typeface="Arial" charset="0"/>
              <a:buChar char="•"/>
            </a:pPr>
            <a:r>
              <a:rPr lang="en-US" sz="2400" b="1">
                <a:latin typeface="Calibri" pitchFamily="34" charset="0"/>
                <a:cs typeface="Times New Roman" pitchFamily="18" charset="0"/>
              </a:rPr>
              <a:t>The most effective way of getting rid of indoor pollutants is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            exchange your indoor air.</a:t>
            </a:r>
          </a:p>
          <a:p>
            <a:pPr marL="742950" indent="-742950">
              <a:buFont typeface="Arial" charset="0"/>
              <a:buChar char="•"/>
            </a:pPr>
            <a:r>
              <a:rPr lang="en-US" sz="2400" b="1">
                <a:latin typeface="Calibri" pitchFamily="34" charset="0"/>
                <a:cs typeface="Times New Roman" pitchFamily="18" charset="0"/>
              </a:rPr>
              <a:t>Open the windows wide or run exhaustion fans.</a:t>
            </a:r>
          </a:p>
          <a:p>
            <a:pPr marL="742950" indent="-742950">
              <a:buFont typeface="Arial" charset="0"/>
              <a:buChar char="•"/>
            </a:pPr>
            <a:r>
              <a:rPr lang="en-US" sz="2400" b="1">
                <a:latin typeface="Calibri" pitchFamily="34" charset="0"/>
                <a:cs typeface="Times New Roman" pitchFamily="18" charset="0"/>
              </a:rPr>
              <a:t> Always open window in your bedroom after you wake up and  leave them open for several hours.</a:t>
            </a:r>
          </a:p>
          <a:p>
            <a:pPr marL="742950" indent="-742950">
              <a:buFont typeface="Arial" charset="0"/>
              <a:buChar char="•"/>
            </a:pPr>
            <a:r>
              <a:rPr lang="en-US" sz="2400" b="1">
                <a:latin typeface="Calibri" pitchFamily="34" charset="0"/>
                <a:cs typeface="Times New Roman" pitchFamily="18" charset="0"/>
              </a:rPr>
              <a:t> In cold weather, open windows and doors wide for a few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            minutes, this is more effective than microventilation.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:\2015 МсСВУ\4четверть\Март\Первое сентября\13-03-2015_21-15-54 (1)\dver_v_neb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572000" y="-3429000"/>
            <a:ext cx="18288000" cy="137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1113" y="396875"/>
            <a:ext cx="9013825" cy="19399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What Can We Do To Protect</a:t>
            </a:r>
          </a:p>
          <a:p>
            <a:pPr algn="ctr"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Ourselves?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8436" name="TextBox 5"/>
          <p:cNvSpPr txBox="1">
            <a:spLocks noChangeArrowheads="1"/>
          </p:cNvSpPr>
          <p:nvPr/>
        </p:nvSpPr>
        <p:spPr bwMode="auto">
          <a:xfrm>
            <a:off x="179388" y="3073400"/>
            <a:ext cx="87852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 algn="ctr"/>
            <a:r>
              <a:rPr lang="en-US" sz="4000" b="1">
                <a:latin typeface="Calibri" pitchFamily="34" charset="0"/>
                <a:cs typeface="Times New Roman" pitchFamily="18" charset="0"/>
              </a:rPr>
              <a:t>4. Minimize pollution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179388" y="3811588"/>
            <a:ext cx="8964612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Remove clutter that collects dust.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It’s a good idea not to wear shoes indoors.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Don’t allow pets in your bedroom, especially if they spend time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   outside.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Regularly clean your house with a wet cloth ( water only, no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   chemicals) – furniture, floor, windows, etc.</a:t>
            </a:r>
          </a:p>
          <a:p>
            <a:pPr marL="742950" indent="-742950"/>
            <a:r>
              <a:rPr lang="en-US" sz="2400" b="1">
                <a:latin typeface="Calibri" pitchFamily="34" charset="0"/>
                <a:cs typeface="Times New Roman" pitchFamily="18" charset="0"/>
              </a:rPr>
              <a:t>• Avoid smoking indoors.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288" y="288925"/>
            <a:ext cx="8208962" cy="5986463"/>
          </a:xfrm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sz="3600" dirty="0" smtClean="0">
                <a:latin typeface="+mj-lt"/>
                <a:cs typeface="Times New Roman" pitchFamily="18" charset="0"/>
              </a:rPr>
              <a:t>   Тема:«Загрязнение воздуха  в помещении. Как защитить себя от загрязнителей воздуха внутри помещений?» 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   УМК ‘</a:t>
            </a:r>
            <a:r>
              <a:rPr lang="en-GB" dirty="0" smtClean="0">
                <a:latin typeface="+mj-lt"/>
                <a:cs typeface="Times New Roman" pitchFamily="18" charset="0"/>
              </a:rPr>
              <a:t>Spotlight</a:t>
            </a:r>
            <a:r>
              <a:rPr lang="ru-RU" dirty="0" smtClean="0">
                <a:latin typeface="+mj-lt"/>
                <a:cs typeface="Times New Roman" pitchFamily="18" charset="0"/>
              </a:rPr>
              <a:t>  10’ (Афанасьева, Михеева</a:t>
            </a:r>
          </a:p>
          <a:p>
            <a:pPr>
              <a:buFont typeface="Arial" charset="0"/>
              <a:buNone/>
              <a:defRPr/>
            </a:pPr>
            <a:r>
              <a:rPr lang="ru-RU" dirty="0" smtClean="0">
                <a:latin typeface="+mj-lt"/>
                <a:cs typeface="Times New Roman" pitchFamily="18" charset="0"/>
              </a:rPr>
              <a:t>   В.Эванс).</a:t>
            </a:r>
          </a:p>
          <a:p>
            <a:pPr>
              <a:buFont typeface="Arial" charset="0"/>
              <a:buNone/>
              <a:defRPr/>
            </a:pPr>
            <a:r>
              <a:rPr lang="ru-RU" smtClean="0">
                <a:latin typeface="+mj-lt"/>
                <a:cs typeface="Times New Roman" pitchFamily="18" charset="0"/>
              </a:rPr>
              <a:t>   </a:t>
            </a:r>
            <a:r>
              <a:rPr lang="ru-RU" dirty="0" smtClean="0">
                <a:latin typeface="+mj-lt"/>
                <a:cs typeface="Times New Roman" pitchFamily="18" charset="0"/>
              </a:rPr>
              <a:t>Преподаватель английского языка ФГКОО Московское Суворовское военное училище:   Оникийчук Наталия Петровна</a:t>
            </a:r>
          </a:p>
          <a:p>
            <a:pPr>
              <a:buFont typeface="Arial" charset="0"/>
              <a:buNone/>
              <a:defRPr/>
            </a:pPr>
            <a:endParaRPr lang="ru-RU" sz="3600" dirty="0" smtClean="0">
              <a:latin typeface="+mj-lt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sz="3600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914400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611188" y="4292600"/>
            <a:ext cx="8532812" cy="2193925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685800" algn="l"/>
              </a:tabLst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1. How do you understand this wisdom?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2. What problem does it touch on?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  <a:latin typeface="+mj-lt"/>
              </a:rPr>
              <a:t>3. Is it so important to discuss this problem?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b="1" dirty="0" smtClean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:\2015 МсСВУ\4четверть\Март\Первое сентября\13-03-2015_21-15-54 (1)\Otkryitaya-dver-1082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444625" y="0"/>
            <a:ext cx="10985500" cy="6864350"/>
          </a:xfrm>
          <a:noFill/>
        </p:spPr>
      </p:pic>
      <p:sp>
        <p:nvSpPr>
          <p:cNvPr id="6147" name="TextBox 6"/>
          <p:cNvSpPr txBox="1">
            <a:spLocks noChangeArrowheads="1"/>
          </p:cNvSpPr>
          <p:nvPr/>
        </p:nvSpPr>
        <p:spPr bwMode="auto">
          <a:xfrm>
            <a:off x="1333500" y="1628775"/>
            <a:ext cx="6262688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7000" b="1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Indoor pollution</a:t>
            </a:r>
            <a:endParaRPr lang="ru-RU" sz="7000" b="1">
              <a:solidFill>
                <a:schemeClr val="bg1"/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3500" y="1611313"/>
            <a:ext cx="6262688" cy="11699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7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Indoor pollution</a:t>
            </a:r>
            <a:endParaRPr lang="ru-RU" sz="7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149" name="TextBox 5"/>
          <p:cNvSpPr txBox="1">
            <a:spLocks noChangeArrowheads="1"/>
          </p:cNvSpPr>
          <p:nvPr/>
        </p:nvSpPr>
        <p:spPr bwMode="auto">
          <a:xfrm>
            <a:off x="600075" y="2852738"/>
            <a:ext cx="800417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4000" b="1">
                <a:latin typeface="Calibri" pitchFamily="34" charset="0"/>
                <a:cs typeface="Times New Roman" pitchFamily="18" charset="0"/>
              </a:rPr>
              <a:t>How To Protect Yourself From Indoor</a:t>
            </a:r>
          </a:p>
          <a:p>
            <a:pPr algn="ctr"/>
            <a:r>
              <a:rPr lang="en-US" sz="4000" b="1">
                <a:latin typeface="Calibri" pitchFamily="34" charset="0"/>
                <a:cs typeface="Times New Roman" pitchFamily="18" charset="0"/>
              </a:rPr>
              <a:t>Pollutants?</a:t>
            </a:r>
            <a:endParaRPr lang="ru-RU" sz="4000" b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Содержимое 6"/>
          <p:cNvGraphicFramePr>
            <a:graphicFrameLocks noGrp="1"/>
          </p:cNvGraphicFramePr>
          <p:nvPr>
            <p:ph idx="1"/>
          </p:nvPr>
        </p:nvGraphicFramePr>
        <p:xfrm>
          <a:off x="406400" y="1549400"/>
          <a:ext cx="8331200" cy="4627563"/>
        </p:xfrm>
        <a:graphic>
          <a:graphicData uri="http://schemas.openxmlformats.org/presentationml/2006/ole">
            <p:oleObj spid="_x0000_s1026" r:id="rId4" imgW="8327858" imgH="4627265" progId="Excel.Chart.8">
              <p:embed/>
            </p:oleObj>
          </a:graphicData>
        </a:graphic>
      </p:graphicFrame>
      <p:pic>
        <p:nvPicPr>
          <p:cNvPr id="1027" name="Picture 2" descr="H:\2015 МсСВУ\4четверть\Март\Первое сентября\13-03-2015_21-15-54 (1)\Otkryitaya-dver-10825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-1444625" y="0"/>
            <a:ext cx="109855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5" y="396875"/>
            <a:ext cx="8699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Silent Killers In Your House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771650"/>
            <a:ext cx="7272338" cy="31702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Indoor air can be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2 to 5 times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More polluted than the air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Outside your house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(some organizations raise this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numbmer to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100 times</a:t>
            </a:r>
            <a:r>
              <a:rPr lang="en-US" sz="4000" b="1" dirty="0">
                <a:latin typeface="Calibri" pitchFamily="34" charset="0"/>
                <a:cs typeface="Times New Roman" pitchFamily="18" charset="0"/>
              </a:rPr>
              <a:t>)</a:t>
            </a:r>
            <a:endParaRPr lang="ru-RU" sz="4000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547813" y="5805488"/>
            <a:ext cx="1871662" cy="287337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795963" y="5084763"/>
            <a:ext cx="1871662" cy="100806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1476375" y="5805488"/>
            <a:ext cx="25193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724525" y="5084763"/>
            <a:ext cx="251936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547813" y="6092825"/>
            <a:ext cx="6119812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35" name="TextBox 16"/>
          <p:cNvSpPr txBox="1">
            <a:spLocks noChangeArrowheads="1"/>
          </p:cNvSpPr>
          <p:nvPr/>
        </p:nvSpPr>
        <p:spPr bwMode="auto">
          <a:xfrm>
            <a:off x="3419475" y="5445125"/>
            <a:ext cx="5762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1</a:t>
            </a:r>
            <a:endParaRPr lang="ru-RU" sz="24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6" name="TextBox 17"/>
          <p:cNvSpPr txBox="1">
            <a:spLocks noChangeArrowheads="1"/>
          </p:cNvSpPr>
          <p:nvPr/>
        </p:nvSpPr>
        <p:spPr bwMode="auto">
          <a:xfrm>
            <a:off x="7667625" y="4652963"/>
            <a:ext cx="5762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5</a:t>
            </a:r>
            <a:endParaRPr lang="ru-RU" sz="24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7" name="TextBox 18"/>
          <p:cNvSpPr txBox="1">
            <a:spLocks noChangeArrowheads="1"/>
          </p:cNvSpPr>
          <p:nvPr/>
        </p:nvSpPr>
        <p:spPr bwMode="auto">
          <a:xfrm>
            <a:off x="971550" y="6064250"/>
            <a:ext cx="3095625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Outdoor air</a:t>
            </a:r>
            <a:endParaRPr lang="ru-RU" sz="2400" b="1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1038" name="TextBox 19"/>
          <p:cNvSpPr txBox="1">
            <a:spLocks noChangeArrowheads="1"/>
          </p:cNvSpPr>
          <p:nvPr/>
        </p:nvSpPr>
        <p:spPr bwMode="auto">
          <a:xfrm>
            <a:off x="5219700" y="6064250"/>
            <a:ext cx="3097213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latin typeface="Calibri" pitchFamily="34" charset="0"/>
                <a:cs typeface="Times New Roman" pitchFamily="18" charset="0"/>
              </a:rPr>
              <a:t>Indoor air</a:t>
            </a:r>
            <a:endParaRPr lang="ru-RU" sz="2400" b="1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171" name="Picture 2" descr="H:\2015 МсСВУ\4четверть\Март\Первое сентября\13-03-2015_21-15-54 (1)\Otkryitaya-dver-108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44625" y="0"/>
            <a:ext cx="109855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5" y="396875"/>
            <a:ext cx="8699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Silent Killers In Your House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771650"/>
            <a:ext cx="7272338" cy="25542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3000 cases of cancer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are caused by exposure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To indoor air pollutants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every year</a:t>
            </a:r>
            <a:endParaRPr lang="ru-RU" sz="4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8195" name="Picture 2" descr="H:\2015 МсСВУ\4четверть\Март\Первое сентября\13-03-2015_21-15-54 (1)\Otkryitaya-dver-1082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44625" y="0"/>
            <a:ext cx="109855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5" y="396875"/>
            <a:ext cx="8699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Silent Killers In Your House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771650"/>
            <a:ext cx="727233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50% of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ALL illnesses </a:t>
            </a:r>
            <a:r>
              <a:rPr lang="en-US" sz="4000" b="1" dirty="0">
                <a:latin typeface="Calibri" pitchFamily="34" charset="0"/>
                <a:cs typeface="Times New Roman" pitchFamily="18" charset="0"/>
              </a:rPr>
              <a:t>are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caused or aggravated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by polluted indoor air</a:t>
            </a:r>
            <a:endParaRPr lang="ru-RU" sz="4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C:\Users\Игорь\Downloads\lori-0004534515-bigwww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973388" y="0"/>
            <a:ext cx="98488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 descr="H:\2015 МсСВУ\4четверть\Март\Первое сентября\13-03-2015_21-15-54 (1)\Otkryitaya-dver-108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538" y="0"/>
            <a:ext cx="5113337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50825" y="396875"/>
            <a:ext cx="8699500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Silent Killers In Your House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71550" y="1771650"/>
            <a:ext cx="7272338" cy="1938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50% of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ALL illnesses </a:t>
            </a:r>
            <a:r>
              <a:rPr lang="en-US" sz="4000" b="1" dirty="0">
                <a:latin typeface="Calibri" pitchFamily="34" charset="0"/>
                <a:cs typeface="Times New Roman" pitchFamily="18" charset="0"/>
              </a:rPr>
              <a:t>are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caused or aggravated</a:t>
            </a:r>
          </a:p>
          <a:p>
            <a:pPr algn="ctr">
              <a:defRPr/>
            </a:pPr>
            <a:r>
              <a:rPr lang="en-US" sz="4000" b="1" dirty="0">
                <a:latin typeface="Calibri" pitchFamily="34" charset="0"/>
                <a:cs typeface="Times New Roman" pitchFamily="18" charset="0"/>
              </a:rPr>
              <a:t>by polluted indoor air</a:t>
            </a:r>
            <a:endParaRPr lang="ru-RU" sz="4000" b="1" dirty="0"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2015 МсСВУ\4четверть\Март\Первое сентября\13-03-2015_21-15-54 (1)\Bankoboev.Ru_dver_otkrytaya_v_chistoe_nebo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-1103313" y="-19050"/>
            <a:ext cx="11004551" cy="6877050"/>
          </a:xfrm>
          <a:noFill/>
        </p:spPr>
      </p:pic>
      <p:sp>
        <p:nvSpPr>
          <p:cNvPr id="3" name="TextBox 2"/>
          <p:cNvSpPr txBox="1"/>
          <p:nvPr/>
        </p:nvSpPr>
        <p:spPr>
          <a:xfrm>
            <a:off x="250825" y="2852738"/>
            <a:ext cx="8586788" cy="9382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5500" b="1" dirty="0">
                <a:solidFill>
                  <a:schemeClr val="tx2">
                    <a:lumMod val="50000"/>
                  </a:schemeClr>
                </a:solidFill>
                <a:latin typeface="Calibri" pitchFamily="34" charset="0"/>
                <a:cs typeface="Times New Roman" pitchFamily="18" charset="0"/>
              </a:rPr>
              <a:t>Types Of Airborne Pollutants</a:t>
            </a:r>
            <a:endParaRPr lang="ru-RU" sz="5500" b="1" dirty="0">
              <a:solidFill>
                <a:schemeClr val="tx2">
                  <a:lumMod val="50000"/>
                </a:schemeClr>
              </a:solidFill>
              <a:latin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2133</TotalTime>
  <Words>462</Words>
  <Application>Microsoft Office PowerPoint</Application>
  <PresentationFormat>Экран (4:3)</PresentationFormat>
  <Paragraphs>78</Paragraphs>
  <Slides>17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Тема Office</vt:lpstr>
      <vt:lpstr>Диаграмма Microsoft Office Excel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v&amp;n</dc:creator>
  <cp:lastModifiedBy>re</cp:lastModifiedBy>
  <cp:revision>195</cp:revision>
  <cp:lastPrinted>1601-01-01T00:00:00Z</cp:lastPrinted>
  <dcterms:created xsi:type="dcterms:W3CDTF">2011-10-01T18:30:24Z</dcterms:created>
  <dcterms:modified xsi:type="dcterms:W3CDTF">2015-04-09T21:22:10Z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