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2" r:id="rId6"/>
    <p:sldId id="259" r:id="rId7"/>
    <p:sldId id="263" r:id="rId8"/>
    <p:sldId id="264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F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F5E2-F631-49BD-8E65-AC06C287A811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70AC-6BAB-4B62-B2AE-2D2671669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A303-2F42-4E91-9807-CD408E9A6BF4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753A-4245-4274-ACE0-E3787EB6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B662-9DA3-4B8D-B187-4017E7BA61D7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27D5-EFD6-4DD5-9D41-3CAB2D06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10B7-53FB-4419-97CA-6E51EACFE305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BB92-4862-4C15-9E32-7CD002CF9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A6AE-4774-4285-B8D7-8FDE24E89DAD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1C9E-496B-478F-B181-A7B2B8D51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0F6A-C641-4214-B9B7-029EE14ADC2B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31CD-1C93-42A2-A3B8-DB4F4E2D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0EB1-FC71-4706-B4D8-D8166840B920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D470-6102-4688-901A-472ECF97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41EE-D081-40B6-AED6-673C0CAE1318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E707-8527-435D-A096-8D8BCF6C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5DA6-0405-42C5-A9D7-96C9E67335B5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C038-C074-47AE-A82E-1150892B1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9E71-3476-4819-BE86-BDA3C5EDCD4F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6BE4-8F86-42CA-A84C-644732C93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0ADA-1C6E-4327-BBDA-B214AECC1E1B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B697-595F-41C4-9563-C61BA1EE5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972BB-3F5A-403F-AB5B-761451F4A58C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C3D12-76A9-4C5C-A438-0D9A7BEA4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ederal_subjects_of_Russia_(by_number).svg?uselang=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верх 7"/>
          <p:cNvSpPr/>
          <p:nvPr/>
        </p:nvSpPr>
        <p:spPr>
          <a:xfrm>
            <a:off x="285750" y="428625"/>
            <a:ext cx="8429625" cy="1357313"/>
          </a:xfrm>
          <a:prstGeom prst="ribbon2">
            <a:avLst>
              <a:gd name="adj1" fmla="val 16667"/>
              <a:gd name="adj2" fmla="val 692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772400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Теория Графов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857375"/>
            <a:ext cx="7715250" cy="1857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История.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Применение в логистике.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Линейная транспортная задача.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929063"/>
            <a:ext cx="2857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3571875"/>
            <a:ext cx="544353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algn="l"/>
            <a:r>
              <a:rPr lang="ru-RU" sz="2000" b="1" smtClean="0"/>
              <a:t>Задача</a:t>
            </a:r>
            <a:r>
              <a:rPr lang="en-US" sz="2000" b="1" smtClean="0"/>
              <a:t>:</a:t>
            </a:r>
            <a:r>
              <a:rPr lang="ru-RU" sz="2000" b="1" smtClean="0"/>
              <a:t> </a:t>
            </a:r>
            <a:r>
              <a:rPr lang="en-US" sz="2000" b="1" smtClean="0"/>
              <a:t>“</a:t>
            </a:r>
            <a:r>
              <a:rPr lang="ru-RU" sz="2000" b="1" smtClean="0"/>
              <a:t>О кругосветном путешествии</a:t>
            </a:r>
            <a:r>
              <a:rPr lang="en-US" sz="2000" b="1" smtClean="0"/>
              <a:t>”</a:t>
            </a:r>
            <a:r>
              <a:rPr lang="ru-RU" sz="2000" b="1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3500438"/>
            <a:ext cx="4929188" cy="18573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Всякую расположенную на сфере карту можно раскрасить 4 красками так, чтобы любые две области, имеющие общий участок границы, были раскрашены в разные цвета.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ДОКАЗАНА в 1997-2005 гг.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На КОМПЬЮТЕРЕ – 100 страниц текста!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/>
              <a:t>Для простых карт достаточно и 3 цветов!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000125"/>
            <a:ext cx="2857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500" y="2928938"/>
            <a:ext cx="8229600" cy="5826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Задача</a:t>
            </a:r>
            <a:r>
              <a:rPr lang="en-US" sz="2000" b="1" dirty="0">
                <a:latin typeface="+mj-lt"/>
                <a:ea typeface="+mj-ea"/>
                <a:cs typeface="+mj-cs"/>
              </a:rPr>
              <a:t>:</a:t>
            </a:r>
            <a:r>
              <a:rPr lang="ru-RU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latin typeface="+mj-lt"/>
                <a:ea typeface="+mj-ea"/>
                <a:cs typeface="+mj-cs"/>
              </a:rPr>
              <a:t>“</a:t>
            </a:r>
            <a:r>
              <a:rPr lang="ru-RU" sz="2000" b="1" dirty="0">
                <a:latin typeface="+mj-lt"/>
                <a:ea typeface="+mj-ea"/>
                <a:cs typeface="+mj-cs"/>
              </a:rPr>
              <a:t>Теорема 4 красок</a:t>
            </a:r>
            <a:r>
              <a:rPr lang="en-US" sz="2000" b="1" dirty="0">
                <a:latin typeface="+mj-lt"/>
                <a:ea typeface="+mj-ea"/>
                <a:cs typeface="+mj-cs"/>
              </a:rPr>
              <a:t>”</a:t>
            </a:r>
            <a:r>
              <a:rPr lang="ru-RU" sz="2000" b="1" dirty="0">
                <a:latin typeface="+mj-lt"/>
                <a:ea typeface="+mj-ea"/>
                <a:cs typeface="+mj-cs"/>
              </a:rPr>
              <a:t> – 1852 год. 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270" name="Содержимое 2"/>
          <p:cNvSpPr txBox="1">
            <a:spLocks/>
          </p:cNvSpPr>
          <p:nvPr/>
        </p:nvSpPr>
        <p:spPr bwMode="auto">
          <a:xfrm>
            <a:off x="4010025" y="1009650"/>
            <a:ext cx="48291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Необходимо посетить каждый город в пределах определенной территории и возвратиться в пункт отправления, причем так, чтобы путь был как можно короче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В логистике известна как </a:t>
            </a:r>
            <a:r>
              <a:rPr lang="en-US" sz="1400" b="1">
                <a:solidFill>
                  <a:srgbClr val="0070C0"/>
                </a:solidFill>
                <a:latin typeface="Calibri" pitchFamily="34" charset="0"/>
              </a:rPr>
              <a:t>“</a:t>
            </a:r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Задача коммивояжера</a:t>
            </a:r>
            <a:r>
              <a:rPr lang="en-US" sz="1400" b="1">
                <a:solidFill>
                  <a:srgbClr val="0070C0"/>
                </a:solidFill>
                <a:latin typeface="Calibri" pitchFamily="34" charset="0"/>
              </a:rPr>
              <a:t>”</a:t>
            </a:r>
            <a:endParaRPr lang="ru-RU" sz="14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1271" name="Рисунок 7" descr="https://upload.wikimedia.org/wikipedia/commons/thumb/2/27/Federal_subjects_of_Russia_%28by_number%29.svg/220px-Federal_subjects_of_Russia_%28by_number%29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429000"/>
            <a:ext cx="3214688" cy="1928813"/>
          </a:xfrm>
          <a:prstGeom prst="rect">
            <a:avLst/>
          </a:prstGeom>
          <a:noFill/>
          <a:ln w="9525">
            <a:solidFill>
              <a:schemeClr val="tx1">
                <a:alpha val="94116"/>
              </a:schemeClr>
            </a:solidFill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28625" y="5500688"/>
            <a:ext cx="8358188" cy="100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Большое количество красок требуется для карты, если имеется одна область, окруженная нечетным числом других, которые соприкасаются друг с другом, образуя цикл.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Теорема о 5 красках имеет простое доказательство.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Линейная транспортная задача и Теория Графов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857250"/>
            <a:ext cx="8747125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Типовая Линейная транспортная задача речного флота и Теория Графов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714500"/>
            <a:ext cx="88630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63" y="1214438"/>
            <a:ext cx="8229600" cy="357187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Пример расчета стоимости перевозки 1000 тонн груза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Новосибирск-Томск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42875"/>
            <a:ext cx="4500563" cy="1071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Теория Графов – применение в логистике.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572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sz="2600" b="1" dirty="0" smtClean="0"/>
              <a:t>Для учащихся 2-3 курсов средних специальных учебных заведений по специальности: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180411 Эксплуатация внутренних водных путей.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sz="2600" b="1" dirty="0" smtClean="0"/>
              <a:t>Учебные дисциплины:</a:t>
            </a:r>
            <a:r>
              <a:rPr lang="ru-RU" dirty="0" smtClean="0"/>
              <a:t>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ЕН.01 Математика;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ЕН.05 Элементы прикладной математики.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sz="2600" b="1" dirty="0" smtClean="0"/>
              <a:t>Разработана в соответствии с требованиями: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Федерального Государственного Образовательного Стандарта Среднего Профессионального Образования (ФГОС СПО).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Учебными программами Федерального Агентства Морского и Речного Транспорта. 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      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Преподаватель математики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Жмудь Александр Аркадьевич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НКРУ им. С.И. Дежнева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, г. Новосибирск. 2014-2015 гг.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15716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138113"/>
            <a:ext cx="17145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86000" y="1143000"/>
            <a:ext cx="4500563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Презентация к уроку</a:t>
            </a:r>
            <a:endParaRPr lang="ru-RU" sz="2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500063" y="4214813"/>
            <a:ext cx="8643937" cy="2500312"/>
            <a:chOff x="284" y="330"/>
            <a:chExt cx="5256" cy="15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" y="330"/>
              <a:ext cx="5256" cy="1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0" name="Text Box 3"/>
            <p:cNvSpPr txBox="1">
              <a:spLocks noChangeArrowheads="1"/>
            </p:cNvSpPr>
            <p:nvPr/>
          </p:nvSpPr>
          <p:spPr bwMode="auto">
            <a:xfrm>
              <a:off x="376" y="421"/>
              <a:ext cx="4872" cy="1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099" name="Group 1"/>
          <p:cNvGrpSpPr>
            <a:grpSpLocks/>
          </p:cNvGrpSpPr>
          <p:nvPr/>
        </p:nvGrpSpPr>
        <p:grpSpPr bwMode="auto">
          <a:xfrm>
            <a:off x="500063" y="2143125"/>
            <a:ext cx="8643937" cy="1714500"/>
            <a:chOff x="284" y="330"/>
            <a:chExt cx="5256" cy="15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" y="330"/>
              <a:ext cx="5256" cy="1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8" name="Text Box 3"/>
            <p:cNvSpPr txBox="1">
              <a:spLocks noChangeArrowheads="1"/>
            </p:cNvSpPr>
            <p:nvPr/>
          </p:nvSpPr>
          <p:spPr bwMode="auto">
            <a:xfrm>
              <a:off x="376" y="421"/>
              <a:ext cx="4872" cy="1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100" name="Group 1"/>
          <p:cNvGrpSpPr>
            <a:grpSpLocks/>
          </p:cNvGrpSpPr>
          <p:nvPr/>
        </p:nvGrpSpPr>
        <p:grpSpPr bwMode="auto">
          <a:xfrm>
            <a:off x="642938" y="0"/>
            <a:ext cx="8343900" cy="1643063"/>
            <a:chOff x="284" y="330"/>
            <a:chExt cx="5256" cy="1520"/>
          </a:xfrm>
        </p:grpSpPr>
        <p:pic>
          <p:nvPicPr>
            <p:cNvPr id="4105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4" y="330"/>
              <a:ext cx="5256" cy="1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6" name="Text Box 3"/>
            <p:cNvSpPr txBox="1">
              <a:spLocks noChangeArrowheads="1"/>
            </p:cNvSpPr>
            <p:nvPr/>
          </p:nvSpPr>
          <p:spPr bwMode="auto">
            <a:xfrm>
              <a:off x="376" y="421"/>
              <a:ext cx="4872" cy="1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82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Цели работы: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4643470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b="1" dirty="0" smtClean="0">
                <a:solidFill>
                  <a:schemeClr val="tx2"/>
                </a:solidFill>
              </a:rPr>
              <a:t>Общая: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b="1" dirty="0" smtClean="0">
                <a:solidFill>
                  <a:srgbClr val="0070C0"/>
                </a:solidFill>
              </a:rPr>
              <a:t>     </a:t>
            </a:r>
            <a:r>
              <a:rPr lang="ru-RU" sz="2700" b="1" dirty="0" smtClean="0">
                <a:solidFill>
                  <a:schemeClr val="tx2"/>
                </a:solidFill>
              </a:rPr>
              <a:t>1.</a:t>
            </a:r>
            <a:r>
              <a:rPr lang="ru-RU" sz="2700" dirty="0" smtClean="0"/>
              <a:t> </a:t>
            </a:r>
            <a:r>
              <a:rPr lang="ru-RU" sz="2700" b="1" dirty="0" smtClean="0"/>
              <a:t>Воспитание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у обучающихся устойчивых </a:t>
            </a:r>
            <a:r>
              <a:rPr lang="ru-RU" sz="2700" b="1" dirty="0" smtClean="0"/>
              <a:t>стремлений</a:t>
            </a:r>
            <a:r>
              <a:rPr lang="ru-RU" sz="2700" dirty="0" smtClean="0"/>
              <a:t> </a:t>
            </a:r>
            <a:r>
              <a:rPr lang="ru-RU" sz="2700" b="1" dirty="0" smtClean="0"/>
              <a:t>к</a:t>
            </a:r>
            <a:r>
              <a:rPr lang="ru-RU" sz="2700" dirty="0" smtClean="0"/>
              <a:t> </a:t>
            </a:r>
            <a:r>
              <a:rPr lang="ru-RU" sz="2700" b="1" dirty="0" smtClean="0"/>
              <a:t>знаниям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при изучении общеобразовательных дисциплин и математики в частности.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b="1" dirty="0" smtClean="0">
                <a:solidFill>
                  <a:srgbClr val="0070C0"/>
                </a:solidFill>
              </a:rPr>
              <a:t>Прикладная: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 smtClean="0"/>
              <a:t>     </a:t>
            </a:r>
            <a:r>
              <a:rPr lang="ru-RU" sz="2600" b="1" dirty="0" smtClean="0">
                <a:solidFill>
                  <a:srgbClr val="0070C0"/>
                </a:solidFill>
              </a:rPr>
              <a:t>2.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b="1" dirty="0" smtClean="0"/>
              <a:t>Показать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курсантам НКРУ им. С.И. Дежнева </a:t>
            </a:r>
            <a:r>
              <a:rPr lang="ru-RU" sz="2600" b="1" dirty="0" smtClean="0"/>
              <a:t>значение</a:t>
            </a:r>
            <a:r>
              <a:rPr lang="ru-RU" sz="2600" dirty="0" smtClean="0"/>
              <a:t> </a:t>
            </a:r>
            <a:r>
              <a:rPr lang="ru-RU" sz="2600" b="1" dirty="0" smtClean="0"/>
              <a:t>прикладной математики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для их будущей профессиональной деятельности.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 </a:t>
            </a:r>
            <a:r>
              <a:rPr lang="ru-RU" sz="2600" b="1" dirty="0" smtClean="0">
                <a:solidFill>
                  <a:srgbClr val="0070C0"/>
                </a:solidFill>
              </a:rPr>
              <a:t>3.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b="1" dirty="0" smtClean="0"/>
              <a:t>Продемонстрировать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курсантам высокую экономическую </a:t>
            </a:r>
            <a:r>
              <a:rPr lang="ru-RU" sz="2600" b="1" dirty="0" smtClean="0"/>
              <a:t>эффективность речных перевозок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chemeClr val="tx2"/>
                </a:solidFill>
              </a:rPr>
              <a:t>и тем самым закрепить у них уважение к своим будущим специальностям.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/>
              <a:t>Каждый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человек </a:t>
            </a:r>
            <a:r>
              <a:rPr lang="ru-RU" sz="2200" b="1" dirty="0" smtClean="0"/>
              <a:t>ежедневно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на подсознательном уровне по нескольку раз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200" b="1" dirty="0" smtClean="0"/>
              <a:t>решает основную задачу логистики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solidFill>
                  <a:schemeClr val="tx2"/>
                </a:solidFill>
              </a:rPr>
              <a:t>Дойти куда-то самым оптимальным путем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500" y="6000750"/>
            <a:ext cx="8229600" cy="571500"/>
          </a:xfrm>
        </p:spPr>
        <p:txBody>
          <a:bodyPr/>
          <a:lstStyle/>
          <a:p>
            <a:r>
              <a:rPr lang="ru-RU" sz="1400" smtClean="0"/>
              <a:t>Курсанты </a:t>
            </a:r>
            <a:r>
              <a:rPr lang="en-US" sz="1400" smtClean="0"/>
              <a:t>1-</a:t>
            </a:r>
            <a:r>
              <a:rPr lang="ru-RU" sz="1400" smtClean="0"/>
              <a:t>го курса - не изучали теорию графов и на дорогу из общежития в библиотеку они тратят в десять раз больше времени, чем курсанты старших курсов.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785938"/>
            <a:ext cx="6172200" cy="40671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Линейная транспортная задача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785812"/>
          </a:xfrm>
        </p:spPr>
        <p:txBody>
          <a:bodyPr/>
          <a:lstStyle/>
          <a:p>
            <a:r>
              <a:rPr lang="ru-RU" sz="2000" smtClean="0">
                <a:solidFill>
                  <a:srgbClr val="0070C0"/>
                </a:solidFill>
              </a:rPr>
              <a:t>это </a:t>
            </a:r>
            <a:r>
              <a:rPr lang="ru-RU" sz="2000" b="1" smtClean="0"/>
              <a:t>оптимизация транспортных перевозок</a:t>
            </a:r>
            <a:r>
              <a:rPr lang="ru-RU" sz="2000" smtClean="0">
                <a:solidFill>
                  <a:srgbClr val="0070C0"/>
                </a:solidFill>
              </a:rPr>
              <a:t>, в том числе морских и речных - </a:t>
            </a:r>
            <a:r>
              <a:rPr lang="ru-RU" sz="2000" b="1" smtClean="0">
                <a:solidFill>
                  <a:srgbClr val="0070C0"/>
                </a:solidFill>
              </a:rPr>
              <a:t>является основной задачей логистики</a:t>
            </a:r>
            <a:r>
              <a:rPr lang="ru-RU" sz="2000" smtClean="0">
                <a:solidFill>
                  <a:srgbClr val="0070C0"/>
                </a:solidFill>
              </a:rPr>
              <a:t>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500188"/>
            <a:ext cx="528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2571750"/>
            <a:ext cx="1828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2286000"/>
            <a:ext cx="557212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5214938"/>
            <a:ext cx="8858250" cy="1357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При наличии уже 3-4 транспортных средств решений может быть 100 и более, но не все могут оказаться рентабельными!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В настоящее время для поиска оптимальных решений перевозок используют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Теорию Графов.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2571750"/>
            <a:ext cx="8501062" cy="2643188"/>
          </a:xfrm>
        </p:spPr>
        <p:txBody>
          <a:bodyPr/>
          <a:lstStyle/>
          <a:p>
            <a:pPr algn="l"/>
            <a:r>
              <a:rPr lang="ru-RU" sz="2400" b="1" smtClean="0"/>
              <a:t>Теория графов</a:t>
            </a:r>
            <a:br>
              <a:rPr lang="ru-RU" sz="2400" b="1" smtClean="0"/>
            </a:br>
            <a:r>
              <a:rPr lang="ru-RU" sz="2400" b="1" smtClean="0">
                <a:solidFill>
                  <a:srgbClr val="0070C0"/>
                </a:solidFill>
              </a:rPr>
              <a:t>- </a:t>
            </a:r>
            <a:r>
              <a:rPr lang="ru-RU" sz="1600" b="1" smtClean="0">
                <a:solidFill>
                  <a:srgbClr val="0070C0"/>
                </a:solidFill>
              </a:rPr>
              <a:t>1736 год - Леонард Эйлер сформулировал первые теоремы новой теории, решая задачу "О кенигсбергских мостах</a:t>
            </a:r>
            <a:r>
              <a:rPr lang="en-US" sz="1600" b="1" smtClean="0">
                <a:solidFill>
                  <a:srgbClr val="0070C0"/>
                </a:solidFill>
              </a:rPr>
              <a:t>”</a:t>
            </a:r>
            <a:r>
              <a:rPr lang="ru-RU" sz="1600" b="1" smtClean="0">
                <a:solidFill>
                  <a:srgbClr val="0070C0"/>
                </a:solidFill>
              </a:rPr>
              <a:t>.</a:t>
            </a:r>
            <a:br>
              <a:rPr lang="ru-RU" sz="1600" b="1" smtClean="0">
                <a:solidFill>
                  <a:srgbClr val="0070C0"/>
                </a:solidFill>
              </a:rPr>
            </a:br>
            <a:r>
              <a:rPr lang="ru-RU" sz="1600" b="1" smtClean="0"/>
              <a:t>    Далее теория графов развивалась в виде составления "головоломных задач</a:t>
            </a:r>
            <a:r>
              <a:rPr lang="en-US" sz="1600" b="1" smtClean="0"/>
              <a:t>”</a:t>
            </a:r>
            <a:r>
              <a:rPr lang="ru-RU" sz="1600" b="1" smtClean="0"/>
              <a:t> </a:t>
            </a:r>
            <a:r>
              <a:rPr lang="ru-RU" sz="1600" smtClean="0"/>
              <a:t>для иллюстрации новых теорем.  </a:t>
            </a:r>
            <a:br>
              <a:rPr lang="ru-RU" sz="1600" smtClean="0"/>
            </a:br>
            <a:r>
              <a:rPr lang="ru-RU" sz="1600" b="1" smtClean="0"/>
              <a:t>   </a:t>
            </a:r>
            <a:r>
              <a:rPr lang="ru-RU" sz="1600" smtClean="0"/>
              <a:t>Реальное</a:t>
            </a:r>
            <a:r>
              <a:rPr lang="ru-RU" sz="1600" b="1" smtClean="0"/>
              <a:t> прикладное развитие теория графов</a:t>
            </a:r>
            <a:r>
              <a:rPr lang="ru-RU" sz="1600" smtClean="0"/>
              <a:t> </a:t>
            </a:r>
            <a:r>
              <a:rPr lang="ru-RU" sz="1600" b="1" smtClean="0"/>
              <a:t>получила в первой половине 20-го века </a:t>
            </a:r>
            <a:r>
              <a:rPr lang="ru-RU" sz="1600" smtClean="0"/>
              <a:t>в связи с возникновением массового крупносерийного производства, развитием технологий. </a:t>
            </a:r>
            <a:r>
              <a:rPr lang="ru-RU" sz="1600" b="1" smtClean="0">
                <a:solidFill>
                  <a:srgbClr val="0070C0"/>
                </a:solidFill>
              </a:rPr>
              <a:t/>
            </a:r>
            <a:br>
              <a:rPr lang="ru-RU" sz="1600" b="1" smtClean="0">
                <a:solidFill>
                  <a:srgbClr val="0070C0"/>
                </a:solidFill>
              </a:rPr>
            </a:br>
            <a:r>
              <a:rPr lang="ru-RU" sz="1600" b="1" smtClean="0">
                <a:solidFill>
                  <a:srgbClr val="0070C0"/>
                </a:solidFill>
              </a:rPr>
              <a:t>- 1936 год - Денеш Кениг ввел в математику термин «граф».</a:t>
            </a:r>
            <a:br>
              <a:rPr lang="ru-RU" sz="1600" b="1" smtClean="0">
                <a:solidFill>
                  <a:srgbClr val="0070C0"/>
                </a:solidFill>
              </a:rPr>
            </a:br>
            <a:r>
              <a:rPr lang="ru-RU" sz="1600" b="1" smtClean="0">
                <a:solidFill>
                  <a:srgbClr val="0070C0"/>
                </a:solidFill>
              </a:rPr>
              <a:t>- В логистике Теория Графов стала применяться с середины 20-го века.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229600" cy="5715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История</a:t>
            </a:r>
            <a:r>
              <a:rPr lang="en-US" b="1" dirty="0" smtClean="0"/>
              <a:t>:</a:t>
            </a:r>
            <a:endParaRPr lang="ru-RU" b="1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25" y="5286375"/>
            <a:ext cx="1524000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50" y="714375"/>
            <a:ext cx="8572500" cy="1857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+mn-lt"/>
                <a:ea typeface="+mj-ea"/>
                <a:cs typeface="+mj-cs"/>
              </a:rPr>
              <a:t>Логистика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+mn-lt"/>
                <a:ea typeface="+mj-ea"/>
                <a:cs typeface="+mj-cs"/>
              </a:rPr>
              <a:t>– как наука известна со времен Римской империи, где</a:t>
            </a:r>
            <a:r>
              <a:rPr lang="en-US" sz="1600" b="1" dirty="0">
                <a:latin typeface="+mn-lt"/>
                <a:ea typeface="+mj-ea"/>
                <a:cs typeface="+mj-cs"/>
              </a:rPr>
              <a:t>:</a:t>
            </a:r>
            <a:r>
              <a:rPr lang="ru-RU" sz="1600" b="1" dirty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>
                <a:latin typeface="+mn-lt"/>
                <a:ea typeface="+mj-ea"/>
                <a:cs typeface="+mj-cs"/>
              </a:rPr>
              <a:t>“</a:t>
            </a:r>
            <a:r>
              <a:rPr lang="ru-RU" sz="1600" b="1" dirty="0">
                <a:latin typeface="+mn-lt"/>
                <a:ea typeface="+mj-ea"/>
                <a:cs typeface="+mj-cs"/>
              </a:rPr>
              <a:t> Логист </a:t>
            </a:r>
            <a:r>
              <a:rPr lang="en-US" sz="1600" b="1" dirty="0">
                <a:latin typeface="+mn-lt"/>
                <a:ea typeface="+mj-ea"/>
                <a:cs typeface="+mj-cs"/>
              </a:rPr>
              <a:t>”</a:t>
            </a:r>
            <a:r>
              <a:rPr lang="ru-RU" sz="1600" b="1" dirty="0">
                <a:latin typeface="+mn-lt"/>
                <a:ea typeface="+mj-ea"/>
                <a:cs typeface="+mj-cs"/>
              </a:rPr>
              <a:t> – это армейский снабженец.</a:t>
            </a:r>
          </a:p>
          <a:p>
            <a:pPr fontAlgn="auto">
              <a:spcAft>
                <a:spcPts val="0"/>
              </a:spcAft>
              <a:defRPr/>
            </a:pPr>
            <a:endParaRPr lang="ru-RU" sz="800" b="1" dirty="0">
              <a:latin typeface="+mn-lt"/>
              <a:ea typeface="+mj-ea"/>
              <a:cs typeface="+mj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   </a:t>
            </a:r>
            <a:r>
              <a:rPr lang="ru-RU" b="1" dirty="0">
                <a:solidFill>
                  <a:schemeClr val="accent4"/>
                </a:solidFill>
                <a:latin typeface="+mn-lt"/>
                <a:cs typeface="+mn-cs"/>
              </a:rPr>
              <a:t>В настоящее время - </a:t>
            </a:r>
            <a:r>
              <a:rPr lang="ru-RU" b="1" dirty="0">
                <a:latin typeface="+mn-lt"/>
                <a:cs typeface="+mn-cs"/>
              </a:rPr>
              <a:t>основная задача логистики, это</a:t>
            </a:r>
            <a:r>
              <a:rPr lang="ru-RU" b="1" dirty="0">
                <a:solidFill>
                  <a:schemeClr val="accent4"/>
                </a:solidFill>
                <a:latin typeface="+mn-lt"/>
                <a:cs typeface="+mn-cs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+mn-lt"/>
                <a:cs typeface="+mn-cs"/>
              </a:rPr>
              <a:t>Линейная транспортная </a:t>
            </a:r>
            <a:r>
              <a:rPr lang="ru-RU" b="1" dirty="0">
                <a:latin typeface="+mn-lt"/>
                <a:cs typeface="+mn-cs"/>
              </a:rPr>
              <a:t>задача</a:t>
            </a:r>
            <a:r>
              <a:rPr lang="ru-RU" b="1" dirty="0">
                <a:solidFill>
                  <a:schemeClr val="accent4"/>
                </a:solidFill>
                <a:latin typeface="+mn-lt"/>
                <a:cs typeface="+mn-cs"/>
              </a:rPr>
              <a:t> нахождения способов и путей наиболее </a:t>
            </a:r>
            <a:r>
              <a:rPr lang="ru-RU" b="1" dirty="0">
                <a:latin typeface="+mn-lt"/>
                <a:cs typeface="+mn-cs"/>
              </a:rPr>
              <a:t>оптимальной и быстрой доставки</a:t>
            </a:r>
            <a:r>
              <a:rPr lang="ru-RU" b="1" dirty="0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грузов</a:t>
            </a:r>
            <a:r>
              <a:rPr lang="ru-RU" b="1" dirty="0">
                <a:solidFill>
                  <a:schemeClr val="accent4"/>
                </a:solidFill>
                <a:latin typeface="+mn-lt"/>
                <a:cs typeface="+mn-cs"/>
              </a:rPr>
              <a:t>, товаров, пассажиров и т.п. к пунктам назначения.</a:t>
            </a:r>
            <a:endParaRPr lang="ru-RU" b="1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174" name="Содержимое 2"/>
          <p:cNvSpPr txBox="1">
            <a:spLocks/>
          </p:cNvSpPr>
          <p:nvPr/>
        </p:nvSpPr>
        <p:spPr bwMode="auto">
          <a:xfrm>
            <a:off x="500063" y="5286375"/>
            <a:ext cx="5357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800">
                <a:latin typeface="Calibri" pitchFamily="34" charset="0"/>
              </a:rPr>
              <a:t>    </a:t>
            </a:r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В некоторых отраслях прикладной деятельности вместо понятия </a:t>
            </a:r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"граф" </a:t>
            </a:r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используется термин </a:t>
            </a:r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"сеть“</a:t>
            </a:r>
            <a:r>
              <a:rPr lang="en-US" sz="1400" b="1">
                <a:solidFill>
                  <a:srgbClr val="0070C0"/>
                </a:solidFill>
                <a:latin typeface="Calibri" pitchFamily="34" charset="0"/>
              </a:rPr>
              <a:t>:</a:t>
            </a:r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сетевой график</a:t>
            </a:r>
            <a:r>
              <a:rPr lang="en-US" sz="1400">
                <a:solidFill>
                  <a:srgbClr val="0070C0"/>
                </a:solidFill>
                <a:latin typeface="Calibri" pitchFamily="34" charset="0"/>
              </a:rPr>
              <a:t>;</a:t>
            </a:r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 сеть железных дорог и т.п.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</p:spPr>
        <p:txBody>
          <a:bodyPr/>
          <a:lstStyle/>
          <a:p>
            <a:pPr algn="l"/>
            <a:r>
              <a:rPr lang="ru-RU" sz="2400" b="1" smtClean="0"/>
              <a:t>Термины и определения</a:t>
            </a:r>
            <a:r>
              <a:rPr lang="en-US" sz="2400" b="1" smtClean="0"/>
              <a:t>:</a:t>
            </a:r>
            <a:endParaRPr lang="ru-RU" sz="24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786063"/>
            <a:ext cx="8229600" cy="3786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Рис. 1 – это </a:t>
            </a:r>
            <a:r>
              <a:rPr lang="en-US" sz="1600" dirty="0" smtClean="0"/>
              <a:t>“</a:t>
            </a:r>
            <a:r>
              <a:rPr lang="ru-RU" sz="1600" dirty="0" smtClean="0"/>
              <a:t>Изображение Графа</a:t>
            </a:r>
            <a:r>
              <a:rPr lang="en-US" sz="1600" dirty="0" smtClean="0"/>
              <a:t>”</a:t>
            </a:r>
            <a:r>
              <a:rPr lang="ru-RU" sz="1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А, В, С, </a:t>
            </a:r>
            <a:r>
              <a:rPr lang="en-US" sz="1600" dirty="0" smtClean="0"/>
              <a:t>D, E</a:t>
            </a:r>
            <a:r>
              <a:rPr lang="ru-RU" sz="1600" dirty="0" smtClean="0"/>
              <a:t> – вершины или узлы Графа.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Лини </a:t>
            </a:r>
            <a:r>
              <a:rPr lang="en-US" sz="1600" dirty="0" smtClean="0"/>
              <a:t>AC</a:t>
            </a:r>
            <a:r>
              <a:rPr lang="ru-RU" sz="1600" dirty="0" smtClean="0"/>
              <a:t>,</a:t>
            </a:r>
            <a:r>
              <a:rPr lang="en-US" sz="1600" dirty="0" smtClean="0"/>
              <a:t> AB </a:t>
            </a:r>
            <a:r>
              <a:rPr lang="ru-RU" sz="1600" dirty="0" smtClean="0"/>
              <a:t>и др. – </a:t>
            </a:r>
            <a:r>
              <a:rPr lang="en-US" sz="1600" dirty="0" smtClean="0"/>
              <a:t>“</a:t>
            </a:r>
            <a:r>
              <a:rPr lang="ru-RU" sz="1600" dirty="0" smtClean="0"/>
              <a:t>ребра Графа</a:t>
            </a:r>
            <a:r>
              <a:rPr lang="en-US" sz="1600" dirty="0" smtClean="0"/>
              <a:t>”</a:t>
            </a:r>
            <a:r>
              <a:rPr lang="ru-RU" sz="1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Ребра </a:t>
            </a:r>
            <a:r>
              <a:rPr lang="en-US" sz="1600" dirty="0" smtClean="0"/>
              <a:t>CD</a:t>
            </a:r>
            <a:r>
              <a:rPr lang="ru-RU" sz="1600" dirty="0" smtClean="0"/>
              <a:t> и</a:t>
            </a:r>
            <a:r>
              <a:rPr lang="en-US" sz="1600" dirty="0" smtClean="0"/>
              <a:t> ED</a:t>
            </a:r>
            <a:r>
              <a:rPr lang="ru-RU" sz="1600" dirty="0" smtClean="0"/>
              <a:t> – </a:t>
            </a:r>
            <a:r>
              <a:rPr lang="en-US" sz="1600" dirty="0" smtClean="0"/>
              <a:t>“</a:t>
            </a:r>
            <a:r>
              <a:rPr lang="ru-RU" sz="1600" dirty="0" smtClean="0"/>
              <a:t>направленные</a:t>
            </a:r>
            <a:r>
              <a:rPr lang="en-US" sz="1600" dirty="0" smtClean="0"/>
              <a:t>”</a:t>
            </a:r>
            <a:r>
              <a:rPr lang="ru-RU" sz="1600" dirty="0" smtClean="0"/>
              <a:t>, остальные – </a:t>
            </a:r>
            <a:r>
              <a:rPr lang="en-US" sz="1600" dirty="0" smtClean="0"/>
              <a:t>“</a:t>
            </a:r>
            <a:r>
              <a:rPr lang="ru-RU" sz="1600" dirty="0" smtClean="0"/>
              <a:t>ненаправленные</a:t>
            </a:r>
            <a:r>
              <a:rPr lang="en-US" sz="1600" dirty="0" smtClean="0"/>
              <a:t>”</a:t>
            </a:r>
            <a:r>
              <a:rPr lang="ru-RU" sz="1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Из узла </a:t>
            </a:r>
            <a:r>
              <a:rPr lang="en-US" sz="1600" dirty="0" smtClean="0"/>
              <a:t>D</a:t>
            </a:r>
            <a:r>
              <a:rPr lang="ru-RU" sz="1600" dirty="0" smtClean="0"/>
              <a:t> никуда путей 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Степень вершины = Количеству, связанных с ней ребер.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Степени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r>
              <a:rPr lang="en-US" sz="1600" dirty="0" smtClean="0"/>
              <a:t>p(</a:t>
            </a:r>
            <a:r>
              <a:rPr lang="ru-RU" sz="1600" dirty="0" smtClean="0"/>
              <a:t>А</a:t>
            </a:r>
            <a:r>
              <a:rPr lang="en-US" sz="1600" dirty="0" smtClean="0"/>
              <a:t>)</a:t>
            </a:r>
            <a:r>
              <a:rPr lang="ru-RU" sz="1600" dirty="0" smtClean="0"/>
              <a:t>= </a:t>
            </a:r>
            <a:r>
              <a:rPr lang="en-US" sz="1600" dirty="0" smtClean="0"/>
              <a:t>p(B)</a:t>
            </a:r>
            <a:r>
              <a:rPr lang="ru-RU" sz="1600" dirty="0" smtClean="0"/>
              <a:t> = </a:t>
            </a:r>
            <a:r>
              <a:rPr lang="en-US" sz="1600" dirty="0" smtClean="0"/>
              <a:t>p(D) =</a:t>
            </a:r>
            <a:r>
              <a:rPr lang="ru-RU" sz="1600" dirty="0" smtClean="0"/>
              <a:t>2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en-US" sz="1600" dirty="0" smtClean="0"/>
              <a:t>p(E)</a:t>
            </a:r>
            <a:r>
              <a:rPr lang="ru-RU" sz="1600" dirty="0" smtClean="0"/>
              <a:t> = </a:t>
            </a:r>
            <a:r>
              <a:rPr lang="en-US" sz="1600" dirty="0" smtClean="0"/>
              <a:t>p(C)</a:t>
            </a:r>
            <a:r>
              <a:rPr lang="ru-RU" sz="1600" dirty="0" smtClean="0"/>
              <a:t> = 3.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Гамильтонов путь – наиболее оптимальный путь через все узлы (задача логистики).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Гамильтонов путь может быть </a:t>
            </a:r>
            <a:r>
              <a:rPr lang="en-US" sz="1600" dirty="0" smtClean="0"/>
              <a:t>“</a:t>
            </a:r>
            <a:r>
              <a:rPr lang="ru-RU" sz="1600" dirty="0" smtClean="0"/>
              <a:t>замкнутым</a:t>
            </a:r>
            <a:r>
              <a:rPr lang="en-US" sz="1600" dirty="0" smtClean="0"/>
              <a:t>”</a:t>
            </a:r>
            <a:r>
              <a:rPr lang="ru-RU" sz="1600" dirty="0" smtClean="0"/>
              <a:t> или </a:t>
            </a:r>
            <a:r>
              <a:rPr lang="en-US" sz="1600" dirty="0" smtClean="0"/>
              <a:t>“</a:t>
            </a:r>
            <a:r>
              <a:rPr lang="ru-RU" sz="1600" dirty="0" smtClean="0"/>
              <a:t>незамкнутым</a:t>
            </a:r>
            <a:r>
              <a:rPr lang="en-US" sz="1600" dirty="0" smtClean="0"/>
              <a:t>”</a:t>
            </a: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Рис. 2 – это </a:t>
            </a:r>
            <a:r>
              <a:rPr lang="en-US" sz="1600" dirty="0" smtClean="0"/>
              <a:t>“</a:t>
            </a:r>
            <a:r>
              <a:rPr lang="ru-RU" sz="1600" dirty="0" smtClean="0"/>
              <a:t>Граф решения</a:t>
            </a:r>
            <a:r>
              <a:rPr lang="en-US" sz="1600" dirty="0" smtClean="0"/>
              <a:t>”</a:t>
            </a:r>
            <a:r>
              <a:rPr lang="ru-RU" sz="1600" dirty="0" smtClean="0"/>
              <a:t> задачи поиска Гамильтонова пути из </a:t>
            </a:r>
            <a:r>
              <a:rPr lang="en-US" sz="1600" dirty="0" smtClean="0"/>
              <a:t>A </a:t>
            </a:r>
            <a:r>
              <a:rPr lang="ru-RU" sz="1600" dirty="0" smtClean="0"/>
              <a:t>в </a:t>
            </a:r>
            <a:r>
              <a:rPr lang="en-US" sz="1600" dirty="0" smtClean="0"/>
              <a:t>D</a:t>
            </a:r>
            <a:r>
              <a:rPr lang="ru-RU" sz="1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Эйлеров</a:t>
            </a:r>
            <a:r>
              <a:rPr lang="ru-RU" sz="1600" dirty="0" smtClean="0"/>
              <a:t> путь – это путь по всем узлам и всем ребрам так, чтобы по каждому ребру пройти только один раз. У графа рис.1 - </a:t>
            </a:r>
            <a:r>
              <a:rPr lang="ru-RU" sz="1600" dirty="0" err="1" smtClean="0"/>
              <a:t>Эйлерова</a:t>
            </a:r>
            <a:r>
              <a:rPr lang="ru-RU" sz="1600" dirty="0" smtClean="0"/>
              <a:t> пути 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Полный Граф </a:t>
            </a:r>
            <a:r>
              <a:rPr lang="ru-RU" sz="1600" dirty="0" smtClean="0"/>
              <a:t>– если все его вершины соединены друг с другом.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714375"/>
            <a:ext cx="62865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511175"/>
          </a:xfrm>
        </p:spPr>
        <p:txBody>
          <a:bodyPr/>
          <a:lstStyle/>
          <a:p>
            <a:pPr algn="l"/>
            <a:r>
              <a:rPr lang="ru-RU" sz="2400" b="1" smtClean="0"/>
              <a:t>Теоремы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642938"/>
            <a:ext cx="8372475" cy="1785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Теорема 1.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Сумма степеней вершин графа – четное и равна удвоенному числу ребер графа.</a:t>
            </a:r>
          </a:p>
          <a:p>
            <a:pPr fontAlgn="auto">
              <a:spcAft>
                <a:spcPts val="0"/>
              </a:spcAft>
              <a:defRPr/>
            </a:pPr>
            <a:endParaRPr lang="ru-RU" sz="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Доказательство</a:t>
            </a:r>
            <a:r>
              <a:rPr lang="en-US" sz="1600" dirty="0">
                <a:latin typeface="+mn-lt"/>
                <a:cs typeface="+mn-cs"/>
              </a:rPr>
              <a:t>:</a:t>
            </a:r>
            <a:r>
              <a:rPr lang="ru-RU" sz="1600" dirty="0">
                <a:latin typeface="+mn-lt"/>
                <a:cs typeface="+mn-cs"/>
              </a:rPr>
              <a:t> Каждое ребро соединяет две вершины (например </a:t>
            </a:r>
            <a:r>
              <a:rPr lang="en-US" sz="1600" dirty="0">
                <a:latin typeface="+mn-lt"/>
                <a:cs typeface="+mn-cs"/>
              </a:rPr>
              <a:t>A </a:t>
            </a:r>
            <a:r>
              <a:rPr lang="ru-RU" sz="1600" dirty="0">
                <a:latin typeface="+mn-lt"/>
                <a:cs typeface="+mn-cs"/>
              </a:rPr>
              <a:t>и</a:t>
            </a:r>
            <a:r>
              <a:rPr lang="en-US" sz="1600" dirty="0">
                <a:latin typeface="+mn-lt"/>
                <a:cs typeface="+mn-cs"/>
              </a:rPr>
              <a:t> B</a:t>
            </a:r>
            <a:r>
              <a:rPr lang="ru-RU" sz="1600" dirty="0">
                <a:latin typeface="+mn-lt"/>
                <a:cs typeface="+mn-cs"/>
              </a:rPr>
              <a:t>), и будет дважды учтено при определении степеней узлов, поскольку</a:t>
            </a:r>
            <a:r>
              <a:rPr lang="en-US" sz="1600" dirty="0">
                <a:latin typeface="+mn-lt"/>
                <a:cs typeface="+mn-cs"/>
              </a:rPr>
              <a:t>: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p</a:t>
            </a:r>
            <a:r>
              <a:rPr lang="ru-RU" sz="1600" dirty="0">
                <a:latin typeface="+mn-lt"/>
                <a:cs typeface="+mn-cs"/>
              </a:rPr>
              <a:t>(А)=</a:t>
            </a:r>
            <a:r>
              <a:rPr lang="en-US" sz="1600" dirty="0">
                <a:latin typeface="+mn-lt"/>
                <a:cs typeface="+mn-cs"/>
              </a:rPr>
              <a:t>p(B)</a:t>
            </a:r>
            <a:r>
              <a:rPr lang="ru-RU" sz="1600" dirty="0">
                <a:latin typeface="+mn-lt"/>
                <a:cs typeface="+mn-cs"/>
              </a:rPr>
              <a:t> =1 и  </a:t>
            </a:r>
            <a:r>
              <a:rPr lang="en-US" sz="1600" dirty="0">
                <a:latin typeface="+mn-lt"/>
                <a:cs typeface="+mn-cs"/>
              </a:rPr>
              <a:t>p</a:t>
            </a:r>
            <a:r>
              <a:rPr lang="ru-RU" sz="1600" dirty="0">
                <a:latin typeface="+mn-lt"/>
                <a:cs typeface="+mn-cs"/>
              </a:rPr>
              <a:t>(А)+ </a:t>
            </a:r>
            <a:r>
              <a:rPr lang="en-US" sz="1600" dirty="0">
                <a:latin typeface="+mn-lt"/>
                <a:cs typeface="+mn-cs"/>
              </a:rPr>
              <a:t>p(B)</a:t>
            </a:r>
            <a:r>
              <a:rPr lang="ru-RU" sz="1600" dirty="0">
                <a:latin typeface="+mn-lt"/>
                <a:cs typeface="+mn-cs"/>
              </a:rPr>
              <a:t> =2 .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57563" y="142875"/>
            <a:ext cx="1476375" cy="90487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5" y="2000250"/>
            <a:ext cx="8372475" cy="1571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Теорема 2.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Число узлов с нечетной степенью любого графа – четное.</a:t>
            </a:r>
          </a:p>
          <a:p>
            <a:pPr fontAlgn="auto">
              <a:spcAft>
                <a:spcPts val="0"/>
              </a:spcAft>
              <a:defRPr/>
            </a:pPr>
            <a:endParaRPr lang="ru-RU" sz="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Доказательство</a:t>
            </a:r>
            <a:r>
              <a:rPr lang="en-US" sz="1600" dirty="0">
                <a:latin typeface="+mn-lt"/>
                <a:cs typeface="+mn-cs"/>
              </a:rPr>
              <a:t>: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Из Теоремы 1 мы знаем, что сумма четных и нечетных степеней вершин - четная</a:t>
            </a:r>
            <a:r>
              <a:rPr lang="en-US" sz="1600" dirty="0">
                <a:latin typeface="+mn-lt"/>
                <a:cs typeface="+mn-cs"/>
              </a:rPr>
              <a:t>:</a:t>
            </a:r>
            <a:r>
              <a:rPr lang="ru-RU" sz="1600" dirty="0">
                <a:latin typeface="+mn-lt"/>
                <a:cs typeface="+mn-cs"/>
              </a:rPr>
              <a:t>  ∑ </a:t>
            </a:r>
            <a:r>
              <a:rPr lang="en-US" sz="1600" dirty="0">
                <a:latin typeface="+mn-lt"/>
                <a:cs typeface="+mn-cs"/>
              </a:rPr>
              <a:t>p</a:t>
            </a:r>
            <a:r>
              <a:rPr lang="ru-RU" sz="1600" baseline="-25000" dirty="0">
                <a:latin typeface="+mn-lt"/>
                <a:cs typeface="+mn-cs"/>
              </a:rPr>
              <a:t>ч </a:t>
            </a:r>
            <a:r>
              <a:rPr lang="ru-RU" sz="1600" dirty="0">
                <a:latin typeface="+mn-lt"/>
                <a:cs typeface="+mn-cs"/>
              </a:rPr>
              <a:t>+ ∑ </a:t>
            </a:r>
            <a:r>
              <a:rPr lang="en-US" sz="1600" dirty="0">
                <a:latin typeface="+mn-lt"/>
                <a:cs typeface="+mn-cs"/>
              </a:rPr>
              <a:t>p</a:t>
            </a:r>
            <a:r>
              <a:rPr lang="ru-RU" sz="1600" baseline="-25000" dirty="0" err="1">
                <a:latin typeface="+mn-lt"/>
                <a:cs typeface="+mn-cs"/>
              </a:rPr>
              <a:t>н</a:t>
            </a:r>
            <a:r>
              <a:rPr lang="ru-RU" sz="1600" baseline="-250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= 2</a:t>
            </a:r>
            <a:r>
              <a:rPr lang="en-US" sz="1600" dirty="0">
                <a:latin typeface="+mn-lt"/>
                <a:cs typeface="+mn-cs"/>
              </a:rPr>
              <a:t>R</a:t>
            </a:r>
            <a:r>
              <a:rPr lang="ru-RU" sz="1600" dirty="0">
                <a:latin typeface="+mn-lt"/>
                <a:cs typeface="+mn-cs"/>
              </a:rPr>
              <a:t> , а сумма четных чисел ∑ </a:t>
            </a:r>
            <a:r>
              <a:rPr lang="en-US" sz="1600" dirty="0">
                <a:latin typeface="+mn-lt"/>
                <a:cs typeface="+mn-cs"/>
              </a:rPr>
              <a:t>p</a:t>
            </a:r>
            <a:r>
              <a:rPr lang="ru-RU" sz="1600" baseline="-25000" dirty="0">
                <a:latin typeface="+mn-lt"/>
                <a:cs typeface="+mn-cs"/>
              </a:rPr>
              <a:t>ч</a:t>
            </a:r>
            <a:r>
              <a:rPr lang="ru-RU" sz="1600" dirty="0">
                <a:latin typeface="+mn-lt"/>
                <a:cs typeface="+mn-cs"/>
              </a:rPr>
              <a:t> - всегда четная. Значит и  ∑ </a:t>
            </a:r>
            <a:r>
              <a:rPr lang="en-US" sz="1600" dirty="0">
                <a:latin typeface="+mn-lt"/>
                <a:cs typeface="+mn-cs"/>
              </a:rPr>
              <a:t>p</a:t>
            </a:r>
            <a:r>
              <a:rPr lang="ru-RU" sz="1600" baseline="-25000" dirty="0" err="1">
                <a:latin typeface="+mn-lt"/>
                <a:cs typeface="+mn-cs"/>
              </a:rPr>
              <a:t>н</a:t>
            </a:r>
            <a:r>
              <a:rPr lang="ru-RU" sz="1600" dirty="0">
                <a:latin typeface="+mn-lt"/>
                <a:cs typeface="+mn-cs"/>
              </a:rPr>
              <a:t>- четная.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3286125"/>
            <a:ext cx="8372475" cy="1071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Теорема 3.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У Графа с количеством вершин нечетной степени больше 2-х </a:t>
            </a:r>
            <a:r>
              <a:rPr lang="ru-RU" b="1" dirty="0" err="1">
                <a:solidFill>
                  <a:srgbClr val="0070C0"/>
                </a:solidFill>
                <a:latin typeface="+mn-lt"/>
                <a:cs typeface="+mn-cs"/>
              </a:rPr>
              <a:t>Эйлерова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 пути нет .</a:t>
            </a:r>
          </a:p>
          <a:p>
            <a:pPr fontAlgn="auto">
              <a:spcAft>
                <a:spcPts val="0"/>
              </a:spcAft>
              <a:defRPr/>
            </a:pPr>
            <a:endParaRPr lang="ru-RU" sz="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Доказательство</a:t>
            </a:r>
            <a:r>
              <a:rPr lang="en-US" sz="1600" dirty="0">
                <a:latin typeface="+mn-lt"/>
                <a:cs typeface="+mn-cs"/>
              </a:rPr>
              <a:t>:</a:t>
            </a:r>
            <a:r>
              <a:rPr lang="ru-RU" sz="1600" dirty="0">
                <a:latin typeface="+mn-lt"/>
                <a:cs typeface="+mn-cs"/>
              </a:rPr>
              <a:t> выполнено Эйлером в 1736 г.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4429125"/>
            <a:ext cx="7167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285750"/>
            <a:ext cx="8329613" cy="511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+mj-lt"/>
                <a:ea typeface="+mj-ea"/>
                <a:cs typeface="+mj-cs"/>
              </a:rPr>
              <a:t>Теорема 3</a:t>
            </a:r>
            <a:r>
              <a:rPr lang="en-US" b="1" dirty="0">
                <a:latin typeface="+mj-lt"/>
                <a:ea typeface="+mj-ea"/>
                <a:cs typeface="+mj-cs"/>
              </a:rPr>
              <a:t>:</a:t>
            </a:r>
            <a:r>
              <a:rPr lang="ru-RU" b="1" dirty="0">
                <a:latin typeface="+mj-lt"/>
                <a:ea typeface="+mj-ea"/>
                <a:cs typeface="+mj-cs"/>
              </a:rPr>
              <a:t> доказана при решении задачи о </a:t>
            </a:r>
            <a:r>
              <a:rPr lang="en-US" b="1" dirty="0">
                <a:latin typeface="+mj-lt"/>
                <a:ea typeface="+mj-ea"/>
                <a:cs typeface="+mj-cs"/>
              </a:rPr>
              <a:t>“</a:t>
            </a:r>
            <a:r>
              <a:rPr lang="ru-RU" b="1" dirty="0">
                <a:latin typeface="+mj-lt"/>
                <a:ea typeface="+mj-ea"/>
                <a:cs typeface="+mj-cs"/>
              </a:rPr>
              <a:t>Кёнигсбергских мостах</a:t>
            </a:r>
            <a:r>
              <a:rPr lang="en-US" b="1" dirty="0">
                <a:latin typeface="+mj-lt"/>
                <a:ea typeface="+mj-ea"/>
                <a:cs typeface="+mj-cs"/>
              </a:rPr>
              <a:t>”</a:t>
            </a:r>
            <a:endParaRPr lang="ru-R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857250"/>
            <a:ext cx="7286625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805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Теория Графов</vt:lpstr>
      <vt:lpstr>Теория Графов – применение в логистике.</vt:lpstr>
      <vt:lpstr>Цели работы:   </vt:lpstr>
      <vt:lpstr>Каждый человек ежедневно на подсознательном уровне по нескольку раз  решает основную задачу логистики:  Дойти куда-то самым оптимальным путем.</vt:lpstr>
      <vt:lpstr>Линейная транспортная задача</vt:lpstr>
      <vt:lpstr>Теория графов - 1736 год - Леонард Эйлер сформулировал первые теоремы новой теории, решая задачу "О кенигсбергских мостах”.     Далее теория графов развивалась в виде составления "головоломных задач” для иллюстрации новых теорем.      Реальное прикладное развитие теория графов получила в первой половине 20-го века в связи с возникновением массового крупносерийного производства, развитием технологий.  - 1936 год - Денеш Кениг ввел в математику термин «граф». - В логистике Теория Графов стала применяться с середины 20-го века.</vt:lpstr>
      <vt:lpstr>Термины и определения:</vt:lpstr>
      <vt:lpstr>Теоремы</vt:lpstr>
      <vt:lpstr>Слайд 9</vt:lpstr>
      <vt:lpstr>Задача: “О кругосветном путешествии” </vt:lpstr>
      <vt:lpstr>Линейная транспортная задача и Теория Графов</vt:lpstr>
      <vt:lpstr>Типовая Линейная транспортная задача речного флота и Теория Графов</vt:lpstr>
    </vt:vector>
  </TitlesOfParts>
  <Company>НКРУ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Графов:</dc:title>
  <dc:creator>AZ</dc:creator>
  <cp:lastModifiedBy>re</cp:lastModifiedBy>
  <cp:revision>3</cp:revision>
  <dcterms:created xsi:type="dcterms:W3CDTF">2015-02-17T21:48:42Z</dcterms:created>
  <dcterms:modified xsi:type="dcterms:W3CDTF">2015-04-12T18:39:05Z</dcterms:modified>
</cp:coreProperties>
</file>